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47" r:id="rId1"/>
  </p:sldMasterIdLst>
  <p:notesMasterIdLst>
    <p:notesMasterId r:id="rId21"/>
  </p:notesMasterIdLst>
  <p:handoutMasterIdLst>
    <p:handoutMasterId r:id="rId22"/>
  </p:handoutMasterIdLst>
  <p:sldIdLst>
    <p:sldId id="284" r:id="rId2"/>
    <p:sldId id="289" r:id="rId3"/>
    <p:sldId id="271" r:id="rId4"/>
    <p:sldId id="261" r:id="rId5"/>
    <p:sldId id="295" r:id="rId6"/>
    <p:sldId id="267" r:id="rId7"/>
    <p:sldId id="279" r:id="rId8"/>
    <p:sldId id="321" r:id="rId9"/>
    <p:sldId id="309" r:id="rId10"/>
    <p:sldId id="310" r:id="rId11"/>
    <p:sldId id="311" r:id="rId12"/>
    <p:sldId id="312" r:id="rId13"/>
    <p:sldId id="313" r:id="rId14"/>
    <p:sldId id="315" r:id="rId15"/>
    <p:sldId id="302" r:id="rId16"/>
    <p:sldId id="320" r:id="rId17"/>
    <p:sldId id="318" r:id="rId18"/>
    <p:sldId id="319" r:id="rId19"/>
    <p:sldId id="29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4" autoAdjust="0"/>
    <p:restoredTop sz="88841" autoAdjust="0"/>
  </p:normalViewPr>
  <p:slideViewPr>
    <p:cSldViewPr snapToGrid="0" snapToObjects="1">
      <p:cViewPr varScale="1">
        <p:scale>
          <a:sx n="98" d="100"/>
          <a:sy n="98" d="100"/>
        </p:scale>
        <p:origin x="-17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0" d="100"/>
          <a:sy n="90" d="100"/>
        </p:scale>
        <p:origin x="-363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F00F5-F781-C447-80FD-0B0CD986D330}" type="datetimeFigureOut">
              <a:t>6/23/14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D30D5-0DC7-0F42-B58E-7E095A18248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055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46AC0-50A2-0544-9072-9CD1B9A3A212}" type="datetimeFigureOut">
              <a:rPr lang="en-US" smtClean="0"/>
              <a:pPr/>
              <a:t>6/23/14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E8C0F8-917D-674C-A722-920A7AA040E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539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Presenting on</a:t>
            </a:r>
            <a:r>
              <a:rPr lang="en-US" baseline="0"/>
              <a:t> a compassion-based therapy we’ve developed for reducing trauma-related shame and posttraumatic stress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8C0F8-917D-674C-A722-920A7AA040E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661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8C0F8-917D-674C-A722-920A7AA040E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39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8C0F8-917D-674C-A722-920A7AA040E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3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8C0F8-917D-674C-A722-920A7AA040E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39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8C0F8-917D-674C-A722-920A7AA040E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39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8C0F8-917D-674C-A722-920A7AA040E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39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8C0F8-917D-674C-A722-920A7AA040E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39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8C0F8-917D-674C-A722-920A7AA040E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39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8C0F8-917D-674C-A722-920A7AA040E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39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8C0F8-917D-674C-A722-920A7AA040E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5586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8C0F8-917D-674C-A722-920A7AA040E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3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8C0F8-917D-674C-A722-920A7AA040E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3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8C0F8-917D-674C-A722-920A7AA040E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3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8C0F8-917D-674C-A722-920A7AA040E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477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8C0F8-917D-674C-A722-920A7AA040E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477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8C0F8-917D-674C-A722-920A7AA040E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39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8C0F8-917D-674C-A722-920A7AA040E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3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8C0F8-917D-674C-A722-920A7AA040E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3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8C0F8-917D-674C-A722-920A7AA040E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43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0FE5B-DABE-494D-8E8E-E6CF97C5E073}" type="datetimeFigureOut">
              <a:rPr lang="en-US" smtClean="0"/>
              <a:pPr/>
              <a:t>6/23/14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0FE5B-DABE-494D-8E8E-E6CF97C5E073}" type="datetimeFigureOut">
              <a:rPr lang="en-US" smtClean="0"/>
              <a:pPr/>
              <a:t>6/23/14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2F0793-5D6B-F149-B4F1-471EC63299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0FE5B-DABE-494D-8E8E-E6CF97C5E073}" type="datetimeFigureOut">
              <a:rPr lang="en-US" smtClean="0"/>
              <a:pPr/>
              <a:t>6/23/14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2F0793-5D6B-F149-B4F1-471EC63299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0FE5B-DABE-494D-8E8E-E6CF97C5E073}" type="datetimeFigureOut">
              <a:rPr lang="en-US" smtClean="0"/>
              <a:pPr/>
              <a:t>6/23/14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2F0793-5D6B-F149-B4F1-471EC63299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0FE5B-DABE-494D-8E8E-E6CF97C5E073}" type="datetimeFigureOut">
              <a:rPr lang="en-US" smtClean="0"/>
              <a:pPr/>
              <a:t>6/23/14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2F0793-5D6B-F149-B4F1-471EC632990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0FE5B-DABE-494D-8E8E-E6CF97C5E073}" type="datetimeFigureOut">
              <a:rPr lang="en-US" smtClean="0"/>
              <a:pPr/>
              <a:t>6/23/14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2F0793-5D6B-F149-B4F1-471EC63299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0FE5B-DABE-494D-8E8E-E6CF97C5E073}" type="datetimeFigureOut">
              <a:rPr lang="en-US" smtClean="0"/>
              <a:pPr/>
              <a:t>6/23/14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2F0793-5D6B-F149-B4F1-471EC63299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0FE5B-DABE-494D-8E8E-E6CF97C5E073}" type="datetimeFigureOut">
              <a:rPr lang="en-US" smtClean="0"/>
              <a:pPr/>
              <a:t>6/23/14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2F0793-5D6B-F149-B4F1-471EC632990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0FE5B-DABE-494D-8E8E-E6CF97C5E073}" type="datetimeFigureOut">
              <a:rPr lang="en-US" smtClean="0"/>
              <a:pPr/>
              <a:t>6/23/14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2F0793-5D6B-F149-B4F1-471EC632990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0FE5B-DABE-494D-8E8E-E6CF97C5E073}" type="datetimeFigureOut">
              <a:rPr lang="en-US" smtClean="0"/>
              <a:pPr/>
              <a:t>6/23/14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6BB73A-582F-4420-9A14-CB10A2B2E5E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0FE5B-DABE-494D-8E8E-E6CF97C5E073}" type="datetimeFigureOut">
              <a:rPr lang="en-US" smtClean="0"/>
              <a:pPr/>
              <a:t>6/23/14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2F0793-5D6B-F149-B4F1-471EC632990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/>
              <a:t>Drag picture to placeholder or click icon to add</a:t>
            </a:r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110FE5B-DABE-494D-8E8E-E6CF97C5E073}" type="datetimeFigureOut">
              <a:rPr lang="en-US" smtClean="0"/>
              <a:pPr/>
              <a:t>6/23/14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92F0793-5D6B-F149-B4F1-471EC632990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49" r:id="rId2"/>
    <p:sldLayoutId id="2147484250" r:id="rId3"/>
    <p:sldLayoutId id="2147484251" r:id="rId4"/>
    <p:sldLayoutId id="2147484252" r:id="rId5"/>
    <p:sldLayoutId id="2147484253" r:id="rId6"/>
    <p:sldLayoutId id="2147484254" r:id="rId7"/>
    <p:sldLayoutId id="2147484255" r:id="rId8"/>
    <p:sldLayoutId id="2147484256" r:id="rId9"/>
    <p:sldLayoutId id="2147484257" r:id="rId10"/>
    <p:sldLayoutId id="2147484258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01" y="736600"/>
            <a:ext cx="8191499" cy="2006600"/>
          </a:xfrm>
        </p:spPr>
        <p:txBody>
          <a:bodyPr anchor="ctr">
            <a:noAutofit/>
          </a:bodyPr>
          <a:lstStyle/>
          <a:p>
            <a:pPr algn="ctr">
              <a:lnSpc>
                <a:spcPct val="110000"/>
              </a:lnSpc>
            </a:pPr>
            <a:r>
              <a:rPr lang="en-US" sz="3600" b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Developing a Compassion-Based Therapy for Trauma-Related Shame </a:t>
            </a:r>
            <a:br>
              <a:rPr lang="en-US" sz="3600" b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</a:br>
            <a:r>
              <a:rPr lang="en-US" sz="3600" b="1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and Posttraumatic Stress</a:t>
            </a:r>
            <a:endParaRPr lang="en-US" sz="3600" b="1" dirty="0"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04901" y="2890451"/>
            <a:ext cx="8039099" cy="3751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"/>
              </a:spcAft>
              <a:defRPr/>
            </a:pPr>
            <a:r>
              <a:rPr lang="en-US" sz="2600" b="1" dirty="0">
                <a:latin typeface="Arial" charset="0"/>
                <a:cs typeface="Arial" charset="0"/>
              </a:rPr>
              <a:t>    </a:t>
            </a:r>
          </a:p>
          <a:p>
            <a:pPr algn="ctr">
              <a:spcAft>
                <a:spcPts val="200"/>
              </a:spcAft>
              <a:defRPr/>
            </a:pPr>
            <a:r>
              <a:rPr lang="en-US" sz="2600" b="1" dirty="0">
                <a:latin typeface="Arial" charset="0"/>
                <a:cs typeface="Arial" charset="0"/>
              </a:rPr>
              <a:t>     </a:t>
            </a:r>
            <a:r>
              <a:rPr lang="en-US" sz="2600" b="1" dirty="0">
                <a:latin typeface="Arial" charset="0"/>
                <a:cs typeface="Arial" charset="0"/>
              </a:rPr>
              <a:t>Teresa M. Au, M.A.</a:t>
            </a:r>
            <a:r>
              <a:rPr lang="en-US" sz="2600" b="1" baseline="30000" dirty="0">
                <a:latin typeface="Arial" charset="0"/>
                <a:cs typeface="Arial" charset="0"/>
              </a:rPr>
              <a:t> </a:t>
            </a:r>
            <a:r>
              <a:rPr lang="en-US" sz="2000" baseline="30000" dirty="0">
                <a:latin typeface="Arial" charset="0"/>
                <a:cs typeface="Arial" charset="0"/>
              </a:rPr>
              <a:t>1, 2</a:t>
            </a:r>
            <a:r>
              <a:rPr lang="en-US" sz="2000" dirty="0">
                <a:latin typeface="Arial" charset="0"/>
                <a:cs typeface="Arial" charset="0"/>
              </a:rPr>
              <a:t> </a:t>
            </a:r>
          </a:p>
          <a:p>
            <a:pPr algn="ctr">
              <a:spcAft>
                <a:spcPts val="200"/>
              </a:spcAft>
              <a:defRPr/>
            </a:pPr>
            <a:r>
              <a:rPr lang="en-US" sz="2600" b="1" dirty="0">
                <a:latin typeface="Arial" charset="0"/>
                <a:cs typeface="Arial" charset="0"/>
              </a:rPr>
              <a:t>      Brett T. Litz, Ph.D.</a:t>
            </a:r>
            <a:r>
              <a:rPr lang="en-US" sz="2600" b="1" baseline="30000" dirty="0">
                <a:latin typeface="Arial" charset="0"/>
                <a:cs typeface="Arial" charset="0"/>
              </a:rPr>
              <a:t> </a:t>
            </a:r>
            <a:r>
              <a:rPr lang="en-US" sz="2000" baseline="30000" dirty="0">
                <a:latin typeface="Arial" charset="0"/>
                <a:cs typeface="Arial" charset="0"/>
              </a:rPr>
              <a:t>1, 2, 3</a:t>
            </a:r>
            <a:r>
              <a:rPr lang="en-US" sz="2000" dirty="0">
                <a:latin typeface="Arial" charset="0"/>
                <a:cs typeface="Arial" charset="0"/>
              </a:rPr>
              <a:t> </a:t>
            </a:r>
          </a:p>
          <a:p>
            <a:pPr algn="ctr">
              <a:spcAft>
                <a:spcPts val="200"/>
              </a:spcAft>
              <a:defRPr/>
            </a:pPr>
            <a:endParaRPr lang="en-US" sz="2000" b="1" dirty="0">
              <a:latin typeface="Arial" charset="0"/>
              <a:cs typeface="Arial" charset="0"/>
            </a:endParaRPr>
          </a:p>
          <a:p>
            <a:pPr algn="ctr">
              <a:spcAft>
                <a:spcPts val="200"/>
              </a:spcAft>
              <a:defRPr/>
            </a:pPr>
            <a:r>
              <a:rPr lang="en-US" sz="2000" b="1" dirty="0">
                <a:latin typeface="Arial" charset="0"/>
                <a:cs typeface="Arial" charset="0"/>
              </a:rPr>
              <a:t>ACBS 2014</a:t>
            </a:r>
          </a:p>
          <a:p>
            <a:pPr algn="ctr">
              <a:spcAft>
                <a:spcPts val="200"/>
              </a:spcAft>
              <a:defRPr/>
            </a:pPr>
            <a:r>
              <a:rPr lang="en-US" sz="2000" b="1" dirty="0">
                <a:latin typeface="Arial" charset="0"/>
                <a:cs typeface="Arial" charset="0"/>
              </a:rPr>
              <a:t>June 19, 2014</a:t>
            </a:r>
            <a:endParaRPr lang="en-US" sz="2000" dirty="0">
              <a:latin typeface="Arial" charset="0"/>
              <a:cs typeface="Arial" charset="0"/>
            </a:endParaRPr>
          </a:p>
          <a:p>
            <a:pPr>
              <a:lnSpc>
                <a:spcPct val="120000"/>
              </a:lnSpc>
              <a:spcAft>
                <a:spcPts val="600"/>
              </a:spcAft>
              <a:defRPr/>
            </a:pPr>
            <a:endParaRPr lang="en-US" sz="14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sz="1400" baseline="30000" dirty="0">
                <a:latin typeface="Arial" charset="0"/>
                <a:cs typeface="Arial" charset="0"/>
              </a:rPr>
              <a:t>1</a:t>
            </a:r>
            <a:r>
              <a:rPr lang="en-US" sz="1400" dirty="0">
                <a:latin typeface="Arial" charset="0"/>
                <a:cs typeface="Arial" charset="0"/>
              </a:rPr>
              <a:t> VA Boston Healthcare System</a:t>
            </a:r>
          </a:p>
          <a:p>
            <a:pPr>
              <a:defRPr/>
            </a:pPr>
            <a:r>
              <a:rPr lang="en-US" sz="1400" baseline="30000" dirty="0">
                <a:latin typeface="Arial" charset="0"/>
                <a:cs typeface="Arial" charset="0"/>
              </a:rPr>
              <a:t>2</a:t>
            </a:r>
            <a:r>
              <a:rPr lang="en-US" sz="1400" dirty="0">
                <a:latin typeface="Arial" charset="0"/>
                <a:cs typeface="Arial" charset="0"/>
              </a:rPr>
              <a:t> Boston University Department of Psychology</a:t>
            </a:r>
          </a:p>
          <a:p>
            <a:pPr>
              <a:defRPr/>
            </a:pPr>
            <a:r>
              <a:rPr lang="en-US" sz="1400" baseline="30000" dirty="0">
                <a:latin typeface="Arial" charset="0"/>
                <a:cs typeface="Arial" charset="0"/>
              </a:rPr>
              <a:t>3</a:t>
            </a:r>
            <a:r>
              <a:rPr lang="en-US" sz="1400" dirty="0">
                <a:latin typeface="Arial" charset="0"/>
                <a:cs typeface="Arial" charset="0"/>
              </a:rPr>
              <a:t> Massachusetts Veterans Epidemiological Research and Information Center (MAVERIC)</a:t>
            </a:r>
          </a:p>
          <a:p>
            <a:pPr>
              <a:defRPr/>
            </a:pPr>
            <a:endParaRPr lang="en-US" sz="13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sz="1300" dirty="0">
                <a:latin typeface="Arial" charset="0"/>
                <a:cs typeface="Arial" charset="0"/>
              </a:rPr>
              <a:t>Disclaimer: This work does not necessarily reflect the opinion of Boston University, VABHS, or MAVERIC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1" y="3173145"/>
            <a:ext cx="12319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117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12"/>
    </mc:Choice>
    <mc:Fallback xmlns="">
      <p:transition xmlns:p14="http://schemas.microsoft.com/office/powerpoint/2010/main" spd="slow" advTm="1251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1724" y="53810"/>
            <a:ext cx="7940676" cy="687527"/>
          </a:xfrm>
        </p:spPr>
        <p:txBody>
          <a:bodyPr anchor="ctr">
            <a:normAutofit/>
          </a:bodyPr>
          <a:lstStyle/>
          <a:p>
            <a:pPr algn="ctr"/>
            <a:r>
              <a:rPr lang="en-US" sz="3400" dirty="0" smtClean="0">
                <a:solidFill>
                  <a:srgbClr val="0D0D0D"/>
                </a:solidFill>
                <a:effectLst/>
                <a:latin typeface="Arial"/>
                <a:cs typeface="Arial"/>
              </a:rPr>
              <a:t>Session 2</a:t>
            </a:r>
            <a:endParaRPr lang="en-US" sz="3400" dirty="0">
              <a:solidFill>
                <a:srgbClr val="0D0D0D"/>
              </a:solidFill>
              <a:effectLst/>
              <a:latin typeface="Arial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9275" y="1196860"/>
            <a:ext cx="8042276" cy="49046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9113" lvl="1" indent="-457200">
              <a:buFont typeface="Arial"/>
              <a:buChar char="•"/>
            </a:pPr>
            <a:endParaRPr lang="en-US" sz="3000" dirty="0" smtClean="0">
              <a:solidFill>
                <a:srgbClr val="0D0D0D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36932" y="684955"/>
            <a:ext cx="8107067" cy="6370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685800">
              <a:lnSpc>
                <a:spcPct val="120000"/>
              </a:lnSpc>
            </a:pPr>
            <a:r>
              <a:rPr lang="en-US" sz="2000" b="1" dirty="0">
                <a:latin typeface="Arial"/>
                <a:cs typeface="Arial"/>
              </a:rPr>
              <a:t>Goals:</a:t>
            </a:r>
          </a:p>
          <a:p>
            <a:pPr marL="342900" lvl="0" indent="-342900">
              <a:buFont typeface="Arial"/>
              <a:buChar char="•"/>
            </a:pPr>
            <a:r>
              <a:rPr lang="en-US" sz="2000">
                <a:latin typeface="Arial"/>
                <a:cs typeface="Arial"/>
              </a:rPr>
              <a:t>Build motivation to reduce self-criticism and increase compassion</a:t>
            </a:r>
          </a:p>
          <a:p>
            <a:pPr marL="342900" indent="-342900">
              <a:buFont typeface="Arial"/>
              <a:buChar char="•"/>
            </a:pPr>
            <a:r>
              <a:rPr lang="en-US" sz="2000">
                <a:latin typeface="Arial"/>
                <a:cs typeface="Arial"/>
              </a:rPr>
              <a:t>Address fear of self-compassion</a:t>
            </a:r>
            <a:r>
              <a:rPr lang="en-US" sz="2000">
                <a:effectLst/>
                <a:latin typeface="Arial"/>
                <a:cs typeface="Arial"/>
              </a:rPr>
              <a:t> </a:t>
            </a:r>
          </a:p>
          <a:p>
            <a:pPr marL="342900" indent="-342900">
              <a:buFont typeface="Arial"/>
              <a:buChar char="•"/>
            </a:pPr>
            <a:r>
              <a:rPr lang="en-US" sz="2000">
                <a:latin typeface="Arial"/>
                <a:cs typeface="Arial"/>
              </a:rPr>
              <a:t>Begin practicing </a:t>
            </a:r>
            <a:r>
              <a:rPr lang="en-US" sz="2000" dirty="0">
                <a:latin typeface="Arial"/>
                <a:cs typeface="Arial"/>
              </a:rPr>
              <a:t>self-compassion for everyday difficulties</a:t>
            </a:r>
          </a:p>
          <a:p>
            <a:pPr lvl="0"/>
            <a:endParaRPr lang="en-US" sz="2000">
              <a:latin typeface="Arial"/>
              <a:cs typeface="Arial"/>
            </a:endParaRPr>
          </a:p>
          <a:p>
            <a:pPr lvl="0"/>
            <a:r>
              <a:rPr lang="en-US" sz="2000" b="1">
                <a:latin typeface="Arial"/>
                <a:cs typeface="Arial"/>
              </a:rPr>
              <a:t>Session Topics:</a:t>
            </a:r>
          </a:p>
          <a:p>
            <a:pPr marL="342900" lvl="0" indent="-342900">
              <a:buFont typeface="Arial"/>
              <a:buChar char="•"/>
            </a:pPr>
            <a:r>
              <a:rPr lang="en-US" sz="2000">
                <a:latin typeface="Arial"/>
                <a:cs typeface="Arial"/>
              </a:rPr>
              <a:t>3 emotion regulation systems </a:t>
            </a:r>
            <a:r>
              <a:rPr lang="en-US" sz="1400">
                <a:latin typeface="Arial"/>
                <a:cs typeface="Arial"/>
              </a:rPr>
              <a:t>(Gilbert, 2010)</a:t>
            </a:r>
          </a:p>
          <a:p>
            <a:pPr marL="342900" lvl="0" indent="-342900">
              <a:buFont typeface="Arial"/>
              <a:buChar char="•"/>
            </a:pPr>
            <a:r>
              <a:rPr lang="en-US" sz="2000">
                <a:latin typeface="Arial"/>
                <a:cs typeface="Arial"/>
              </a:rPr>
              <a:t>Identify fears and misconceptions about self-compassion </a:t>
            </a:r>
            <a:r>
              <a:rPr lang="en-US" sz="1400">
                <a:latin typeface="Arial"/>
                <a:cs typeface="Arial"/>
              </a:rPr>
              <a:t>(Lee, 2013)</a:t>
            </a:r>
          </a:p>
          <a:p>
            <a:pPr marL="342900" lvl="0" indent="-34290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Use story of “Critical Coach A and Compassionate Coach B” to explore myths about compassion </a:t>
            </a:r>
            <a:r>
              <a:rPr lang="en-US" sz="1400">
                <a:latin typeface="Arial"/>
                <a:cs typeface="Arial"/>
              </a:rPr>
              <a:t>(Otto, 2000)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latin typeface="Arial"/>
              <a:cs typeface="Arial"/>
            </a:endParaRPr>
          </a:p>
          <a:p>
            <a:pPr lvl="0">
              <a:lnSpc>
                <a:spcPct val="120000"/>
              </a:lnSpc>
            </a:pPr>
            <a:r>
              <a:rPr lang="en-US" sz="2000" b="1" dirty="0">
                <a:latin typeface="Arial"/>
                <a:cs typeface="Arial"/>
              </a:rPr>
              <a:t>Experiential Exercise:</a:t>
            </a:r>
          </a:p>
          <a:p>
            <a:pPr marL="342900" lvl="0" indent="-34290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3 parts of self-compassion (“Self-Compassion Break”) </a:t>
            </a:r>
            <a:r>
              <a:rPr lang="en-US" sz="1400" dirty="0">
                <a:latin typeface="Arial Narrow"/>
                <a:cs typeface="Arial Narrow"/>
              </a:rPr>
              <a:t>(Neff &amp; Germer, 2012)</a:t>
            </a:r>
          </a:p>
          <a:p>
            <a:endParaRPr lang="en-US" sz="2000" dirty="0">
              <a:latin typeface="Arial"/>
              <a:cs typeface="Arial"/>
            </a:endParaRPr>
          </a:p>
          <a:p>
            <a:r>
              <a:rPr lang="en-US" sz="2000" b="1" dirty="0">
                <a:latin typeface="Arial"/>
                <a:cs typeface="Arial"/>
              </a:rPr>
              <a:t>Practice assignment: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Identify any fears of self-compassion, list reasons for becoming more self-compassionate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Practice self-compassion break for everyday difficulties</a:t>
            </a:r>
            <a:endParaRPr lang="en-US" sz="2000">
              <a:latin typeface="Arial"/>
              <a:cs typeface="Arial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Write compassionate letter to self</a:t>
            </a:r>
          </a:p>
          <a:p>
            <a:pPr marL="342900" lvl="0" indent="-342900">
              <a:buFont typeface="Arial"/>
              <a:buChar char="•"/>
            </a:pP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037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8219"/>
    </mc:Choice>
    <mc:Fallback xmlns="">
      <p:transition xmlns:p14="http://schemas.microsoft.com/office/powerpoint/2010/main" spd="slow" advTm="198219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1724" y="53810"/>
            <a:ext cx="7940676" cy="687527"/>
          </a:xfrm>
        </p:spPr>
        <p:txBody>
          <a:bodyPr anchor="ctr">
            <a:normAutofit/>
          </a:bodyPr>
          <a:lstStyle/>
          <a:p>
            <a:pPr algn="ctr"/>
            <a:r>
              <a:rPr lang="en-US" sz="3400" dirty="0" smtClean="0">
                <a:solidFill>
                  <a:srgbClr val="0D0D0D"/>
                </a:solidFill>
                <a:effectLst/>
                <a:latin typeface="Arial"/>
                <a:cs typeface="Arial"/>
              </a:rPr>
              <a:t>Session 3</a:t>
            </a:r>
            <a:endParaRPr lang="en-US" sz="3400" dirty="0">
              <a:solidFill>
                <a:srgbClr val="0D0D0D"/>
              </a:solidFill>
              <a:effectLst/>
              <a:latin typeface="Arial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9275" y="1196860"/>
            <a:ext cx="8042276" cy="49046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9113" lvl="1" indent="-457200">
              <a:buFont typeface="Arial"/>
              <a:buChar char="•"/>
            </a:pPr>
            <a:endParaRPr lang="en-US" sz="3000" dirty="0" smtClean="0">
              <a:solidFill>
                <a:srgbClr val="0D0D0D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36932" y="684955"/>
            <a:ext cx="8107067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685800">
              <a:lnSpc>
                <a:spcPct val="120000"/>
              </a:lnSpc>
            </a:pPr>
            <a:r>
              <a:rPr lang="en-US" sz="2000" b="1" dirty="0">
                <a:latin typeface="Arial"/>
                <a:cs typeface="Arial"/>
              </a:rPr>
              <a:t>Goals:</a:t>
            </a:r>
          </a:p>
          <a:p>
            <a:pPr marL="342900" lvl="0" indent="-342900">
              <a:buFont typeface="Arial"/>
              <a:buChar char="•"/>
            </a:pPr>
            <a:r>
              <a:rPr lang="en-US" sz="2000">
                <a:latin typeface="Arial"/>
                <a:cs typeface="Arial"/>
              </a:rPr>
              <a:t>Continue practicing </a:t>
            </a:r>
            <a:r>
              <a:rPr lang="en-US" sz="2000" dirty="0">
                <a:latin typeface="Arial"/>
                <a:cs typeface="Arial"/>
              </a:rPr>
              <a:t>self-compassion for everyday difficulties</a:t>
            </a:r>
          </a:p>
          <a:p>
            <a:pPr marL="342900" indent="-342900">
              <a:buFont typeface="Arial"/>
              <a:buChar char="•"/>
            </a:pPr>
            <a:r>
              <a:rPr lang="en-US" sz="2000">
                <a:latin typeface="Arial"/>
                <a:cs typeface="Arial"/>
              </a:rPr>
              <a:t>Begin creating a felt-sense of compassion by engaging the senses (smell, imagery, sensation)</a:t>
            </a:r>
            <a:endParaRPr lang="en-US" sz="2000" dirty="0">
              <a:latin typeface="Arial"/>
              <a:cs typeface="Arial"/>
            </a:endParaRPr>
          </a:p>
          <a:p>
            <a:pPr lvl="0"/>
            <a:endParaRPr lang="en-US" sz="2000">
              <a:latin typeface="Arial"/>
              <a:cs typeface="Arial"/>
            </a:endParaRPr>
          </a:p>
          <a:p>
            <a:pPr lvl="0"/>
            <a:r>
              <a:rPr lang="en-US" sz="2000" b="1">
                <a:latin typeface="Arial"/>
                <a:cs typeface="Arial"/>
              </a:rPr>
              <a:t>Session Topics:</a:t>
            </a:r>
          </a:p>
          <a:p>
            <a:pPr marL="342900" lvl="0" indent="-342900">
              <a:buFont typeface="Arial"/>
              <a:buChar char="•"/>
            </a:pPr>
            <a:r>
              <a:rPr lang="en-US" sz="2000">
                <a:latin typeface="Arial"/>
                <a:cs typeface="Arial"/>
              </a:rPr>
              <a:t>Picking a compassionate scent </a:t>
            </a:r>
            <a:r>
              <a:rPr lang="en-US" sz="1400">
                <a:latin typeface="Arial"/>
                <a:cs typeface="Arial"/>
              </a:rPr>
              <a:t>(Lee, 2013)</a:t>
            </a:r>
          </a:p>
          <a:p>
            <a:endParaRPr lang="en-US" sz="2000" dirty="0">
              <a:latin typeface="Arial"/>
              <a:cs typeface="Arial"/>
            </a:endParaRPr>
          </a:p>
          <a:p>
            <a:pPr lvl="0">
              <a:lnSpc>
                <a:spcPct val="120000"/>
              </a:lnSpc>
            </a:pPr>
            <a:r>
              <a:rPr lang="en-US" sz="2000" b="1" dirty="0">
                <a:latin typeface="Arial"/>
                <a:cs typeface="Arial"/>
              </a:rPr>
              <a:t>Experiential Exercises:</a:t>
            </a:r>
          </a:p>
          <a:p>
            <a:pPr marL="342900" lvl="0" indent="-34290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Sending Compassion (similar to Loving Kindness) </a:t>
            </a:r>
            <a:r>
              <a:rPr lang="en-US" sz="1400" dirty="0">
                <a:latin typeface="Arial Narrow"/>
                <a:cs typeface="Arial Narrow"/>
              </a:rPr>
              <a:t>(Neff &amp; Germer, 2012)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Perfect Nurturer (Compassionate Image) </a:t>
            </a:r>
            <a:r>
              <a:rPr lang="en-US" sz="1400">
                <a:latin typeface="Arial"/>
                <a:cs typeface="Arial"/>
              </a:rPr>
              <a:t>(Lee, 2013)</a:t>
            </a:r>
          </a:p>
          <a:p>
            <a:endParaRPr lang="en-US" sz="2000" dirty="0">
              <a:latin typeface="Arial"/>
              <a:cs typeface="Arial"/>
            </a:endParaRPr>
          </a:p>
          <a:p>
            <a:r>
              <a:rPr lang="en-US" sz="2000" b="1" dirty="0">
                <a:latin typeface="Arial"/>
                <a:cs typeface="Arial"/>
              </a:rPr>
              <a:t>Practice assignment: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Use compassionate scent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Practice Sending Compassion exercise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Practice Perfect Nurturer exercise</a:t>
            </a:r>
          </a:p>
        </p:txBody>
      </p:sp>
    </p:spTree>
    <p:extLst>
      <p:ext uri="{BB962C8B-B14F-4D97-AF65-F5344CB8AC3E}">
        <p14:creationId xmlns:p14="http://schemas.microsoft.com/office/powerpoint/2010/main" val="115790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0565"/>
    </mc:Choice>
    <mc:Fallback xmlns="">
      <p:transition xmlns:p14="http://schemas.microsoft.com/office/powerpoint/2010/main" spd="slow" advTm="260565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1724" y="53810"/>
            <a:ext cx="7940676" cy="687527"/>
          </a:xfrm>
        </p:spPr>
        <p:txBody>
          <a:bodyPr anchor="ctr">
            <a:normAutofit/>
          </a:bodyPr>
          <a:lstStyle/>
          <a:p>
            <a:pPr algn="ctr"/>
            <a:r>
              <a:rPr lang="en-US" sz="3400" dirty="0" smtClean="0">
                <a:solidFill>
                  <a:srgbClr val="0D0D0D"/>
                </a:solidFill>
                <a:effectLst/>
                <a:latin typeface="Arial"/>
                <a:cs typeface="Arial"/>
              </a:rPr>
              <a:t>Session 4</a:t>
            </a:r>
            <a:endParaRPr lang="en-US" sz="3400" dirty="0">
              <a:solidFill>
                <a:srgbClr val="0D0D0D"/>
              </a:solidFill>
              <a:effectLst/>
              <a:latin typeface="Arial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9275" y="1196860"/>
            <a:ext cx="8042276" cy="49046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9113" lvl="1" indent="-457200">
              <a:buFont typeface="Arial"/>
              <a:buChar char="•"/>
            </a:pPr>
            <a:endParaRPr lang="en-US" sz="3000" dirty="0" smtClean="0">
              <a:solidFill>
                <a:srgbClr val="0D0D0D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36933" y="684955"/>
            <a:ext cx="8005468" cy="5484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685800">
              <a:lnSpc>
                <a:spcPct val="120000"/>
              </a:lnSpc>
            </a:pPr>
            <a:r>
              <a:rPr lang="en-US" sz="2400" b="1" dirty="0">
                <a:latin typeface="Arial"/>
                <a:cs typeface="Arial"/>
              </a:rPr>
              <a:t>Goals: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>
                <a:latin typeface="Arial"/>
                <a:cs typeface="Arial"/>
              </a:rPr>
              <a:t>Begin to access the trauma memory and practice self-compassionate response to the memory</a:t>
            </a:r>
          </a:p>
          <a:p>
            <a:pPr lvl="0"/>
            <a:endParaRPr lang="en-US" sz="2400">
              <a:latin typeface="Arial"/>
              <a:cs typeface="Arial"/>
            </a:endParaRPr>
          </a:p>
          <a:p>
            <a:pPr lvl="0"/>
            <a:r>
              <a:rPr lang="en-US" sz="2400" b="1">
                <a:latin typeface="Arial"/>
                <a:cs typeface="Arial"/>
              </a:rPr>
              <a:t>Session Topics: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>
                <a:latin typeface="Arial"/>
                <a:cs typeface="Arial"/>
              </a:rPr>
              <a:t>Identify trauma “hotspot” (peak moment of distress)</a:t>
            </a:r>
          </a:p>
          <a:p>
            <a:pPr lvl="0">
              <a:lnSpc>
                <a:spcPct val="120000"/>
              </a:lnSpc>
            </a:pPr>
            <a:endParaRPr lang="en-US" sz="2400" dirty="0">
              <a:latin typeface="Arial"/>
              <a:cs typeface="Arial"/>
            </a:endParaRPr>
          </a:p>
          <a:p>
            <a:pPr lvl="0">
              <a:lnSpc>
                <a:spcPct val="120000"/>
              </a:lnSpc>
            </a:pPr>
            <a:r>
              <a:rPr lang="en-US" sz="2400" b="1" dirty="0">
                <a:latin typeface="Arial"/>
                <a:cs typeface="Arial"/>
              </a:rPr>
              <a:t>Experiential Exercises: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Facing the traumatic event with the perfect nurturer </a:t>
            </a:r>
            <a:br>
              <a:rPr lang="en-US" sz="2400" dirty="0">
                <a:latin typeface="Arial"/>
                <a:cs typeface="Arial"/>
              </a:rPr>
            </a:br>
            <a:r>
              <a:rPr lang="en-US" sz="1400" dirty="0">
                <a:latin typeface="Arial"/>
                <a:cs typeface="Arial"/>
              </a:rPr>
              <a:t>(Lee, 2013)</a:t>
            </a:r>
          </a:p>
          <a:p>
            <a:pPr marL="342900" lvl="0" indent="-342900">
              <a:buFont typeface="Arial"/>
              <a:buChar char="•"/>
            </a:pPr>
            <a:endParaRPr lang="en-US" sz="2400" dirty="0">
              <a:latin typeface="Arial"/>
              <a:cs typeface="Arial"/>
            </a:endParaRPr>
          </a:p>
          <a:p>
            <a:r>
              <a:rPr lang="en-US" sz="2400" b="1" dirty="0">
                <a:latin typeface="Arial"/>
                <a:cs typeface="Arial"/>
              </a:rPr>
              <a:t>Practice assignment:</a:t>
            </a:r>
          </a:p>
          <a:p>
            <a:pPr marL="342900" indent="-342900">
              <a:buFont typeface="Arial"/>
              <a:buChar char="•"/>
            </a:pPr>
            <a:r>
              <a:rPr lang="en-US" sz="2400">
                <a:latin typeface="Arial"/>
                <a:cs typeface="Arial"/>
              </a:rPr>
              <a:t>Practice </a:t>
            </a:r>
            <a:r>
              <a:rPr lang="en-US" sz="2400" dirty="0">
                <a:latin typeface="Arial"/>
                <a:cs typeface="Arial"/>
              </a:rPr>
              <a:t>facing the traumatic event with the perfect nurturer</a:t>
            </a:r>
          </a:p>
        </p:txBody>
      </p:sp>
    </p:spTree>
    <p:extLst>
      <p:ext uri="{BB962C8B-B14F-4D97-AF65-F5344CB8AC3E}">
        <p14:creationId xmlns:p14="http://schemas.microsoft.com/office/powerpoint/2010/main" val="64358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843"/>
    </mc:Choice>
    <mc:Fallback xmlns="">
      <p:transition xmlns:p14="http://schemas.microsoft.com/office/powerpoint/2010/main" spd="slow" advTm="99843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1724" y="53810"/>
            <a:ext cx="7940676" cy="687527"/>
          </a:xfrm>
        </p:spPr>
        <p:txBody>
          <a:bodyPr anchor="ctr">
            <a:normAutofit/>
          </a:bodyPr>
          <a:lstStyle/>
          <a:p>
            <a:pPr algn="ctr"/>
            <a:r>
              <a:rPr lang="en-US" sz="3400" dirty="0" smtClean="0">
                <a:solidFill>
                  <a:srgbClr val="0D0D0D"/>
                </a:solidFill>
                <a:effectLst/>
                <a:latin typeface="Arial"/>
                <a:cs typeface="Arial"/>
              </a:rPr>
              <a:t>Session 5</a:t>
            </a:r>
            <a:endParaRPr lang="en-US" sz="3400" dirty="0">
              <a:solidFill>
                <a:srgbClr val="0D0D0D"/>
              </a:solidFill>
              <a:effectLst/>
              <a:latin typeface="Arial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9275" y="1196860"/>
            <a:ext cx="8042276" cy="49046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9113" lvl="1" indent="-457200">
              <a:buFont typeface="Arial"/>
              <a:buChar char="•"/>
            </a:pPr>
            <a:endParaRPr lang="en-US" sz="3000" dirty="0" smtClean="0">
              <a:solidFill>
                <a:srgbClr val="0D0D0D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36933" y="487027"/>
            <a:ext cx="8005468" cy="6370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685800">
              <a:lnSpc>
                <a:spcPct val="120000"/>
              </a:lnSpc>
            </a:pPr>
            <a:r>
              <a:rPr lang="en-US" sz="2400" b="1" dirty="0">
                <a:latin typeface="Arial"/>
                <a:cs typeface="Arial"/>
              </a:rPr>
              <a:t>Goals: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>
                <a:latin typeface="Arial"/>
                <a:cs typeface="Arial"/>
              </a:rPr>
              <a:t>Continue practicing self-compassion in response to trauma-related difficulties</a:t>
            </a:r>
          </a:p>
          <a:p>
            <a:pPr lvl="0"/>
            <a:endParaRPr lang="en-US" sz="2400">
              <a:latin typeface="Arial"/>
              <a:cs typeface="Arial"/>
            </a:endParaRPr>
          </a:p>
          <a:p>
            <a:pPr lvl="0"/>
            <a:r>
              <a:rPr lang="en-US" sz="2400" b="1">
                <a:latin typeface="Arial"/>
                <a:cs typeface="Arial"/>
              </a:rPr>
              <a:t>Session Topics:</a:t>
            </a:r>
          </a:p>
          <a:p>
            <a:pPr marL="342900" lvl="0" indent="-3429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Identifying strong trauma-related emotions and typical reactions (i.e., avoidance, resistance)</a:t>
            </a:r>
          </a:p>
          <a:p>
            <a:pPr marL="342900" lvl="0" indent="-342900">
              <a:lnSpc>
                <a:spcPct val="120000"/>
              </a:lnSpc>
              <a:buFont typeface="Arial"/>
              <a:buChar char="•"/>
            </a:pPr>
            <a:endParaRPr lang="en-US" sz="2400" dirty="0">
              <a:latin typeface="Arial"/>
              <a:cs typeface="Arial"/>
            </a:endParaRPr>
          </a:p>
          <a:p>
            <a:pPr lvl="0">
              <a:lnSpc>
                <a:spcPct val="120000"/>
              </a:lnSpc>
            </a:pPr>
            <a:r>
              <a:rPr lang="en-US" sz="2400" b="1" dirty="0">
                <a:latin typeface="Arial"/>
                <a:cs typeface="Arial"/>
              </a:rPr>
              <a:t>Experiential Exercises:</a:t>
            </a:r>
            <a:endParaRPr lang="en-US" sz="2400" dirty="0">
              <a:latin typeface="Arial"/>
              <a:cs typeface="Arial"/>
            </a:endParaRPr>
          </a:p>
          <a:p>
            <a:pPr marL="342900" lvl="0" indent="-34290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Compassion Antidote (soften-allow-soothe)</a:t>
            </a:r>
            <a:br>
              <a:rPr lang="en-US" sz="2400" dirty="0">
                <a:latin typeface="Arial"/>
                <a:cs typeface="Arial"/>
              </a:rPr>
            </a:br>
            <a:r>
              <a:rPr lang="en-US" sz="2400" dirty="0">
                <a:latin typeface="Arial"/>
                <a:cs typeface="Arial"/>
              </a:rPr>
              <a:t>+ Savoring Compassion </a:t>
            </a:r>
            <a:r>
              <a:rPr lang="en-US" sz="1400" dirty="0">
                <a:latin typeface="Arial"/>
                <a:cs typeface="Arial"/>
              </a:rPr>
              <a:t>(Neff &amp; Germer, 2012; Lee, 2013)</a:t>
            </a:r>
          </a:p>
          <a:p>
            <a:pPr marL="342900" lvl="0" indent="-342900">
              <a:buFont typeface="Arial"/>
              <a:buChar char="•"/>
            </a:pPr>
            <a:endParaRPr lang="en-US" sz="2400" dirty="0">
              <a:latin typeface="Arial"/>
              <a:cs typeface="Arial"/>
            </a:endParaRPr>
          </a:p>
          <a:p>
            <a:r>
              <a:rPr lang="en-US" sz="2400" b="1" dirty="0">
                <a:latin typeface="Arial"/>
                <a:cs typeface="Arial"/>
              </a:rPr>
              <a:t>Practice assignment:</a:t>
            </a:r>
          </a:p>
          <a:p>
            <a:pPr marL="342900" indent="-342900">
              <a:buFont typeface="Arial"/>
              <a:buChar char="•"/>
            </a:pPr>
            <a:r>
              <a:rPr lang="en-US" sz="2400">
                <a:latin typeface="Arial"/>
                <a:cs typeface="Arial"/>
              </a:rPr>
              <a:t>Practice Compassion Antidote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Write 2</a:t>
            </a:r>
            <a:r>
              <a:rPr lang="en-US" sz="2400" baseline="30000" dirty="0">
                <a:latin typeface="Arial"/>
                <a:cs typeface="Arial"/>
              </a:rPr>
              <a:t>nd</a:t>
            </a:r>
            <a:r>
              <a:rPr lang="en-US" sz="2400" dirty="0">
                <a:latin typeface="Arial"/>
                <a:cs typeface="Arial"/>
              </a:rPr>
              <a:t> self-compassion letter: Bringing compassion to your trauma story</a:t>
            </a:r>
          </a:p>
        </p:txBody>
      </p:sp>
    </p:spTree>
    <p:extLst>
      <p:ext uri="{BB962C8B-B14F-4D97-AF65-F5344CB8AC3E}">
        <p14:creationId xmlns:p14="http://schemas.microsoft.com/office/powerpoint/2010/main" val="160387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171"/>
    </mc:Choice>
    <mc:Fallback xmlns="">
      <p:transition xmlns:p14="http://schemas.microsoft.com/office/powerpoint/2010/main" spd="slow" advTm="6817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1724" y="53810"/>
            <a:ext cx="7940676" cy="687527"/>
          </a:xfrm>
        </p:spPr>
        <p:txBody>
          <a:bodyPr anchor="ctr">
            <a:normAutofit/>
          </a:bodyPr>
          <a:lstStyle/>
          <a:p>
            <a:pPr algn="ctr"/>
            <a:r>
              <a:rPr lang="en-US" sz="3400" dirty="0" smtClean="0">
                <a:solidFill>
                  <a:srgbClr val="0D0D0D"/>
                </a:solidFill>
                <a:effectLst/>
                <a:latin typeface="Arial"/>
                <a:cs typeface="Arial"/>
              </a:rPr>
              <a:t>Session 6</a:t>
            </a:r>
            <a:endParaRPr lang="en-US" sz="3400" dirty="0">
              <a:solidFill>
                <a:srgbClr val="0D0D0D"/>
              </a:solidFill>
              <a:effectLst/>
              <a:latin typeface="Arial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9275" y="1196860"/>
            <a:ext cx="8042276" cy="49046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9113" lvl="1" indent="-457200">
              <a:buFont typeface="Arial"/>
              <a:buChar char="•"/>
            </a:pPr>
            <a:endParaRPr lang="en-US" sz="3000" dirty="0" smtClean="0">
              <a:solidFill>
                <a:srgbClr val="0D0D0D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36933" y="487027"/>
            <a:ext cx="8005468" cy="5632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685800">
              <a:lnSpc>
                <a:spcPct val="120000"/>
              </a:lnSpc>
            </a:pPr>
            <a:r>
              <a:rPr lang="en-US" sz="2400" b="1" dirty="0">
                <a:latin typeface="Arial"/>
                <a:cs typeface="Arial"/>
              </a:rPr>
              <a:t>Goals: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>
                <a:latin typeface="Arial"/>
                <a:cs typeface="Arial"/>
              </a:rPr>
              <a:t>Review skills learned</a:t>
            </a:r>
          </a:p>
          <a:p>
            <a:pPr marL="342900" lvl="0" indent="-342900">
              <a:buFont typeface="Arial"/>
              <a:buChar char="•"/>
            </a:pPr>
            <a:r>
              <a:rPr lang="en-US" sz="2400">
                <a:latin typeface="Arial"/>
                <a:cs typeface="Arial"/>
              </a:rPr>
              <a:t>Make commitment to practicing compassion in response to trauma-related difficulties</a:t>
            </a:r>
          </a:p>
          <a:p>
            <a:pPr lvl="0"/>
            <a:endParaRPr lang="en-US" sz="2400">
              <a:latin typeface="Arial"/>
              <a:cs typeface="Arial"/>
            </a:endParaRPr>
          </a:p>
          <a:p>
            <a:pPr lvl="0"/>
            <a:r>
              <a:rPr lang="en-US" sz="2400" b="1">
                <a:latin typeface="Arial"/>
                <a:cs typeface="Arial"/>
              </a:rPr>
              <a:t>Session Topics:</a:t>
            </a:r>
          </a:p>
          <a:p>
            <a:pPr marL="342900" lvl="0" indent="-3429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What will you take with you, and how will you remember?</a:t>
            </a:r>
          </a:p>
          <a:p>
            <a:pPr marL="342900" lvl="0" indent="-342900">
              <a:lnSpc>
                <a:spcPct val="120000"/>
              </a:lnSpc>
              <a:buFont typeface="Arial"/>
              <a:buChar char="•"/>
            </a:pPr>
            <a:endParaRPr lang="en-US" sz="2400" dirty="0">
              <a:latin typeface="Arial"/>
              <a:cs typeface="Arial"/>
            </a:endParaRPr>
          </a:p>
          <a:p>
            <a:pPr lvl="0">
              <a:lnSpc>
                <a:spcPct val="120000"/>
              </a:lnSpc>
            </a:pPr>
            <a:r>
              <a:rPr lang="en-US" sz="2400" b="1" dirty="0">
                <a:latin typeface="Arial"/>
                <a:cs typeface="Arial"/>
              </a:rPr>
              <a:t>Experiential Exercises:</a:t>
            </a:r>
            <a:endParaRPr lang="en-US" sz="2400" dirty="0">
              <a:latin typeface="Arial"/>
              <a:cs typeface="Arial"/>
            </a:endParaRPr>
          </a:p>
          <a:p>
            <a:pPr marL="342900" lvl="0" indent="-34290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Brief exercise of the participant’s choosing</a:t>
            </a:r>
          </a:p>
          <a:p>
            <a:pPr marL="342900" lvl="0" indent="-342900">
              <a:buFont typeface="Arial"/>
              <a:buChar char="•"/>
            </a:pPr>
            <a:endParaRPr lang="en-US" sz="2400" dirty="0">
              <a:latin typeface="Arial"/>
              <a:cs typeface="Arial"/>
            </a:endParaRPr>
          </a:p>
          <a:p>
            <a:r>
              <a:rPr lang="en-US" sz="2400" b="1" dirty="0">
                <a:latin typeface="Arial"/>
                <a:cs typeface="Arial"/>
              </a:rPr>
              <a:t>Practice assignment:</a:t>
            </a:r>
          </a:p>
          <a:p>
            <a:pPr marL="342900" indent="-342900">
              <a:buFont typeface="Arial"/>
              <a:buChar char="•"/>
            </a:pPr>
            <a:r>
              <a:rPr lang="en-US" sz="2400">
                <a:latin typeface="Arial"/>
                <a:cs typeface="Arial"/>
              </a:rPr>
              <a:t>Continued independent practice</a:t>
            </a:r>
            <a:endParaRPr 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875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062"/>
    </mc:Choice>
    <mc:Fallback xmlns="">
      <p:transition xmlns:p14="http://schemas.microsoft.com/office/powerpoint/2010/main" spd="slow" advTm="1106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05858"/>
            <a:ext cx="8026400" cy="901045"/>
          </a:xfrm>
        </p:spPr>
        <p:txBody>
          <a:bodyPr anchor="ctr">
            <a:normAutofit/>
          </a:bodyPr>
          <a:lstStyle/>
          <a:p>
            <a:pPr algn="ctr"/>
            <a:r>
              <a:rPr lang="en-US" sz="3400" dirty="0" smtClean="0">
                <a:solidFill>
                  <a:srgbClr val="0D0D0D"/>
                </a:solidFill>
                <a:effectLst/>
                <a:latin typeface="Arial"/>
                <a:cs typeface="Arial"/>
              </a:rPr>
              <a:t>Study Design: Multiple Baseline</a:t>
            </a:r>
            <a:endParaRPr lang="en-US" sz="3400" dirty="0">
              <a:solidFill>
                <a:srgbClr val="0D0D0D"/>
              </a:solidFill>
              <a:effectLst/>
              <a:latin typeface="Arial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9275" y="1196860"/>
            <a:ext cx="8042276" cy="49046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9113" lvl="1" indent="-457200">
              <a:buFont typeface="Arial"/>
              <a:buChar char="•"/>
            </a:pPr>
            <a:endParaRPr lang="en-US" sz="3000" dirty="0" smtClean="0">
              <a:solidFill>
                <a:srgbClr val="0D0D0D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8700" y="908866"/>
            <a:ext cx="3685268" cy="5221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013" lvl="1" indent="-227013">
              <a:spcAft>
                <a:spcPts val="800"/>
              </a:spcAft>
              <a:buFont typeface="Arial"/>
              <a:buChar char="•"/>
            </a:pPr>
            <a:r>
              <a:rPr lang="en-US" sz="2000" dirty="0" smtClean="0">
                <a:latin typeface="Arial"/>
                <a:cs typeface="Arial"/>
              </a:rPr>
              <a:t>N = 9</a:t>
            </a:r>
          </a:p>
          <a:p>
            <a:pPr marL="227013" lvl="1" indent="-227013">
              <a:spcAft>
                <a:spcPts val="800"/>
              </a:spcAft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3 phases:</a:t>
            </a:r>
          </a:p>
          <a:p>
            <a:pPr marL="684213" lvl="2" indent="-227013">
              <a:spcAft>
                <a:spcPts val="800"/>
              </a:spcAft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Pre-Treatment: Randomized to 2-, 4-, or 6-wk baseline.</a:t>
            </a:r>
          </a:p>
          <a:p>
            <a:pPr marL="684213" lvl="2" indent="-227013">
              <a:spcAft>
                <a:spcPts val="800"/>
              </a:spcAft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6 wk treatment</a:t>
            </a:r>
          </a:p>
          <a:p>
            <a:pPr marL="684213" lvl="2" indent="-227013">
              <a:spcAft>
                <a:spcPts val="800"/>
              </a:spcAft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4-wk follow-up</a:t>
            </a:r>
          </a:p>
          <a:p>
            <a:pPr marL="227013" lvl="1" indent="-227013">
              <a:spcAft>
                <a:spcPts val="800"/>
              </a:spcAft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Each participant is his/her own control</a:t>
            </a:r>
          </a:p>
          <a:p>
            <a:pPr marL="227013" lvl="1" indent="-227013">
              <a:spcAft>
                <a:spcPts val="800"/>
              </a:spcAft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Everyone receives the intervention.</a:t>
            </a:r>
          </a:p>
          <a:p>
            <a:pPr marL="227013" lvl="1" indent="-227013">
              <a:spcAft>
                <a:spcPts val="800"/>
              </a:spcAft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Time- and cost-effective for testing novel treatments</a:t>
            </a:r>
          </a:p>
          <a:p>
            <a:pPr marL="684213" lvl="2" indent="-227013">
              <a:spcAft>
                <a:spcPts val="1400"/>
              </a:spcAft>
              <a:buFont typeface="Arial"/>
              <a:buChar char="•"/>
            </a:pPr>
            <a:endParaRPr lang="en-US" sz="2000" dirty="0">
              <a:latin typeface="Arial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0207" y="1006903"/>
            <a:ext cx="4162681" cy="222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96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134"/>
    </mc:Choice>
    <mc:Fallback xmlns="">
      <p:transition xmlns:p14="http://schemas.microsoft.com/office/powerpoint/2010/main" spd="slow" advTm="100134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05858"/>
            <a:ext cx="8026400" cy="901045"/>
          </a:xfrm>
        </p:spPr>
        <p:txBody>
          <a:bodyPr anchor="ctr">
            <a:normAutofit/>
          </a:bodyPr>
          <a:lstStyle/>
          <a:p>
            <a:pPr algn="ctr"/>
            <a:r>
              <a:rPr lang="en-US" sz="3400" dirty="0" smtClean="0">
                <a:solidFill>
                  <a:srgbClr val="0D0D0D"/>
                </a:solidFill>
                <a:effectLst/>
                <a:latin typeface="Arial"/>
                <a:cs typeface="Arial"/>
              </a:rPr>
              <a:t>Study Design: Multiple Baseline</a:t>
            </a:r>
            <a:endParaRPr lang="en-US" sz="3400" dirty="0">
              <a:solidFill>
                <a:srgbClr val="0D0D0D"/>
              </a:solidFill>
              <a:effectLst/>
              <a:latin typeface="Arial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9275" y="1196860"/>
            <a:ext cx="8042276" cy="49046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9113" lvl="1" indent="-457200">
              <a:buFont typeface="Arial"/>
              <a:buChar char="•"/>
            </a:pPr>
            <a:endParaRPr lang="en-US" sz="3000" dirty="0" smtClean="0">
              <a:solidFill>
                <a:srgbClr val="0D0D0D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28700" y="908866"/>
            <a:ext cx="3685268" cy="4811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013" lvl="1" indent="-227013">
              <a:spcAft>
                <a:spcPts val="800"/>
              </a:spcAft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N = 9</a:t>
            </a:r>
          </a:p>
          <a:p>
            <a:pPr marL="227013" lvl="1" indent="-227013">
              <a:spcAft>
                <a:spcPts val="800"/>
              </a:spcAft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3 phases:</a:t>
            </a:r>
          </a:p>
          <a:p>
            <a:pPr marL="684213" lvl="2" indent="-227013">
              <a:spcAft>
                <a:spcPts val="800"/>
              </a:spcAft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Pre-Treatment: Randomized to 2-, 4-, or 6-wk baseline.</a:t>
            </a:r>
          </a:p>
          <a:p>
            <a:pPr marL="684213" lvl="2" indent="-227013">
              <a:spcAft>
                <a:spcPts val="800"/>
              </a:spcAft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6 wk treatment</a:t>
            </a:r>
          </a:p>
          <a:p>
            <a:pPr marL="684213" lvl="2" indent="-227013">
              <a:spcAft>
                <a:spcPts val="800"/>
              </a:spcAft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4-wk follow-up</a:t>
            </a:r>
          </a:p>
          <a:p>
            <a:pPr marL="227013" lvl="1" indent="-227013">
              <a:spcAft>
                <a:spcPts val="800"/>
              </a:spcAft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Each participant is his/her own control</a:t>
            </a:r>
          </a:p>
          <a:p>
            <a:pPr marL="227013" lvl="1" indent="-227013">
              <a:spcAft>
                <a:spcPts val="800"/>
              </a:spcAft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Everyone receives the intervention.</a:t>
            </a:r>
          </a:p>
          <a:p>
            <a:pPr marL="227013" lvl="1" indent="-227013">
              <a:spcAft>
                <a:spcPts val="800"/>
              </a:spcAft>
              <a:buFont typeface="Arial"/>
              <a:buChar char="•"/>
            </a:pPr>
            <a:r>
              <a:rPr lang="en-US" sz="2000" dirty="0">
                <a:latin typeface="Arial"/>
                <a:cs typeface="Arial"/>
              </a:rPr>
              <a:t>Time- and cost-effective for testing novel treatments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3968" y="1006903"/>
            <a:ext cx="4201173" cy="538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98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698"/>
    </mc:Choice>
    <mc:Fallback xmlns="">
      <p:transition xmlns:p14="http://schemas.microsoft.com/office/powerpoint/2010/main" spd="slow" advTm="4969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01724" y="0"/>
            <a:ext cx="8042276" cy="901045"/>
          </a:xfrm>
          <a:effectLst/>
        </p:spPr>
        <p:txBody>
          <a:bodyPr anchor="ctr">
            <a:normAutofit/>
          </a:bodyPr>
          <a:lstStyle/>
          <a:p>
            <a:pPr algn="ctr"/>
            <a:r>
              <a:rPr lang="en-US" sz="2500" b="1" dirty="0" smtClean="0">
                <a:solidFill>
                  <a:srgbClr val="0D0D0D"/>
                </a:solidFill>
                <a:effectLst/>
                <a:latin typeface="Arial"/>
                <a:cs typeface="Arial"/>
              </a:rPr>
              <a:t>Preliminary Results from Multiple Baseline Study</a:t>
            </a:r>
            <a:endParaRPr lang="en-US" sz="2500" b="1" dirty="0">
              <a:solidFill>
                <a:srgbClr val="0D0D0D"/>
              </a:solidFill>
              <a:effectLst/>
              <a:latin typeface="Arial"/>
              <a:cs typeface="Arial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01724" y="871033"/>
            <a:ext cx="7864476" cy="1395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400"/>
              </a:spcAft>
              <a:buFont typeface="Arial"/>
              <a:buChar char="•"/>
            </a:pPr>
            <a:r>
              <a:rPr lang="en-US" sz="2600">
                <a:latin typeface="Arial"/>
                <a:cs typeface="Arial"/>
              </a:rPr>
              <a:t>Female participant in her 20’s</a:t>
            </a:r>
          </a:p>
          <a:p>
            <a:pPr marL="457200" lvl="0" indent="-457200">
              <a:spcAft>
                <a:spcPts val="400"/>
              </a:spcAft>
              <a:buFont typeface="Arial"/>
              <a:buChar char="•"/>
            </a:pPr>
            <a:r>
              <a:rPr lang="en-US" sz="2600">
                <a:latin typeface="Arial"/>
                <a:cs typeface="Arial"/>
              </a:rPr>
              <a:t>Drugged at party and raped 6 years ago</a:t>
            </a:r>
          </a:p>
          <a:p>
            <a:pPr marL="457200" lvl="0" indent="-457200">
              <a:spcAft>
                <a:spcPts val="400"/>
              </a:spcAft>
              <a:buFont typeface="Arial"/>
              <a:buChar char="•"/>
            </a:pPr>
            <a:endParaRPr lang="en-US" sz="2600" i="1">
              <a:latin typeface="Arial"/>
              <a:cs typeface="Arial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724" y="2393355"/>
            <a:ext cx="3928323" cy="35303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5306" t="3285"/>
          <a:stretch/>
        </p:blipFill>
        <p:spPr>
          <a:xfrm>
            <a:off x="5022151" y="2393355"/>
            <a:ext cx="3944049" cy="354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99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618"/>
    </mc:Choice>
    <mc:Fallback xmlns="">
      <p:transition xmlns:p14="http://schemas.microsoft.com/office/powerpoint/2010/main" spd="slow" advTm="6361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307929"/>
            <a:ext cx="7988300" cy="6078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1000"/>
              </a:spcBef>
              <a:spcAft>
                <a:spcPts val="2000"/>
              </a:spcAft>
            </a:pPr>
            <a:r>
              <a:rPr lang="en-US" sz="3400" dirty="0" smtClean="0">
                <a:latin typeface="Arial"/>
                <a:cs typeface="Arial"/>
              </a:rPr>
              <a:t>Summary</a:t>
            </a:r>
          </a:p>
          <a:p>
            <a:pPr marL="457200" lvl="0" indent="-457200">
              <a:spcBef>
                <a:spcPts val="1000"/>
              </a:spcBef>
              <a:spcAft>
                <a:spcPts val="2000"/>
              </a:spcAft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Novel treatments needed to directly address shame and self-blame after trauma</a:t>
            </a:r>
            <a:endParaRPr lang="en-US" sz="2800" dirty="0">
              <a:latin typeface="Arial"/>
              <a:cs typeface="Arial"/>
            </a:endParaRPr>
          </a:p>
          <a:p>
            <a:pPr marL="457200" lvl="0" indent="-457200">
              <a:spcBef>
                <a:spcPts val="1000"/>
              </a:spcBef>
              <a:spcAft>
                <a:spcPts val="2000"/>
              </a:spcAft>
              <a:buFont typeface="Arial"/>
              <a:buChar char="•"/>
            </a:pPr>
            <a:r>
              <a:rPr lang="en-US" sz="2800" dirty="0">
                <a:latin typeface="Arial"/>
                <a:cs typeface="Arial"/>
              </a:rPr>
              <a:t>Our study evalutes a 6-week compassion-based therapy for reducing trauma-related shame and posttraumatic stress. </a:t>
            </a:r>
            <a:br>
              <a:rPr lang="en-US" sz="2800" dirty="0">
                <a:latin typeface="Arial"/>
                <a:cs typeface="Arial"/>
              </a:rPr>
            </a:br>
            <a:r>
              <a:rPr lang="en-US" sz="2800" dirty="0">
                <a:latin typeface="Arial"/>
                <a:cs typeface="Arial"/>
              </a:rPr>
              <a:t>Preliminary results and feedback from pilot testing are promising.</a:t>
            </a:r>
          </a:p>
          <a:p>
            <a:pPr marL="457200" lvl="0" indent="-457200">
              <a:spcBef>
                <a:spcPts val="1000"/>
              </a:spcBef>
              <a:spcAft>
                <a:spcPts val="2000"/>
              </a:spcAft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Multiple-baseline can be a cost-effective and efficient method for evaluating novel treatments.</a:t>
            </a:r>
          </a:p>
        </p:txBody>
      </p:sp>
    </p:spTree>
    <p:extLst>
      <p:ext uri="{BB962C8B-B14F-4D97-AF65-F5344CB8AC3E}">
        <p14:creationId xmlns:p14="http://schemas.microsoft.com/office/powerpoint/2010/main" val="437420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848"/>
    </mc:Choice>
    <mc:Fallback xmlns="">
      <p:transition xmlns:p14="http://schemas.microsoft.com/office/powerpoint/2010/main" spd="slow" advTm="5984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3802" y="650760"/>
            <a:ext cx="8170198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lvl="1" indent="-452438" algn="ctr">
              <a:lnSpc>
                <a:spcPct val="150000"/>
              </a:lnSpc>
              <a:spcAft>
                <a:spcPts val="1500"/>
              </a:spcAft>
            </a:pPr>
            <a:r>
              <a:rPr lang="en-US" sz="3000" u="sng" dirty="0" smtClean="0">
                <a:latin typeface="Arial"/>
                <a:cs typeface="Arial"/>
              </a:rPr>
              <a:t>Thank you for your attention!</a:t>
            </a:r>
          </a:p>
          <a:p>
            <a:pPr marL="452438" lvl="1" indent="-452438" algn="ctr">
              <a:lnSpc>
                <a:spcPct val="150000"/>
              </a:lnSpc>
              <a:spcAft>
                <a:spcPts val="1500"/>
              </a:spcAft>
            </a:pPr>
            <a:r>
              <a:rPr lang="en-US" sz="3000" b="1" dirty="0">
                <a:latin typeface="Arial"/>
                <a:cs typeface="Arial"/>
              </a:rPr>
              <a:t>Questions?</a:t>
            </a:r>
          </a:p>
          <a:p>
            <a:pPr marL="452438" lvl="1" indent="-452438" algn="ctr">
              <a:lnSpc>
                <a:spcPct val="150000"/>
              </a:lnSpc>
              <a:spcAft>
                <a:spcPts val="1500"/>
              </a:spcAft>
            </a:pPr>
            <a:endParaRPr lang="en-US" sz="3000" b="1" dirty="0">
              <a:latin typeface="Arial"/>
              <a:cs typeface="Arial"/>
            </a:endParaRPr>
          </a:p>
          <a:p>
            <a:pPr marL="452438" lvl="1" indent="-452438" algn="ctr">
              <a:lnSpc>
                <a:spcPct val="150000"/>
              </a:lnSpc>
              <a:spcAft>
                <a:spcPts val="1500"/>
              </a:spcAft>
            </a:pPr>
            <a:r>
              <a:rPr lang="en-US" sz="2600" dirty="0">
                <a:latin typeface="Arial"/>
                <a:cs typeface="Arial"/>
              </a:rPr>
              <a:t>Please feel free to contact Teresa at </a:t>
            </a:r>
            <a:r>
              <a:rPr lang="en-US" sz="2600" b="1" dirty="0">
                <a:latin typeface="Arial"/>
                <a:cs typeface="Arial"/>
              </a:rPr>
              <a:t>tau@bu.edu</a:t>
            </a:r>
          </a:p>
        </p:txBody>
      </p:sp>
    </p:spTree>
    <p:extLst>
      <p:ext uri="{BB962C8B-B14F-4D97-AF65-F5344CB8AC3E}">
        <p14:creationId xmlns:p14="http://schemas.microsoft.com/office/powerpoint/2010/main" val="1551944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38"/>
    </mc:Choice>
    <mc:Fallback xmlns="">
      <p:transition xmlns:p14="http://schemas.microsoft.com/office/powerpoint/2010/main" spd="slow" advTm="3738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6324" y="281906"/>
            <a:ext cx="8042276" cy="901045"/>
          </a:xfrm>
        </p:spPr>
        <p:txBody>
          <a:bodyPr anchor="ctr">
            <a:normAutofit/>
          </a:bodyPr>
          <a:lstStyle/>
          <a:p>
            <a:pPr algn="ctr"/>
            <a:r>
              <a:rPr lang="en-US" sz="3400" dirty="0" smtClean="0">
                <a:solidFill>
                  <a:srgbClr val="0D0D0D"/>
                </a:solidFill>
                <a:effectLst/>
                <a:latin typeface="Arial"/>
                <a:cs typeface="Arial"/>
              </a:rPr>
              <a:t>Today’s Agenda</a:t>
            </a:r>
            <a:endParaRPr lang="en-US" sz="3400" dirty="0">
              <a:solidFill>
                <a:srgbClr val="0D0D0D"/>
              </a:solidFill>
              <a:effectLst/>
              <a:latin typeface="Arial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9275" y="1196860"/>
            <a:ext cx="8042276" cy="49046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9113" lvl="1" indent="-457200">
              <a:buFont typeface="Arial"/>
              <a:buChar char="•"/>
            </a:pPr>
            <a:endParaRPr lang="en-US" sz="3000" dirty="0" smtClean="0">
              <a:solidFill>
                <a:srgbClr val="0D0D0D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5476" y="1182951"/>
            <a:ext cx="8353478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200000"/>
              </a:lnSpc>
              <a:buFont typeface="Arial"/>
              <a:buChar char="•"/>
            </a:pPr>
            <a:r>
              <a:rPr lang="en-US" sz="3000" dirty="0" smtClean="0">
                <a:latin typeface="Arial"/>
                <a:cs typeface="Arial"/>
              </a:rPr>
              <a:t>Background on shame and compassion</a:t>
            </a:r>
          </a:p>
          <a:p>
            <a:pPr marL="914400" lvl="1" indent="-457200">
              <a:lnSpc>
                <a:spcPct val="200000"/>
              </a:lnSpc>
              <a:buFont typeface="Arial"/>
              <a:buChar char="•"/>
            </a:pPr>
            <a:r>
              <a:rPr lang="en-US" sz="3000" dirty="0" smtClean="0">
                <a:latin typeface="Arial"/>
                <a:cs typeface="Arial"/>
              </a:rPr>
              <a:t>Description of 6-session intervention</a:t>
            </a:r>
          </a:p>
          <a:p>
            <a:pPr marL="914400" lvl="1" indent="-457200">
              <a:lnSpc>
                <a:spcPct val="200000"/>
              </a:lnSpc>
              <a:buFont typeface="Arial"/>
              <a:buChar char="•"/>
            </a:pPr>
            <a:r>
              <a:rPr lang="en-US" sz="3000" dirty="0">
                <a:latin typeface="Arial"/>
                <a:cs typeface="Arial"/>
              </a:rPr>
              <a:t>Study design</a:t>
            </a:r>
          </a:p>
          <a:p>
            <a:pPr marL="914400" lvl="1" indent="-457200">
              <a:lnSpc>
                <a:spcPct val="200000"/>
              </a:lnSpc>
              <a:buFont typeface="Arial"/>
              <a:buChar char="•"/>
            </a:pPr>
            <a:r>
              <a:rPr lang="en-US" sz="3000" dirty="0">
                <a:latin typeface="Arial"/>
                <a:cs typeface="Arial"/>
              </a:rPr>
              <a:t>Preliminary data</a:t>
            </a:r>
            <a:endParaRPr lang="en-US" sz="3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8111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211"/>
    </mc:Choice>
    <mc:Fallback xmlns="">
      <p:transition xmlns:p14="http://schemas.microsoft.com/office/powerpoint/2010/main" spd="slow" advTm="1921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1724" y="271712"/>
            <a:ext cx="8042276" cy="901045"/>
          </a:xfrm>
        </p:spPr>
        <p:txBody>
          <a:bodyPr anchor="ctr">
            <a:normAutofit/>
          </a:bodyPr>
          <a:lstStyle/>
          <a:p>
            <a:pPr algn="ctr"/>
            <a:r>
              <a:rPr lang="en-US" sz="3400" dirty="0" smtClean="0">
                <a:solidFill>
                  <a:srgbClr val="0D0D0D"/>
                </a:solidFill>
                <a:effectLst/>
                <a:latin typeface="Arial"/>
                <a:cs typeface="Arial"/>
              </a:rPr>
              <a:t>Shame and Trauma</a:t>
            </a:r>
            <a:endParaRPr lang="en-US" sz="3400" dirty="0">
              <a:solidFill>
                <a:srgbClr val="0D0D0D"/>
              </a:solidFill>
              <a:effectLst/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550223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/>
            <a:r>
              <a:rPr lang="en-US" sz="1400" dirty="0" smtClean="0">
                <a:latin typeface="Arial"/>
                <a:cs typeface="Arial"/>
              </a:rPr>
              <a:t>(Gilbert et al., 2006; Dorahy, 2010; Harman &amp; Lee, 2010; Lewis, 1971; Vidal &amp; Petrak, 2007</a:t>
            </a:r>
            <a:r>
              <a:rPr lang="en-US" sz="1400" dirty="0" smtClean="0">
                <a:effectLst/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9275" y="1196860"/>
            <a:ext cx="8042276" cy="49046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9113" lvl="1" indent="-457200">
              <a:buFont typeface="Arial"/>
              <a:buChar char="•"/>
            </a:pPr>
            <a:endParaRPr lang="en-US" sz="3000" dirty="0" smtClean="0">
              <a:solidFill>
                <a:srgbClr val="0D0D0D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1725" y="1419893"/>
            <a:ext cx="7839076" cy="33101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1" indent="-285750">
              <a:lnSpc>
                <a:spcPct val="120000"/>
              </a:lnSpc>
              <a:spcAft>
                <a:spcPts val="1500"/>
              </a:spcAft>
              <a:buFont typeface="Arial"/>
              <a:buChar char="•"/>
            </a:pPr>
            <a:r>
              <a:rPr lang="en-US" sz="2600" b="1" dirty="0" smtClean="0">
                <a:latin typeface="Arial"/>
                <a:cs typeface="Arial"/>
              </a:rPr>
              <a:t>Shame</a:t>
            </a:r>
            <a:r>
              <a:rPr lang="en-US" sz="2600" dirty="0">
                <a:latin typeface="Arial"/>
                <a:cs typeface="Arial"/>
              </a:rPr>
              <a:t> = the emotion evoked when engaging in a global, negative self-evaluation (i.e., feeling fundamentally bad, inadequate, worthless)</a:t>
            </a:r>
          </a:p>
          <a:p>
            <a:pPr marL="0" lvl="1">
              <a:spcAft>
                <a:spcPts val="1500"/>
              </a:spcAft>
            </a:pPr>
            <a:endParaRPr lang="en-US" sz="2600" dirty="0" smtClean="0">
              <a:latin typeface="Arial"/>
              <a:cs typeface="Arial"/>
            </a:endParaRPr>
          </a:p>
          <a:p>
            <a:pPr marL="285750" lvl="1" indent="-285750">
              <a:spcAft>
                <a:spcPts val="1500"/>
              </a:spcAft>
              <a:buFont typeface="Arial"/>
              <a:buChar char="•"/>
            </a:pPr>
            <a:r>
              <a:rPr lang="en-US" sz="2600" dirty="0">
                <a:latin typeface="Arial"/>
                <a:cs typeface="Arial"/>
              </a:rPr>
              <a:t>Shame associated with:</a:t>
            </a:r>
          </a:p>
          <a:p>
            <a:pPr marL="742950" lvl="2" indent="-285750">
              <a:spcAft>
                <a:spcPts val="1500"/>
              </a:spcAft>
              <a:buFont typeface="Arial"/>
              <a:buChar char="•"/>
            </a:pPr>
            <a:r>
              <a:rPr lang="en-US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Symbol"/>
              </a:rPr>
              <a:t>Development and maintainence of PTSD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2139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643"/>
    </mc:Choice>
    <mc:Fallback xmlns="">
      <p:transition xmlns:p14="http://schemas.microsoft.com/office/powerpoint/2010/main" spd="slow" advTm="66643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92200" y="327894"/>
            <a:ext cx="7988354" cy="5652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400" dirty="0" smtClean="0">
                <a:latin typeface="Arial"/>
                <a:cs typeface="Arial"/>
              </a:rPr>
              <a:t>What is compassion?</a:t>
            </a:r>
          </a:p>
          <a:p>
            <a:pPr lvl="0"/>
            <a:endParaRPr lang="en-US" sz="1000" dirty="0">
              <a:latin typeface="Arial"/>
              <a:cs typeface="Arial"/>
            </a:endParaRPr>
          </a:p>
          <a:p>
            <a:pPr lvl="0"/>
            <a:endParaRPr lang="en-US" sz="2600" dirty="0" smtClean="0">
              <a:latin typeface="Arial"/>
              <a:cs typeface="Arial"/>
            </a:endParaRPr>
          </a:p>
          <a:p>
            <a:pPr lvl="0"/>
            <a:r>
              <a:rPr lang="en-US" sz="2600" dirty="0" smtClean="0">
                <a:latin typeface="Arial"/>
                <a:cs typeface="Arial"/>
              </a:rPr>
              <a:t>“A </a:t>
            </a:r>
            <a:r>
              <a:rPr lang="en-US" sz="2600" dirty="0">
                <a:latin typeface="Arial"/>
                <a:cs typeface="Arial"/>
              </a:rPr>
              <a:t>sensitivity to the suffering of self and others with a deep commitment to try to relieve it” </a:t>
            </a:r>
            <a:r>
              <a:rPr lang="en-US" sz="1600" dirty="0">
                <a:latin typeface="Arial"/>
                <a:cs typeface="Arial"/>
              </a:rPr>
              <a:t>(Lama, 2001) </a:t>
            </a:r>
            <a:endParaRPr lang="en-US" sz="1600" dirty="0" smtClean="0">
              <a:latin typeface="Arial"/>
              <a:cs typeface="Arial"/>
            </a:endParaRPr>
          </a:p>
          <a:p>
            <a:pPr lvl="0"/>
            <a:endParaRPr lang="en-US" sz="1000" dirty="0" smtClean="0">
              <a:latin typeface="Arial"/>
              <a:cs typeface="Arial"/>
            </a:endParaRPr>
          </a:p>
          <a:p>
            <a:pPr lvl="0"/>
            <a:endParaRPr lang="en-US" sz="1000" dirty="0" smtClean="0">
              <a:latin typeface="Arial"/>
              <a:cs typeface="Arial"/>
            </a:endParaRPr>
          </a:p>
          <a:p>
            <a:pPr lvl="0"/>
            <a:endParaRPr lang="en-US" sz="1000" dirty="0">
              <a:latin typeface="Arial"/>
              <a:cs typeface="Arial"/>
            </a:endParaRPr>
          </a:p>
          <a:p>
            <a:pPr lvl="0">
              <a:spcAft>
                <a:spcPts val="1000"/>
              </a:spcAft>
            </a:pPr>
            <a:endParaRPr lang="en-US" sz="1000" dirty="0" smtClean="0">
              <a:latin typeface="Arial"/>
              <a:cs typeface="Arial"/>
            </a:endParaRPr>
          </a:p>
          <a:p>
            <a:pPr lvl="0">
              <a:spcAft>
                <a:spcPts val="1000"/>
              </a:spcAft>
            </a:pPr>
            <a:r>
              <a:rPr lang="en-US" sz="2600" b="1" dirty="0" smtClean="0">
                <a:latin typeface="Arial"/>
                <a:cs typeface="Arial"/>
              </a:rPr>
              <a:t>3 components of self-compassion </a:t>
            </a:r>
            <a:r>
              <a:rPr lang="en-US" sz="1600" dirty="0" smtClean="0">
                <a:latin typeface="Arial"/>
                <a:cs typeface="Arial"/>
              </a:rPr>
              <a:t>(Neff, 2003)</a:t>
            </a:r>
            <a:endParaRPr lang="en-US" sz="2600" b="1" dirty="0" smtClean="0">
              <a:latin typeface="Arial"/>
              <a:cs typeface="Arial"/>
            </a:endParaRPr>
          </a:p>
          <a:p>
            <a:pPr marL="285750" lvl="0" indent="-285750">
              <a:spcAft>
                <a:spcPts val="1000"/>
              </a:spcAft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A</a:t>
            </a:r>
            <a:r>
              <a:rPr lang="en-US" sz="2400" dirty="0" smtClean="0">
                <a:latin typeface="Arial"/>
                <a:cs typeface="Arial"/>
              </a:rPr>
              <a:t>wareness of suffering (mindfulness)</a:t>
            </a:r>
          </a:p>
          <a:p>
            <a:pPr marL="285750" lvl="0" indent="-285750">
              <a:spcAft>
                <a:spcPts val="1000"/>
              </a:spcAft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Viewing one’s own shortcomings and suffering as part of the larger human condition (common humanity)</a:t>
            </a:r>
          </a:p>
          <a:p>
            <a:pPr marL="285750" lvl="0" indent="-285750">
              <a:spcAft>
                <a:spcPts val="1000"/>
              </a:spcAft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Responding to suffering with warmth and understanding (kindness)</a:t>
            </a:r>
            <a:r>
              <a:rPr lang="en-US" sz="2000" dirty="0" smtClean="0">
                <a:latin typeface="Arial"/>
                <a:cs typeface="Arial"/>
              </a:rPr>
              <a:t/>
            </a:r>
            <a:br>
              <a:rPr lang="en-US" sz="2000" dirty="0" smtClean="0">
                <a:latin typeface="Arial"/>
                <a:cs typeface="Arial"/>
              </a:rPr>
            </a:br>
            <a:endParaRPr lang="en-US" sz="2000" dirty="0">
              <a:latin typeface="Arial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6971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902"/>
    </mc:Choice>
    <mc:Fallback xmlns="">
      <p:transition xmlns:p14="http://schemas.microsoft.com/office/powerpoint/2010/main" spd="slow" advTm="50902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2500" y="319058"/>
            <a:ext cx="8077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400" dirty="0" smtClean="0">
                <a:latin typeface="Arial"/>
                <a:cs typeface="Arial"/>
              </a:rPr>
              <a:t>Compassion vs Mindfulness</a:t>
            </a:r>
          </a:p>
          <a:p>
            <a:pPr lvl="0"/>
            <a:endParaRPr lang="en-US" sz="1000" dirty="0" smtClean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20799" y="1366076"/>
            <a:ext cx="7270751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1500"/>
              </a:spcAft>
              <a:buFont typeface="Arial"/>
              <a:buChar char="•"/>
            </a:pPr>
            <a:r>
              <a:rPr lang="en-US" sz="3000" dirty="0" smtClean="0">
                <a:latin typeface="Arial"/>
                <a:cs typeface="Arial"/>
              </a:rPr>
              <a:t>Mindfulness: nonjudgmental, present-centered awareness of </a:t>
            </a:r>
            <a:r>
              <a:rPr lang="en-US" sz="3000" b="1" i="1" dirty="0" smtClean="0">
                <a:latin typeface="Arial"/>
                <a:cs typeface="Arial"/>
              </a:rPr>
              <a:t>experience</a:t>
            </a:r>
          </a:p>
          <a:p>
            <a:pPr lvl="0">
              <a:spcAft>
                <a:spcPts val="1500"/>
              </a:spcAft>
            </a:pPr>
            <a:endParaRPr lang="en-US" sz="3000" b="1" i="1" dirty="0" smtClean="0">
              <a:latin typeface="Arial"/>
              <a:cs typeface="Arial"/>
            </a:endParaRPr>
          </a:p>
          <a:p>
            <a:pPr marL="457200" lvl="0" indent="-457200">
              <a:spcAft>
                <a:spcPts val="1500"/>
              </a:spcAft>
              <a:buFont typeface="Arial"/>
              <a:buChar char="•"/>
            </a:pPr>
            <a:r>
              <a:rPr lang="en-US" sz="3000" dirty="0">
                <a:latin typeface="Arial"/>
                <a:cs typeface="Arial"/>
              </a:rPr>
              <a:t>Compassion: responding to the </a:t>
            </a:r>
            <a:r>
              <a:rPr lang="en-US" sz="3000" b="1" i="1" dirty="0">
                <a:latin typeface="Arial"/>
                <a:cs typeface="Arial"/>
              </a:rPr>
              <a:t>experiencer</a:t>
            </a:r>
            <a:r>
              <a:rPr lang="en-US" sz="3000" dirty="0">
                <a:latin typeface="Arial"/>
                <a:cs typeface="Arial"/>
              </a:rPr>
              <a:t> of suffering with kindness, warmth, acceptance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550223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/>
            <a:r>
              <a:rPr lang="en-US" sz="1400" dirty="0" smtClean="0">
                <a:latin typeface="Arial"/>
                <a:cs typeface="Arial"/>
              </a:rPr>
              <a:t>(Germer &amp; Neff, in press</a:t>
            </a:r>
            <a:r>
              <a:rPr lang="en-US" sz="1400" dirty="0" smtClean="0">
                <a:effectLst/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456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672"/>
    </mc:Choice>
    <mc:Fallback xmlns="">
      <p:transition xmlns:p14="http://schemas.microsoft.com/office/powerpoint/2010/main" spd="slow" advTm="44672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86123"/>
            <a:ext cx="8042276" cy="901045"/>
          </a:xfrm>
        </p:spPr>
        <p:txBody>
          <a:bodyPr anchor="ctr">
            <a:normAutofit/>
          </a:bodyPr>
          <a:lstStyle/>
          <a:p>
            <a:pPr algn="ctr"/>
            <a:r>
              <a:rPr lang="en-US" sz="3400" dirty="0" smtClean="0">
                <a:solidFill>
                  <a:srgbClr val="0D0D0D"/>
                </a:solidFill>
                <a:effectLst/>
                <a:latin typeface="Arial"/>
                <a:cs typeface="Arial"/>
              </a:rPr>
              <a:t>Compassion Interventions</a:t>
            </a:r>
            <a:endParaRPr lang="en-US" sz="3400" dirty="0">
              <a:solidFill>
                <a:srgbClr val="0D0D0D"/>
              </a:solidFill>
              <a:effectLst/>
              <a:latin typeface="Arial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9275" y="1196860"/>
            <a:ext cx="8042276" cy="49046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9113" lvl="1" indent="-457200">
              <a:buFont typeface="Arial"/>
              <a:buChar char="•"/>
            </a:pPr>
            <a:endParaRPr lang="en-US" sz="3000" dirty="0" smtClean="0">
              <a:solidFill>
                <a:srgbClr val="0D0D0D"/>
              </a:solidFill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1087168"/>
            <a:ext cx="7772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b="1" dirty="0" smtClean="0">
                <a:latin typeface="Arial"/>
                <a:cs typeface="Arial"/>
              </a:rPr>
              <a:t>Compassion </a:t>
            </a:r>
            <a:r>
              <a:rPr lang="en-US" sz="2000" b="1" dirty="0">
                <a:latin typeface="Arial"/>
                <a:cs typeface="Arial"/>
              </a:rPr>
              <a:t>Focused Therapy (</a:t>
            </a:r>
            <a:r>
              <a:rPr lang="en-US" sz="2000" b="1" dirty="0" smtClean="0">
                <a:latin typeface="Arial"/>
                <a:cs typeface="Arial"/>
              </a:rPr>
              <a:t>CFT) </a:t>
            </a:r>
            <a:r>
              <a:rPr lang="en-US" sz="2000" dirty="0" smtClean="0">
                <a:latin typeface="Arial"/>
                <a:cs typeface="Arial"/>
              </a:rPr>
              <a:t>- Gilbert</a:t>
            </a:r>
            <a:endParaRPr lang="en-US" sz="2000" dirty="0">
              <a:latin typeface="Arial"/>
              <a:cs typeface="Arial"/>
            </a:endParaRPr>
          </a:p>
          <a:p>
            <a:pPr lvl="1"/>
            <a:r>
              <a:rPr lang="en-US" sz="2000" b="1" dirty="0">
                <a:latin typeface="Arial"/>
                <a:cs typeface="Arial"/>
              </a:rPr>
              <a:t>Mindful Self-Compassion (MSC) </a:t>
            </a:r>
            <a:r>
              <a:rPr lang="en-US" sz="2000" dirty="0">
                <a:latin typeface="Arial"/>
                <a:cs typeface="Arial"/>
              </a:rPr>
              <a:t>- Neff &amp; Germer</a:t>
            </a:r>
          </a:p>
          <a:p>
            <a:pPr lvl="1"/>
            <a:r>
              <a:rPr lang="en-US" sz="2000" b="1" dirty="0" smtClean="0">
                <a:latin typeface="Arial"/>
                <a:cs typeface="Arial"/>
              </a:rPr>
              <a:t>Compassion </a:t>
            </a:r>
            <a:r>
              <a:rPr lang="en-US" sz="2000" b="1" dirty="0">
                <a:latin typeface="Arial"/>
                <a:cs typeface="Arial"/>
              </a:rPr>
              <a:t>Cultivation Training (</a:t>
            </a:r>
            <a:r>
              <a:rPr lang="en-US" sz="2000" b="1" dirty="0" smtClean="0">
                <a:latin typeface="Arial"/>
                <a:cs typeface="Arial"/>
              </a:rPr>
              <a:t>CCT) </a:t>
            </a:r>
            <a:r>
              <a:rPr lang="en-US" sz="2000" dirty="0" smtClean="0">
                <a:latin typeface="Arial"/>
                <a:cs typeface="Arial"/>
              </a:rPr>
              <a:t>– Jazaeri et al.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550223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/>
            <a:r>
              <a:rPr lang="en-US" sz="1400" dirty="0" smtClean="0">
                <a:latin typeface="Arial"/>
                <a:cs typeface="Arial"/>
              </a:rPr>
              <a:t>(</a:t>
            </a:r>
            <a:r>
              <a:rPr lang="en-US" sz="1400" dirty="0">
                <a:latin typeface="Arial"/>
                <a:cs typeface="Arial"/>
              </a:rPr>
              <a:t>Gilbert &amp; Procter, 2006; Mayhew &amp; Gilbert, </a:t>
            </a:r>
            <a:r>
              <a:rPr lang="en-US" sz="1400" dirty="0" smtClean="0">
                <a:latin typeface="Arial"/>
                <a:cs typeface="Arial"/>
              </a:rPr>
              <a:t>2009;</a:t>
            </a:r>
            <a:r>
              <a:rPr lang="en-US" sz="1400" dirty="0" smtClean="0">
                <a:effectLst/>
                <a:latin typeface="Arial"/>
                <a:cs typeface="Arial"/>
              </a:rPr>
              <a:t> </a:t>
            </a:r>
            <a:r>
              <a:rPr lang="en-US" sz="1400" dirty="0" err="1">
                <a:latin typeface="Arial"/>
                <a:cs typeface="Arial"/>
              </a:rPr>
              <a:t>Jazaieri</a:t>
            </a:r>
            <a:r>
              <a:rPr lang="en-US" sz="1400" dirty="0">
                <a:latin typeface="Arial"/>
                <a:cs typeface="Arial"/>
              </a:rPr>
              <a:t> et al., </a:t>
            </a:r>
            <a:r>
              <a:rPr lang="en-US" sz="1400" dirty="0" smtClean="0">
                <a:latin typeface="Arial"/>
                <a:cs typeface="Arial"/>
              </a:rPr>
              <a:t>2012;</a:t>
            </a:r>
            <a:r>
              <a:rPr lang="en-US" sz="1400" dirty="0" smtClean="0">
                <a:effectLst/>
                <a:latin typeface="Arial"/>
                <a:cs typeface="Arial"/>
              </a:rPr>
              <a:t> </a:t>
            </a:r>
            <a:r>
              <a:rPr lang="en-US" sz="1400" dirty="0" smtClean="0">
                <a:latin typeface="Arial"/>
                <a:cs typeface="Arial"/>
              </a:rPr>
              <a:t>Neff </a:t>
            </a:r>
            <a:r>
              <a:rPr lang="en-US" sz="1400" dirty="0">
                <a:latin typeface="Arial"/>
                <a:cs typeface="Arial"/>
              </a:rPr>
              <a:t>&amp; </a:t>
            </a:r>
            <a:r>
              <a:rPr lang="en-US" sz="1400" dirty="0" err="1">
                <a:latin typeface="Arial"/>
                <a:cs typeface="Arial"/>
              </a:rPr>
              <a:t>Germer</a:t>
            </a:r>
            <a:r>
              <a:rPr lang="en-US" sz="1400" dirty="0">
                <a:latin typeface="Arial"/>
                <a:cs typeface="Arial"/>
              </a:rPr>
              <a:t>, </a:t>
            </a:r>
            <a:r>
              <a:rPr lang="en-US" sz="1400" dirty="0" smtClean="0">
                <a:latin typeface="Arial"/>
                <a:cs typeface="Arial"/>
              </a:rPr>
              <a:t>2012</a:t>
            </a:r>
            <a:r>
              <a:rPr lang="en-US" sz="1400" dirty="0" smtClean="0">
                <a:effectLst/>
                <a:latin typeface="Arial"/>
                <a:cs typeface="Arial"/>
              </a:rPr>
              <a:t>)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44373" y="2210573"/>
            <a:ext cx="7620227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3000" dirty="0" smtClean="0">
                <a:latin typeface="Arial"/>
                <a:cs typeface="Arial"/>
              </a:rPr>
              <a:t>Promising Results:</a:t>
            </a:r>
          </a:p>
          <a:p>
            <a:pPr marL="342900" lvl="2" indent="-342900">
              <a:buFont typeface="Arial"/>
              <a:buChar char="•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Symbol"/>
              </a:rPr>
              <a:t> </a:t>
            </a:r>
            <a:r>
              <a:rPr lang="en-US" sz="2400" b="1" dirty="0">
                <a:latin typeface="Arial"/>
                <a:cs typeface="Arial"/>
              </a:rPr>
              <a:t>self-compassion</a:t>
            </a:r>
            <a:r>
              <a:rPr lang="en-US" sz="2400" dirty="0">
                <a:latin typeface="Arial"/>
                <a:cs typeface="Arial"/>
              </a:rPr>
              <a:t>, compassion for others</a:t>
            </a:r>
          </a:p>
          <a:p>
            <a:pPr marL="342900" lvl="2" indent="-342900">
              <a:buFont typeface="Arial"/>
              <a:buChar char="•"/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  <a:sym typeface="Symbol"/>
              </a:rPr>
              <a:t> </a:t>
            </a:r>
            <a:r>
              <a:rPr lang="en-US" sz="2400" dirty="0" smtClean="0">
                <a:latin typeface="Arial"/>
                <a:cs typeface="Arial"/>
              </a:rPr>
              <a:t>life satisfaction, social connectedness</a:t>
            </a:r>
          </a:p>
          <a:p>
            <a:pPr marL="342900" lvl="2" indent="-342900">
              <a:buFont typeface="Arial"/>
              <a:buChar char="•"/>
            </a:pPr>
            <a:r>
              <a:rPr lang="en-US" sz="2400">
                <a:sym typeface="Symbol"/>
              </a:rPr>
              <a:t></a:t>
            </a:r>
            <a:r>
              <a:rPr lang="en-US" sz="2400" b="1">
                <a:latin typeface="Arial"/>
                <a:cs typeface="Arial"/>
                <a:sym typeface="Symbol"/>
              </a:rPr>
              <a:t>shame</a:t>
            </a:r>
            <a:r>
              <a:rPr lang="en-US" sz="2400">
                <a:sym typeface="Symbol"/>
              </a:rPr>
              <a:t>, </a:t>
            </a:r>
            <a:r>
              <a:rPr lang="en-US" sz="2400" dirty="0">
                <a:latin typeface="Arial"/>
                <a:cs typeface="Arial"/>
              </a:rPr>
              <a:t>depression, anxiety, avoidance</a:t>
            </a:r>
            <a:br>
              <a:rPr lang="en-US" sz="2400" dirty="0">
                <a:latin typeface="Arial"/>
                <a:cs typeface="Arial"/>
              </a:rPr>
            </a:br>
            <a:endParaRPr lang="en-US" sz="2400" dirty="0" smtClean="0">
              <a:latin typeface="Arial"/>
              <a:cs typeface="Arial"/>
            </a:endParaRPr>
          </a:p>
          <a:p>
            <a:pPr marL="0" lvl="1"/>
            <a:r>
              <a:rPr lang="en-US" sz="3000" dirty="0" smtClean="0">
                <a:latin typeface="Arial"/>
                <a:cs typeface="Arial"/>
              </a:rPr>
              <a:t>Limitations: </a:t>
            </a:r>
          </a:p>
          <a:p>
            <a:pPr marL="457200" lvl="2" indent="-457200">
              <a:buFont typeface="Arial"/>
              <a:buChar char="•"/>
            </a:pPr>
            <a:r>
              <a:rPr lang="en-US" sz="2400" dirty="0" smtClean="0">
                <a:latin typeface="Arial"/>
                <a:cs typeface="Arial"/>
              </a:rPr>
              <a:t>Non-clinical populations</a:t>
            </a:r>
          </a:p>
          <a:p>
            <a:pPr marL="457200" lvl="2" indent="-457200"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Not yet systematically evaluated for treating trauma-related shame and posttraumatic stress</a:t>
            </a:r>
            <a:endParaRPr lang="en-US" sz="2400" dirty="0" smtClean="0">
              <a:latin typeface="Arial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8111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490"/>
    </mc:Choice>
    <mc:Fallback xmlns="">
      <p:transition xmlns:p14="http://schemas.microsoft.com/office/powerpoint/2010/main" spd="slow" advTm="7649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924" y="298321"/>
            <a:ext cx="8042276" cy="901045"/>
          </a:xfrm>
          <a:effectLst/>
        </p:spPr>
        <p:txBody>
          <a:bodyPr anchor="ctr">
            <a:normAutofit/>
          </a:bodyPr>
          <a:lstStyle/>
          <a:p>
            <a:pPr algn="ctr"/>
            <a:r>
              <a:rPr lang="en-US" sz="3400" dirty="0" smtClean="0">
                <a:solidFill>
                  <a:srgbClr val="0D0D0D"/>
                </a:solidFill>
                <a:effectLst/>
                <a:latin typeface="Arial"/>
                <a:cs typeface="Arial"/>
              </a:rPr>
              <a:t>Primary Study Aims</a:t>
            </a:r>
            <a:endParaRPr lang="en-US" sz="3400" dirty="0">
              <a:solidFill>
                <a:srgbClr val="0D0D0D"/>
              </a:solidFill>
              <a:effectLst/>
              <a:latin typeface="Arial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9275" y="1196860"/>
            <a:ext cx="8042276" cy="49046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9113" lvl="1" indent="-457200">
              <a:buFont typeface="Arial"/>
              <a:buChar char="•"/>
            </a:pPr>
            <a:endParaRPr lang="en-US" sz="3000" dirty="0" smtClean="0">
              <a:solidFill>
                <a:srgbClr val="0D0D0D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1724" y="1490066"/>
            <a:ext cx="786447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600">
                <a:latin typeface="Arial"/>
                <a:cs typeface="Arial"/>
              </a:rPr>
              <a:t>Develop a brief compassion-based intervention for reducing shame and PTSD symptoms. </a:t>
            </a:r>
          </a:p>
          <a:p>
            <a:pPr marL="514350" lvl="0" indent="-514350">
              <a:buFont typeface="+mj-lt"/>
              <a:buAutoNum type="arabicPeriod"/>
            </a:pPr>
            <a:endParaRPr lang="en-US" sz="2600">
              <a:latin typeface="Arial"/>
              <a:cs typeface="Arial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600">
                <a:latin typeface="Arial"/>
                <a:cs typeface="Arial"/>
              </a:rPr>
              <a:t>Evaluate its feasibility, tolerability, and efficacy.</a:t>
            </a:r>
          </a:p>
          <a:p>
            <a:pPr marL="514350" lvl="0" indent="-514350">
              <a:buFont typeface="+mj-lt"/>
              <a:buAutoNum type="arabicPeriod"/>
            </a:pPr>
            <a:endParaRPr lang="en-US" sz="2600">
              <a:latin typeface="Arial"/>
              <a:cs typeface="Arial"/>
            </a:endParaRPr>
          </a:p>
          <a:p>
            <a:pPr marL="512763" lvl="0" indent="-512763">
              <a:buFont typeface="+mj-lt"/>
              <a:buAutoNum type="arabicPeriod"/>
            </a:pPr>
            <a:r>
              <a:rPr lang="en-US" sz="2600">
                <a:latin typeface="Arial"/>
                <a:cs typeface="Arial"/>
              </a:rPr>
              <a:t>Examine whether changes in shame and PTSD symptoms are associated with changes in self-compassion. </a:t>
            </a:r>
          </a:p>
        </p:txBody>
      </p:sp>
    </p:spTree>
    <p:extLst>
      <p:ext uri="{BB962C8B-B14F-4D97-AF65-F5344CB8AC3E}">
        <p14:creationId xmlns:p14="http://schemas.microsoft.com/office/powerpoint/2010/main" val="277772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171"/>
    </mc:Choice>
    <mc:Fallback xmlns="">
      <p:transition xmlns:p14="http://schemas.microsoft.com/office/powerpoint/2010/main" spd="slow" advTm="28171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1724" y="150675"/>
            <a:ext cx="7940676" cy="687527"/>
          </a:xfrm>
        </p:spPr>
        <p:txBody>
          <a:bodyPr anchor="ctr">
            <a:normAutofit/>
          </a:bodyPr>
          <a:lstStyle/>
          <a:p>
            <a:pPr algn="ctr"/>
            <a:r>
              <a:rPr lang="en-US" sz="3800" dirty="0" smtClean="0">
                <a:solidFill>
                  <a:srgbClr val="0D0D0D"/>
                </a:solidFill>
                <a:effectLst/>
                <a:latin typeface="Arial"/>
                <a:cs typeface="Arial"/>
              </a:rPr>
              <a:t>Overview of 6-Week Treatment</a:t>
            </a:r>
            <a:endParaRPr lang="en-US" sz="3800" dirty="0">
              <a:solidFill>
                <a:srgbClr val="0D0D0D"/>
              </a:solidFill>
              <a:effectLst/>
              <a:latin typeface="Arial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9275" y="1196860"/>
            <a:ext cx="8042276" cy="49046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9113" lvl="1" indent="-457200">
              <a:buFont typeface="Arial"/>
              <a:buChar char="•"/>
            </a:pPr>
            <a:endParaRPr lang="en-US" sz="3000" dirty="0" smtClean="0">
              <a:solidFill>
                <a:srgbClr val="0D0D0D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71265" y="850868"/>
            <a:ext cx="7841448" cy="5398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685800">
              <a:lnSpc>
                <a:spcPct val="120000"/>
              </a:lnSpc>
            </a:pPr>
            <a:endParaRPr lang="en-US" sz="2400" u="sng" dirty="0">
              <a:latin typeface="Arial"/>
              <a:cs typeface="Arial"/>
            </a:endParaRPr>
          </a:p>
          <a:p>
            <a:pPr marL="512763" lvl="0" indent="-341313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6 individual therapy sessions</a:t>
            </a:r>
          </a:p>
          <a:p>
            <a:pPr marL="512763" lvl="0" indent="-341313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Arial"/>
                <a:cs typeface="Arial"/>
              </a:rPr>
              <a:t>Emphasis on experiential exercises</a:t>
            </a:r>
            <a:br>
              <a:rPr lang="en-US" sz="2400" dirty="0">
                <a:latin typeface="Arial"/>
                <a:cs typeface="Arial"/>
              </a:rPr>
            </a:br>
            <a:r>
              <a:rPr lang="en-US" sz="2000" i="1" dirty="0">
                <a:latin typeface="Arial"/>
                <a:cs typeface="Arial"/>
              </a:rPr>
              <a:t>(Adapted from CFT, MSC)</a:t>
            </a:r>
          </a:p>
          <a:p>
            <a:pPr marL="685800" lvl="0" indent="-514350">
              <a:lnSpc>
                <a:spcPct val="120000"/>
              </a:lnSpc>
            </a:pPr>
            <a:endParaRPr lang="en-US" sz="2400" u="sng" dirty="0">
              <a:latin typeface="Arial"/>
              <a:cs typeface="Arial"/>
            </a:endParaRPr>
          </a:p>
          <a:p>
            <a:pPr marL="685800" lvl="0" indent="-685800">
              <a:lnSpc>
                <a:spcPct val="120000"/>
              </a:lnSpc>
            </a:pPr>
            <a:r>
              <a:rPr lang="en-US" sz="2400" u="sng" dirty="0">
                <a:latin typeface="Arial"/>
                <a:cs typeface="Arial"/>
              </a:rPr>
              <a:t>Weeks 1-3</a:t>
            </a:r>
            <a:r>
              <a:rPr lang="en-US" sz="2400" dirty="0">
                <a:latin typeface="Arial"/>
                <a:cs typeface="Arial"/>
              </a:rPr>
              <a:t>: </a:t>
            </a:r>
          </a:p>
          <a:p>
            <a:pPr marL="685800" lvl="0" indent="-685800">
              <a:lnSpc>
                <a:spcPct val="120000"/>
              </a:lnSpc>
            </a:pPr>
            <a:r>
              <a:rPr lang="en-US" sz="2400" dirty="0">
                <a:latin typeface="Arial"/>
                <a:cs typeface="Arial"/>
              </a:rPr>
              <a:t>Practice self-compassion for everyday difficulties</a:t>
            </a:r>
          </a:p>
          <a:p>
            <a:pPr marL="685800" lvl="0" indent="-685800">
              <a:lnSpc>
                <a:spcPct val="120000"/>
              </a:lnSpc>
            </a:pPr>
            <a:endParaRPr lang="en-US" sz="2400" u="sng" dirty="0">
              <a:latin typeface="Arial"/>
              <a:cs typeface="Arial"/>
            </a:endParaRPr>
          </a:p>
          <a:p>
            <a:pPr marL="685800" lvl="0" indent="-685800">
              <a:lnSpc>
                <a:spcPct val="120000"/>
              </a:lnSpc>
            </a:pPr>
            <a:r>
              <a:rPr lang="en-US" sz="2400" u="sng" dirty="0">
                <a:latin typeface="Arial"/>
                <a:cs typeface="Arial"/>
              </a:rPr>
              <a:t>Weeks 4-6</a:t>
            </a:r>
            <a:r>
              <a:rPr lang="en-US" sz="2400" dirty="0">
                <a:latin typeface="Arial"/>
                <a:cs typeface="Arial"/>
              </a:rPr>
              <a:t>: </a:t>
            </a:r>
          </a:p>
          <a:p>
            <a:pPr marL="685800" lvl="0" indent="-685800">
              <a:lnSpc>
                <a:spcPct val="120000"/>
              </a:lnSpc>
            </a:pPr>
            <a:r>
              <a:rPr lang="en-US" sz="2400" dirty="0">
                <a:latin typeface="Arial"/>
                <a:cs typeface="Arial"/>
              </a:rPr>
              <a:t>Practice self-compassion in response to trauma memory</a:t>
            </a:r>
          </a:p>
          <a:p>
            <a:pPr marL="685800" lvl="0" indent="-685800">
              <a:lnSpc>
                <a:spcPct val="120000"/>
              </a:lnSpc>
            </a:pPr>
            <a:endParaRPr lang="en-US" sz="2400" dirty="0">
              <a:latin typeface="Arial"/>
              <a:cs typeface="Arial"/>
            </a:endParaRPr>
          </a:p>
          <a:p>
            <a:pPr marL="685800" lvl="0" indent="-685800">
              <a:lnSpc>
                <a:spcPct val="120000"/>
              </a:lnSpc>
            </a:pPr>
            <a:endParaRPr lang="en-US" sz="2400" dirty="0">
              <a:latin typeface="Arial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717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670"/>
    </mc:Choice>
    <mc:Fallback xmlns="">
      <p:transition xmlns:p14="http://schemas.microsoft.com/office/powerpoint/2010/main" spd="slow" advTm="44670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1724" y="53810"/>
            <a:ext cx="7940676" cy="687527"/>
          </a:xfrm>
        </p:spPr>
        <p:txBody>
          <a:bodyPr anchor="ctr">
            <a:normAutofit/>
          </a:bodyPr>
          <a:lstStyle/>
          <a:p>
            <a:pPr algn="ctr"/>
            <a:r>
              <a:rPr lang="en-US" sz="3400" dirty="0" smtClean="0">
                <a:solidFill>
                  <a:srgbClr val="0D0D0D"/>
                </a:solidFill>
                <a:effectLst/>
                <a:latin typeface="Arial"/>
                <a:cs typeface="Arial"/>
              </a:rPr>
              <a:t>Session 1</a:t>
            </a:r>
            <a:endParaRPr lang="en-US" sz="3400" dirty="0">
              <a:solidFill>
                <a:srgbClr val="0D0D0D"/>
              </a:solidFill>
              <a:effectLst/>
              <a:latin typeface="Arial"/>
              <a:cs typeface="Arial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49275" y="1196860"/>
            <a:ext cx="8042276" cy="49046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9113" lvl="1" indent="-457200">
              <a:buFont typeface="Arial"/>
              <a:buChar char="•"/>
            </a:pPr>
            <a:endParaRPr lang="en-US" sz="3000" dirty="0" smtClean="0">
              <a:solidFill>
                <a:srgbClr val="0D0D0D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36933" y="684955"/>
            <a:ext cx="8005468" cy="53737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685800">
              <a:lnSpc>
                <a:spcPct val="120000"/>
              </a:lnSpc>
            </a:pPr>
            <a:r>
              <a:rPr lang="en-US" sz="2200" b="1" dirty="0">
                <a:latin typeface="Arial"/>
                <a:cs typeface="Arial"/>
              </a:rPr>
              <a:t>Goals:</a:t>
            </a:r>
          </a:p>
          <a:p>
            <a:pPr marL="342900" lvl="0" indent="-342900">
              <a:buFont typeface="Arial"/>
              <a:buChar char="•"/>
            </a:pPr>
            <a:r>
              <a:rPr lang="en-US" sz="2200">
                <a:latin typeface="Arial"/>
                <a:cs typeface="Arial"/>
              </a:rPr>
              <a:t>Provide information on PTSD and common trauma reactions</a:t>
            </a:r>
          </a:p>
          <a:p>
            <a:pPr marL="342900" lvl="0" indent="-342900">
              <a:buFont typeface="Arial"/>
              <a:buChar char="•"/>
            </a:pPr>
            <a:r>
              <a:rPr lang="en-US" sz="2200">
                <a:latin typeface="Arial"/>
                <a:cs typeface="Arial"/>
              </a:rPr>
              <a:t>Provide basic instruction on mindfulness and grounding techniques</a:t>
            </a:r>
          </a:p>
          <a:p>
            <a:pPr lvl="0"/>
            <a:endParaRPr lang="en-US" sz="2200">
              <a:latin typeface="Arial"/>
              <a:cs typeface="Arial"/>
            </a:endParaRPr>
          </a:p>
          <a:p>
            <a:pPr lvl="0"/>
            <a:r>
              <a:rPr lang="en-US" sz="2200" b="1">
                <a:latin typeface="Arial"/>
                <a:cs typeface="Arial"/>
              </a:rPr>
              <a:t>Session Topics:</a:t>
            </a:r>
          </a:p>
          <a:p>
            <a:pPr marL="342900" lvl="0" indent="-342900">
              <a:buFont typeface="Arial"/>
              <a:buChar char="•"/>
            </a:pPr>
            <a:r>
              <a:rPr lang="en-US" sz="2200">
                <a:latin typeface="Arial"/>
                <a:cs typeface="Arial"/>
              </a:rPr>
              <a:t>Common reactions to trauma (including shame, PTSD)</a:t>
            </a:r>
          </a:p>
          <a:p>
            <a:pPr marL="342900" lvl="0" indent="-342900">
              <a:buFont typeface="Arial"/>
              <a:buChar char="•"/>
            </a:pPr>
            <a:r>
              <a:rPr lang="en-US" sz="2200">
                <a:latin typeface="Arial"/>
                <a:cs typeface="Arial"/>
              </a:rPr>
              <a:t>Introduction to mindfulness</a:t>
            </a:r>
          </a:p>
          <a:p>
            <a:pPr lvl="0">
              <a:lnSpc>
                <a:spcPct val="120000"/>
              </a:lnSpc>
            </a:pPr>
            <a:endParaRPr lang="en-US" sz="2200" dirty="0">
              <a:latin typeface="Arial"/>
              <a:cs typeface="Arial"/>
            </a:endParaRPr>
          </a:p>
          <a:p>
            <a:pPr lvl="0">
              <a:lnSpc>
                <a:spcPct val="120000"/>
              </a:lnSpc>
            </a:pPr>
            <a:r>
              <a:rPr lang="en-US" sz="2200" b="1" dirty="0">
                <a:latin typeface="Arial"/>
                <a:cs typeface="Arial"/>
              </a:rPr>
              <a:t>Experiential Exercises:</a:t>
            </a:r>
          </a:p>
          <a:p>
            <a:pPr marL="342900" lvl="0" indent="-342900">
              <a:buFont typeface="Arial"/>
              <a:buChar char="•"/>
            </a:pPr>
            <a:r>
              <a:rPr lang="en-US" sz="2200">
                <a:latin typeface="Arial"/>
                <a:cs typeface="Arial"/>
              </a:rPr>
              <a:t>Mindful breathing</a:t>
            </a:r>
          </a:p>
          <a:p>
            <a:pPr marL="342900" indent="-342900">
              <a:buFont typeface="Arial"/>
              <a:buChar char="•"/>
            </a:pPr>
            <a:r>
              <a:rPr lang="en-US" sz="2200">
                <a:latin typeface="Arial"/>
                <a:cs typeface="Arial"/>
              </a:rPr>
              <a:t>Mindful observing of the here-and-now</a:t>
            </a:r>
            <a:r>
              <a:rPr lang="en-US" sz="2200">
                <a:effectLst/>
                <a:latin typeface="Arial"/>
                <a:cs typeface="Arial"/>
              </a:rPr>
              <a:t> (i.e., grounding)</a:t>
            </a:r>
          </a:p>
          <a:p>
            <a:endParaRPr lang="en-US" sz="2200" dirty="0">
              <a:latin typeface="Arial"/>
              <a:cs typeface="Arial"/>
            </a:endParaRPr>
          </a:p>
          <a:p>
            <a:r>
              <a:rPr lang="en-US" sz="2200" b="1" dirty="0">
                <a:latin typeface="Arial"/>
                <a:cs typeface="Arial"/>
              </a:rPr>
              <a:t>Practice assignment:</a:t>
            </a:r>
          </a:p>
          <a:p>
            <a:pPr marL="342900" lvl="0" indent="-342900">
              <a:buFont typeface="Arial"/>
              <a:buChar char="•"/>
            </a:pPr>
            <a:r>
              <a:rPr lang="en-US" sz="2200">
                <a:latin typeface="Arial"/>
                <a:cs typeface="Arial"/>
              </a:rPr>
              <a:t>Practice mindful breathing and grounding daily</a:t>
            </a:r>
            <a:r>
              <a:rPr lang="en-US" sz="2200">
                <a:effectLst/>
                <a:latin typeface="Arial"/>
                <a:cs typeface="Arial"/>
              </a:rPr>
              <a:t> </a:t>
            </a:r>
            <a:endParaRPr lang="en-US"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269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117"/>
    </mc:Choice>
    <mc:Fallback xmlns="">
      <p:transition xmlns:p14="http://schemas.microsoft.com/office/powerpoint/2010/main" spd="slow" advTm="57117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|3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7|18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4.2|2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ssion - green1">
  <a:themeElements>
    <a:clrScheme name="Custom 9">
      <a:dk1>
        <a:sysClr val="windowText" lastClr="000000"/>
      </a:dk1>
      <a:lt1>
        <a:sysClr val="window" lastClr="FFFFFF"/>
      </a:lt1>
      <a:dk2>
        <a:srgbClr val="4F271C"/>
      </a:dk2>
      <a:lt2>
        <a:srgbClr val="4EA78D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18952</TotalTime>
  <Words>1071</Words>
  <Application>Microsoft Macintosh PowerPoint</Application>
  <PresentationFormat>On-screen Show (4:3)</PresentationFormat>
  <Paragraphs>205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Compassion - green1</vt:lpstr>
      <vt:lpstr>Developing a Compassion-Based Therapy for Trauma-Related Shame  and Posttraumatic Stress</vt:lpstr>
      <vt:lpstr>Today’s Agenda</vt:lpstr>
      <vt:lpstr>Shame and Trauma</vt:lpstr>
      <vt:lpstr>PowerPoint Presentation</vt:lpstr>
      <vt:lpstr>PowerPoint Presentation</vt:lpstr>
      <vt:lpstr>Compassion Interventions</vt:lpstr>
      <vt:lpstr>Primary Study Aims</vt:lpstr>
      <vt:lpstr>Overview of 6-Week Treatment</vt:lpstr>
      <vt:lpstr>Session 1</vt:lpstr>
      <vt:lpstr>Session 2</vt:lpstr>
      <vt:lpstr>Session 3</vt:lpstr>
      <vt:lpstr>Session 4</vt:lpstr>
      <vt:lpstr>Session 5</vt:lpstr>
      <vt:lpstr>Session 6</vt:lpstr>
      <vt:lpstr>Study Design: Multiple Baseline</vt:lpstr>
      <vt:lpstr>Study Design: Multiple Baseline</vt:lpstr>
      <vt:lpstr>Preliminary Results from Multiple Baseline Study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Au</dc:creator>
  <cp:lastModifiedBy>Teresa Au</cp:lastModifiedBy>
  <cp:revision>349</cp:revision>
  <cp:lastPrinted>2014-06-18T13:17:28Z</cp:lastPrinted>
  <dcterms:created xsi:type="dcterms:W3CDTF">2013-03-07T00:05:34Z</dcterms:created>
  <dcterms:modified xsi:type="dcterms:W3CDTF">2014-06-23T12:25:06Z</dcterms:modified>
</cp:coreProperties>
</file>