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  <p:sldMasterId id="2147483745" r:id="rId2"/>
  </p:sldMasterIdLst>
  <p:notesMasterIdLst>
    <p:notesMasterId r:id="rId21"/>
  </p:notesMasterIdLst>
  <p:handoutMasterIdLst>
    <p:handoutMasterId r:id="rId22"/>
  </p:handoutMasterIdLst>
  <p:sldIdLst>
    <p:sldId id="256" r:id="rId3"/>
    <p:sldId id="275" r:id="rId4"/>
    <p:sldId id="260" r:id="rId5"/>
    <p:sldId id="262" r:id="rId6"/>
    <p:sldId id="296" r:id="rId7"/>
    <p:sldId id="261" r:id="rId8"/>
    <p:sldId id="276" r:id="rId9"/>
    <p:sldId id="277" r:id="rId10"/>
    <p:sldId id="270" r:id="rId11"/>
    <p:sldId id="280" r:id="rId12"/>
    <p:sldId id="297" r:id="rId13"/>
    <p:sldId id="295" r:id="rId14"/>
    <p:sldId id="293" r:id="rId15"/>
    <p:sldId id="283" r:id="rId16"/>
    <p:sldId id="287" r:id="rId17"/>
    <p:sldId id="289" r:id="rId18"/>
    <p:sldId id="290" r:id="rId19"/>
    <p:sldId id="274" r:id="rId20"/>
  </p:sldIdLst>
  <p:sldSz cx="9144000" cy="6858000" type="screen4x3"/>
  <p:notesSz cx="6797675" cy="9926638"/>
  <p:custDataLst>
    <p:tags r:id="rId23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pitchFamily="5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Geneva" pitchFamily="5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Geneva" pitchFamily="5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Geneva" pitchFamily="5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Geneva" pitchFamily="50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D"/>
    <a:srgbClr val="7476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2" autoAdjust="0"/>
    <p:restoredTop sz="94598" autoAdjust="0"/>
  </p:normalViewPr>
  <p:slideViewPr>
    <p:cSldViewPr snapToObjects="1">
      <p:cViewPr>
        <p:scale>
          <a:sx n="60" d="100"/>
          <a:sy n="60" d="100"/>
        </p:scale>
        <p:origin x="-1494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5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m\Desktop\Microsoft%20Office%20Excel-Arbeitsblatt%20(neu)%20(2)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Tom\Desktop\Microsoft%20Office%20Excel-Arbeitsblatt%20(neu)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591580195997129E-2"/>
          <c:y val="2.3694029850746267E-2"/>
          <c:w val="0.90414213237527508"/>
          <c:h val="0.908615464344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Tabelle1!$B$5</c:f>
              <c:strCache>
                <c:ptCount val="1"/>
                <c:pt idx="0">
                  <c:v>Kontrollgruppe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-1.660571584429801E-3"/>
                  <c:y val="8.819444444444445E-2"/>
                </c:manualLayout>
              </c:layout>
              <c:tx>
                <c:rich>
                  <a:bodyPr/>
                  <a:lstStyle/>
                  <a:p>
                    <a:pPr>
                      <a:defRPr sz="2000">
                        <a:solidFill>
                          <a:schemeClr val="bg1"/>
                        </a:solidFill>
                      </a:defRPr>
                    </a:pPr>
                    <a:r>
                      <a:rPr lang="en-US" sz="2000" b="1" dirty="0" smtClean="0"/>
                      <a:t>53.85</a:t>
                    </a:r>
                    <a:endParaRPr lang="en-US" sz="2000" b="1" dirty="0"/>
                  </a:p>
                </c:rich>
              </c:tx>
              <c:spPr>
                <a:effectLst>
                  <a:glow>
                    <a:schemeClr val="accent1">
                      <a:alpha val="40000"/>
                    </a:schemeClr>
                  </a:glow>
                </a:effectLst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2000" b="1">
                        <a:solidFill>
                          <a:schemeClr val="bg1"/>
                        </a:solidFill>
                      </a:defRPr>
                    </a:pPr>
                    <a:r>
                      <a:rPr lang="en-US" dirty="0" smtClean="0"/>
                      <a:t>42.31</a:t>
                    </a:r>
                    <a:endParaRPr lang="en-US" dirty="0"/>
                  </a:p>
                </c:rich>
              </c:tx>
              <c:spPr>
                <a:effectLst>
                  <a:glow rad="546100">
                    <a:schemeClr val="accent1">
                      <a:alpha val="40000"/>
                    </a:schemeClr>
                  </a:glow>
                </a:effectLst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7.5268242122719736E-2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solidFill>
                          <a:schemeClr val="bg1"/>
                        </a:solidFill>
                      </a:defRPr>
                    </a:pPr>
                    <a:r>
                      <a:rPr lang="en-US" dirty="0" smtClean="0"/>
                      <a:t>3.85</a:t>
                    </a:r>
                    <a:endParaRPr lang="en-US" dirty="0"/>
                  </a:p>
                </c:rich>
              </c:tx>
              <c:spPr>
                <a:effectLst>
                  <a:glow rad="546100">
                    <a:schemeClr val="accent1">
                      <a:alpha val="40000"/>
                    </a:schemeClr>
                  </a:glow>
                </a:effectLst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effectLst>
                <a:glow rad="546100">
                  <a:schemeClr val="accent1">
                    <a:alpha val="40000"/>
                  </a:schemeClr>
                </a:glow>
              </a:effectLst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Tabelle1!$A$6:$A$8</c:f>
              <c:strCache>
                <c:ptCount val="3"/>
                <c:pt idx="0">
                  <c:v>niedrig (4-9)</c:v>
                </c:pt>
                <c:pt idx="1">
                  <c:v>mittel (10-15)</c:v>
                </c:pt>
                <c:pt idx="2">
                  <c:v>hoch (16-20)</c:v>
                </c:pt>
              </c:strCache>
            </c:strRef>
          </c:cat>
          <c:val>
            <c:numRef>
              <c:f>Tabelle1!$B$6:$B$8</c:f>
              <c:numCache>
                <c:formatCode>General</c:formatCode>
                <c:ptCount val="3"/>
                <c:pt idx="0">
                  <c:v>53.85</c:v>
                </c:pt>
                <c:pt idx="1">
                  <c:v>42.31</c:v>
                </c:pt>
                <c:pt idx="2">
                  <c:v>3.8499999999999988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861568"/>
        <c:axId val="42106176"/>
      </c:barChart>
      <c:catAx>
        <c:axId val="98861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106176"/>
        <c:crosses val="autoZero"/>
        <c:auto val="1"/>
        <c:lblAlgn val="ctr"/>
        <c:lblOffset val="100"/>
        <c:noMultiLvlLbl val="0"/>
      </c:catAx>
      <c:valAx>
        <c:axId val="421061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%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8861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Tabelle1!$B$5</c:f>
              <c:strCache>
                <c:ptCount val="1"/>
                <c:pt idx="0">
                  <c:v>Kontrollgruppe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Tabelle1!$A$6:$A$8</c:f>
              <c:strCache>
                <c:ptCount val="3"/>
                <c:pt idx="0">
                  <c:v>niedrig (4-9)</c:v>
                </c:pt>
                <c:pt idx="1">
                  <c:v>mittel (10-15)</c:v>
                </c:pt>
                <c:pt idx="2">
                  <c:v>hoch (16-20)</c:v>
                </c:pt>
              </c:strCache>
            </c:strRef>
          </c:cat>
          <c:val>
            <c:numRef>
              <c:f>Tabelle1!$B$6:$B$8</c:f>
              <c:numCache>
                <c:formatCode>General</c:formatCode>
                <c:ptCount val="3"/>
                <c:pt idx="0">
                  <c:v>53.85</c:v>
                </c:pt>
                <c:pt idx="1">
                  <c:v>42.31</c:v>
                </c:pt>
                <c:pt idx="2">
                  <c:v>3.8499999999999988</c:v>
                </c:pt>
              </c:numCache>
            </c:numRef>
          </c:val>
        </c:ser>
        <c:ser>
          <c:idx val="1"/>
          <c:order val="1"/>
          <c:tx>
            <c:strRef>
              <c:f>Tabelle1!$C$5</c:f>
              <c:strCache>
                <c:ptCount val="1"/>
                <c:pt idx="0">
                  <c:v>Videogruppe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invertIfNegative val="0"/>
          <c:cat>
            <c:strRef>
              <c:f>Tabelle1!$A$6:$A$8</c:f>
              <c:strCache>
                <c:ptCount val="3"/>
                <c:pt idx="0">
                  <c:v>niedrig (4-9)</c:v>
                </c:pt>
                <c:pt idx="1">
                  <c:v>mittel (10-15)</c:v>
                </c:pt>
                <c:pt idx="2">
                  <c:v>hoch (16-20)</c:v>
                </c:pt>
              </c:strCache>
            </c:strRef>
          </c:cat>
          <c:val>
            <c:numRef>
              <c:f>Tabelle1!$C$6:$C$8</c:f>
              <c:numCache>
                <c:formatCode>General</c:formatCode>
                <c:ptCount val="3"/>
                <c:pt idx="0">
                  <c:v>25</c:v>
                </c:pt>
                <c:pt idx="1">
                  <c:v>48.1</c:v>
                </c:pt>
                <c:pt idx="2">
                  <c:v>26.9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897088"/>
        <c:axId val="42772160"/>
      </c:barChart>
      <c:catAx>
        <c:axId val="95897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2772160"/>
        <c:crosses val="autoZero"/>
        <c:auto val="1"/>
        <c:lblAlgn val="ctr"/>
        <c:lblOffset val="100"/>
        <c:noMultiLvlLbl val="0"/>
      </c:catAx>
      <c:valAx>
        <c:axId val="427721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958970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33E006-2B1A-4A95-BFB1-76A566969EF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CC42D5A-F8B2-406B-A327-E928B493767E}" type="asst">
      <dgm:prSet phldrT="[Text]" custT="1"/>
      <dgm:spPr>
        <a:solidFill>
          <a:schemeClr val="accent2"/>
        </a:solidFill>
      </dgm:spPr>
      <dgm:t>
        <a:bodyPr lIns="0" tIns="144000"/>
        <a:lstStyle/>
        <a:p>
          <a:pPr algn="ctr"/>
          <a:endParaRPr lang="de-DE" sz="1000" b="1" dirty="0" smtClean="0">
            <a:solidFill>
              <a:schemeClr val="accent3"/>
            </a:solidFill>
          </a:endParaRPr>
        </a:p>
        <a:p>
          <a:pPr marL="85725" indent="0" algn="l"/>
          <a:r>
            <a:rPr lang="de-DE" sz="1000" b="1" dirty="0" smtClean="0">
              <a:solidFill>
                <a:schemeClr val="accent3"/>
              </a:solidFill>
            </a:rPr>
            <a:t> </a:t>
          </a:r>
          <a:r>
            <a:rPr lang="de-DE" sz="1200" b="1" dirty="0" err="1" smtClean="0">
              <a:solidFill>
                <a:schemeClr val="accent3"/>
              </a:solidFill>
            </a:rPr>
            <a:t>Exclusion</a:t>
          </a:r>
          <a:r>
            <a:rPr lang="de-DE" sz="1200" b="1" dirty="0" smtClean="0">
              <a:solidFill>
                <a:schemeClr val="accent3"/>
              </a:solidFill>
            </a:rPr>
            <a:t>: </a:t>
          </a:r>
        </a:p>
        <a:p>
          <a:pPr marL="85725" indent="0" algn="l">
            <a:tabLst>
              <a:tab pos="180975" algn="l"/>
            </a:tabLst>
          </a:pPr>
          <a:r>
            <a:rPr lang="de-DE" sz="1200" b="1" dirty="0" smtClean="0">
              <a:solidFill>
                <a:schemeClr val="accent3"/>
              </a:solidFill>
            </a:rPr>
            <a:t>- </a:t>
          </a:r>
          <a:r>
            <a:rPr lang="de-DE" sz="1200" b="1" dirty="0" err="1" smtClean="0">
              <a:solidFill>
                <a:schemeClr val="accent3"/>
              </a:solidFill>
            </a:rPr>
            <a:t>meeting</a:t>
          </a:r>
          <a:r>
            <a:rPr lang="de-DE" sz="1200" b="1" dirty="0" smtClean="0">
              <a:solidFill>
                <a:schemeClr val="accent3"/>
              </a:solidFill>
            </a:rPr>
            <a:t> </a:t>
          </a:r>
          <a:r>
            <a:rPr lang="de-DE" sz="1200" b="1" dirty="0" err="1" smtClean="0">
              <a:solidFill>
                <a:schemeClr val="accent3"/>
              </a:solidFill>
            </a:rPr>
            <a:t>exclusion</a:t>
          </a:r>
          <a:r>
            <a:rPr lang="de-DE" sz="1200" b="1" dirty="0" smtClean="0">
              <a:solidFill>
                <a:schemeClr val="accent3"/>
              </a:solidFill>
            </a:rPr>
            <a:t> 	</a:t>
          </a:r>
          <a:r>
            <a:rPr lang="de-DE" sz="1200" b="1" dirty="0" err="1" smtClean="0">
              <a:solidFill>
                <a:schemeClr val="accent3"/>
              </a:solidFill>
            </a:rPr>
            <a:t>criteria</a:t>
          </a:r>
          <a:r>
            <a:rPr lang="de-DE" sz="1200" b="1" dirty="0" smtClean="0">
              <a:solidFill>
                <a:schemeClr val="accent3"/>
              </a:solidFill>
            </a:rPr>
            <a:t> (N= 142)</a:t>
          </a:r>
        </a:p>
        <a:p>
          <a:pPr marL="85725" indent="0" algn="l">
            <a:tabLst>
              <a:tab pos="180975" algn="l"/>
            </a:tabLst>
          </a:pPr>
          <a:r>
            <a:rPr lang="fr-FR" sz="1200" b="1" dirty="0" smtClean="0"/>
            <a:t>- no T0 or </a:t>
          </a:r>
          <a:r>
            <a:rPr lang="fr-FR" sz="1200" b="1" dirty="0" err="1" smtClean="0"/>
            <a:t>informed</a:t>
          </a:r>
          <a:r>
            <a:rPr lang="fr-FR" sz="1200" b="1" dirty="0" smtClean="0"/>
            <a:t>  	consent (N= 43)</a:t>
          </a:r>
          <a:endParaRPr lang="de-DE" sz="1200" b="1" dirty="0" smtClean="0">
            <a:solidFill>
              <a:schemeClr val="accent3"/>
            </a:solidFill>
          </a:endParaRPr>
        </a:p>
        <a:p>
          <a:pPr algn="l"/>
          <a:endParaRPr lang="de-DE" sz="1000" b="1" dirty="0" smtClean="0">
            <a:solidFill>
              <a:schemeClr val="accent3"/>
            </a:solidFill>
          </a:endParaRPr>
        </a:p>
        <a:p>
          <a:pPr algn="l"/>
          <a:r>
            <a:rPr lang="de-DE" sz="1000" b="1" dirty="0" smtClean="0">
              <a:solidFill>
                <a:schemeClr val="accent3"/>
              </a:solidFill>
            </a:rPr>
            <a:t> </a:t>
          </a:r>
          <a:endParaRPr lang="de-DE" sz="1000" b="1" dirty="0">
            <a:solidFill>
              <a:schemeClr val="accent3"/>
            </a:solidFill>
          </a:endParaRPr>
        </a:p>
      </dgm:t>
    </dgm:pt>
    <dgm:pt modelId="{3751A813-9AD9-4771-B3E1-56919E8F45AC}" type="parTrans" cxnId="{0D9AAD44-BDBD-4686-9233-01B7AFCCDF58}">
      <dgm:prSet/>
      <dgm:spPr>
        <a:ln w="50800">
          <a:solidFill>
            <a:schemeClr val="accent2"/>
          </a:solidFill>
        </a:ln>
      </dgm:spPr>
      <dgm:t>
        <a:bodyPr/>
        <a:lstStyle/>
        <a:p>
          <a:endParaRPr lang="de-DE"/>
        </a:p>
      </dgm:t>
    </dgm:pt>
    <dgm:pt modelId="{2E2CFC63-F53D-4F71-AF1B-48D791CECAF6}" type="sibTrans" cxnId="{0D9AAD44-BDBD-4686-9233-01B7AFCCDF58}">
      <dgm:prSet/>
      <dgm:spPr/>
      <dgm:t>
        <a:bodyPr/>
        <a:lstStyle/>
        <a:p>
          <a:endParaRPr lang="de-DE"/>
        </a:p>
      </dgm:t>
    </dgm:pt>
    <dgm:pt modelId="{7533F2AB-A5F9-4253-AEB3-5075C2409850}">
      <dgm:prSet phldrT="[Text]" custT="1"/>
      <dgm:spPr>
        <a:solidFill>
          <a:schemeClr val="accent2"/>
        </a:solidFill>
      </dgm:spPr>
      <dgm:t>
        <a:bodyPr/>
        <a:lstStyle/>
        <a:p>
          <a:r>
            <a:rPr lang="de-DE" sz="1600" b="1" dirty="0" err="1" smtClean="0">
              <a:solidFill>
                <a:schemeClr val="accent3"/>
              </a:solidFill>
            </a:rPr>
            <a:t>Interested</a:t>
          </a:r>
          <a:r>
            <a:rPr lang="de-DE" sz="1600" b="1" dirty="0" smtClean="0">
              <a:solidFill>
                <a:schemeClr val="accent3"/>
              </a:solidFill>
            </a:rPr>
            <a:t> in </a:t>
          </a:r>
          <a:r>
            <a:rPr lang="de-DE" sz="1600" b="1" dirty="0" err="1" smtClean="0">
              <a:solidFill>
                <a:schemeClr val="accent3"/>
              </a:solidFill>
            </a:rPr>
            <a:t>participation</a:t>
          </a:r>
          <a:r>
            <a:rPr lang="de-DE" sz="1600" b="1" dirty="0" smtClean="0">
              <a:solidFill>
                <a:schemeClr val="accent3"/>
              </a:solidFill>
            </a:rPr>
            <a:t> (N=875)</a:t>
          </a:r>
          <a:endParaRPr lang="de-DE" sz="1600" b="1" dirty="0">
            <a:solidFill>
              <a:schemeClr val="accent3"/>
            </a:solidFill>
          </a:endParaRPr>
        </a:p>
      </dgm:t>
    </dgm:pt>
    <dgm:pt modelId="{51DBB982-4889-4A58-94A0-CF6E0136A076}" type="parTrans" cxnId="{51544E36-D01B-48C7-BC2B-E041EB48282C}">
      <dgm:prSet/>
      <dgm:spPr/>
      <dgm:t>
        <a:bodyPr/>
        <a:lstStyle/>
        <a:p>
          <a:endParaRPr lang="de-DE"/>
        </a:p>
      </dgm:t>
    </dgm:pt>
    <dgm:pt modelId="{17F21D8A-B9E0-4288-86A1-322B5BED43DD}" type="sibTrans" cxnId="{51544E36-D01B-48C7-BC2B-E041EB48282C}">
      <dgm:prSet/>
      <dgm:spPr/>
      <dgm:t>
        <a:bodyPr/>
        <a:lstStyle/>
        <a:p>
          <a:endParaRPr lang="de-DE"/>
        </a:p>
      </dgm:t>
    </dgm:pt>
    <dgm:pt modelId="{A9859FC8-263B-4E38-8796-8FCDDFC922AF}">
      <dgm:prSet phldrT="[Text]" custT="1"/>
      <dgm:spPr>
        <a:solidFill>
          <a:schemeClr val="accent2"/>
        </a:solidFill>
      </dgm:spPr>
      <dgm:t>
        <a:bodyPr/>
        <a:lstStyle/>
        <a:p>
          <a:r>
            <a:rPr lang="de-DE" sz="1200" b="1" dirty="0" smtClean="0">
              <a:solidFill>
                <a:schemeClr val="accent3"/>
              </a:solidFill>
            </a:rPr>
            <a:t>Screening </a:t>
          </a:r>
        </a:p>
        <a:p>
          <a:r>
            <a:rPr lang="de-DE" sz="1200" b="1" dirty="0" smtClean="0">
              <a:solidFill>
                <a:schemeClr val="accent3"/>
              </a:solidFill>
            </a:rPr>
            <a:t>(N= 539)</a:t>
          </a:r>
          <a:endParaRPr lang="de-DE" sz="1200" b="1" dirty="0">
            <a:solidFill>
              <a:schemeClr val="accent3"/>
            </a:solidFill>
          </a:endParaRPr>
        </a:p>
      </dgm:t>
    </dgm:pt>
    <dgm:pt modelId="{02F6FAC3-C17D-4A55-A174-46990630F8C4}" type="sibTrans" cxnId="{392C5685-6AEB-4AD3-BAE8-1F96809F8D77}">
      <dgm:prSet/>
      <dgm:spPr/>
      <dgm:t>
        <a:bodyPr/>
        <a:lstStyle/>
        <a:p>
          <a:endParaRPr lang="de-DE"/>
        </a:p>
      </dgm:t>
    </dgm:pt>
    <dgm:pt modelId="{876115E0-034A-4226-A035-1251C597B352}" type="parTrans" cxnId="{392C5685-6AEB-4AD3-BAE8-1F96809F8D77}">
      <dgm:prSet/>
      <dgm:spPr>
        <a:ln w="50800">
          <a:solidFill>
            <a:schemeClr val="accent2"/>
          </a:solidFill>
        </a:ln>
      </dgm:spPr>
      <dgm:t>
        <a:bodyPr/>
        <a:lstStyle/>
        <a:p>
          <a:endParaRPr lang="de-DE"/>
        </a:p>
      </dgm:t>
    </dgm:pt>
    <dgm:pt modelId="{E8C3AA93-5370-45EB-AB11-E60EB4DC0AB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de-DE" sz="1200" b="1" dirty="0" err="1" smtClean="0">
              <a:solidFill>
                <a:schemeClr val="accent3"/>
              </a:solidFill>
            </a:rPr>
            <a:t>ACTonPain</a:t>
          </a:r>
          <a:r>
            <a:rPr lang="de-DE" sz="1200" b="1" dirty="0" smtClean="0">
              <a:solidFill>
                <a:schemeClr val="accent3"/>
              </a:solidFill>
            </a:rPr>
            <a:t> guided  (N=89)</a:t>
          </a:r>
          <a:endParaRPr lang="de-DE" sz="1200" b="1" dirty="0">
            <a:solidFill>
              <a:schemeClr val="accent3"/>
            </a:solidFill>
          </a:endParaRPr>
        </a:p>
      </dgm:t>
    </dgm:pt>
    <dgm:pt modelId="{EFF8BFDA-4CCA-4406-A231-D971927D7CE2}" type="sibTrans" cxnId="{A5FCE9D2-5D48-4887-803D-BFB87FF56579}">
      <dgm:prSet/>
      <dgm:spPr/>
      <dgm:t>
        <a:bodyPr/>
        <a:lstStyle/>
        <a:p>
          <a:endParaRPr lang="de-DE"/>
        </a:p>
      </dgm:t>
    </dgm:pt>
    <dgm:pt modelId="{0B3E4A91-8BE2-4848-A1F9-58359B4A162C}" type="parTrans" cxnId="{A5FCE9D2-5D48-4887-803D-BFB87FF56579}">
      <dgm:prSet/>
      <dgm:spPr>
        <a:ln w="50800">
          <a:solidFill>
            <a:schemeClr val="accent2"/>
          </a:solidFill>
        </a:ln>
      </dgm:spPr>
      <dgm:t>
        <a:bodyPr/>
        <a:lstStyle/>
        <a:p>
          <a:endParaRPr lang="de-DE"/>
        </a:p>
      </dgm:t>
    </dgm:pt>
    <dgm:pt modelId="{7777D735-2FF8-4369-9300-7248B972D6F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de-DE" sz="1600" b="1" dirty="0" err="1" smtClean="0">
              <a:solidFill>
                <a:schemeClr val="accent3"/>
              </a:solidFill>
            </a:rPr>
            <a:t>Randomisation</a:t>
          </a:r>
          <a:r>
            <a:rPr lang="de-DE" sz="1600" b="1" dirty="0" smtClean="0">
              <a:solidFill>
                <a:schemeClr val="accent3"/>
              </a:solidFill>
            </a:rPr>
            <a:t> (N=265) </a:t>
          </a:r>
          <a:endParaRPr lang="de-DE" sz="1600" b="1" dirty="0">
            <a:solidFill>
              <a:schemeClr val="accent3"/>
            </a:solidFill>
          </a:endParaRPr>
        </a:p>
      </dgm:t>
    </dgm:pt>
    <dgm:pt modelId="{E3A3092A-4BCD-4774-A9ED-D30EEF27F2A5}" type="parTrans" cxnId="{96A42FDB-330A-461F-A879-14DF632454C4}">
      <dgm:prSet/>
      <dgm:spPr>
        <a:ln w="50800">
          <a:solidFill>
            <a:schemeClr val="accent2"/>
          </a:solidFill>
        </a:ln>
      </dgm:spPr>
      <dgm:t>
        <a:bodyPr/>
        <a:lstStyle/>
        <a:p>
          <a:endParaRPr lang="de-DE"/>
        </a:p>
      </dgm:t>
    </dgm:pt>
    <dgm:pt modelId="{D80B5DFE-5D03-40B8-A526-FBF2AA8F72D3}" type="sibTrans" cxnId="{96A42FDB-330A-461F-A879-14DF632454C4}">
      <dgm:prSet/>
      <dgm:spPr/>
      <dgm:t>
        <a:bodyPr/>
        <a:lstStyle/>
        <a:p>
          <a:endParaRPr lang="de-DE"/>
        </a:p>
      </dgm:t>
    </dgm:pt>
    <dgm:pt modelId="{A6405A97-82B3-4DBD-A4BB-219D441FF61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de-DE" sz="1200" b="1" dirty="0" err="1" smtClean="0">
              <a:solidFill>
                <a:schemeClr val="accent3"/>
              </a:solidFill>
            </a:rPr>
            <a:t>ACTonPain</a:t>
          </a:r>
          <a:r>
            <a:rPr lang="de-DE" sz="1200" b="1" dirty="0" smtClean="0">
              <a:solidFill>
                <a:schemeClr val="accent3"/>
              </a:solidFill>
            </a:rPr>
            <a:t> </a:t>
          </a:r>
          <a:r>
            <a:rPr lang="de-DE" sz="1200" b="1" dirty="0" err="1" smtClean="0">
              <a:solidFill>
                <a:schemeClr val="accent3"/>
              </a:solidFill>
            </a:rPr>
            <a:t>unguided</a:t>
          </a:r>
          <a:r>
            <a:rPr lang="de-DE" sz="1200" b="1" dirty="0" smtClean="0">
              <a:solidFill>
                <a:schemeClr val="accent3"/>
              </a:solidFill>
            </a:rPr>
            <a:t> (N=88)</a:t>
          </a:r>
          <a:endParaRPr lang="de-DE" sz="1200" dirty="0">
            <a:solidFill>
              <a:schemeClr val="accent3"/>
            </a:solidFill>
          </a:endParaRPr>
        </a:p>
      </dgm:t>
    </dgm:pt>
    <dgm:pt modelId="{194FE98B-BB53-426F-AA1D-BCC4D6E28048}" type="parTrans" cxnId="{97BEA389-2006-44CC-BE24-FC7D1AA9539F}">
      <dgm:prSet/>
      <dgm:spPr>
        <a:ln w="50800">
          <a:solidFill>
            <a:schemeClr val="accent2"/>
          </a:solidFill>
        </a:ln>
      </dgm:spPr>
      <dgm:t>
        <a:bodyPr/>
        <a:lstStyle/>
        <a:p>
          <a:endParaRPr lang="de-DE"/>
        </a:p>
      </dgm:t>
    </dgm:pt>
    <dgm:pt modelId="{7523C4B0-4303-4C25-AD1E-BB22CE083F86}" type="sibTrans" cxnId="{97BEA389-2006-44CC-BE24-FC7D1AA9539F}">
      <dgm:prSet/>
      <dgm:spPr/>
      <dgm:t>
        <a:bodyPr/>
        <a:lstStyle/>
        <a:p>
          <a:endParaRPr lang="de-DE"/>
        </a:p>
      </dgm:t>
    </dgm:pt>
    <dgm:pt modelId="{DE42DE8B-85C1-4F79-8A54-B7C7357F6DB2}">
      <dgm:prSet custT="1"/>
      <dgm:spPr>
        <a:solidFill>
          <a:schemeClr val="accent2"/>
        </a:solidFill>
      </dgm:spPr>
      <dgm:t>
        <a:bodyPr/>
        <a:lstStyle/>
        <a:p>
          <a:r>
            <a:rPr lang="de-DE" sz="1200" b="1" dirty="0" err="1" smtClean="0">
              <a:solidFill>
                <a:schemeClr val="accent3"/>
              </a:solidFill>
            </a:rPr>
            <a:t>Waitlist</a:t>
          </a:r>
          <a:r>
            <a:rPr lang="de-DE" sz="1200" b="1" dirty="0" smtClean="0">
              <a:solidFill>
                <a:schemeClr val="accent3"/>
              </a:solidFill>
            </a:rPr>
            <a:t>  </a:t>
          </a:r>
          <a:r>
            <a:rPr lang="de-DE" sz="1200" b="1" dirty="0" err="1" smtClean="0">
              <a:solidFill>
                <a:schemeClr val="accent3"/>
              </a:solidFill>
            </a:rPr>
            <a:t>control</a:t>
          </a:r>
          <a:r>
            <a:rPr lang="de-DE" sz="1200" b="1" dirty="0" smtClean="0">
              <a:solidFill>
                <a:schemeClr val="accent3"/>
              </a:solidFill>
            </a:rPr>
            <a:t> </a:t>
          </a:r>
          <a:r>
            <a:rPr lang="de-DE" sz="1200" b="1" dirty="0" err="1" smtClean="0">
              <a:solidFill>
                <a:schemeClr val="accent3"/>
              </a:solidFill>
            </a:rPr>
            <a:t>group</a:t>
          </a:r>
          <a:r>
            <a:rPr lang="de-DE" sz="1200" b="1" dirty="0" smtClean="0">
              <a:solidFill>
                <a:schemeClr val="accent3"/>
              </a:solidFill>
            </a:rPr>
            <a:t> (N=88)</a:t>
          </a:r>
          <a:endParaRPr lang="de-DE" sz="1200" b="1" dirty="0">
            <a:solidFill>
              <a:schemeClr val="accent3"/>
            </a:solidFill>
          </a:endParaRPr>
        </a:p>
      </dgm:t>
    </dgm:pt>
    <dgm:pt modelId="{431E7232-D148-4BF0-A50E-D15E91972360}" type="parTrans" cxnId="{420C8D40-A9E0-4D80-9E5B-FDA479F90C55}">
      <dgm:prSet/>
      <dgm:spPr>
        <a:ln w="50800">
          <a:solidFill>
            <a:schemeClr val="accent2"/>
          </a:solidFill>
        </a:ln>
      </dgm:spPr>
      <dgm:t>
        <a:bodyPr/>
        <a:lstStyle/>
        <a:p>
          <a:endParaRPr lang="de-DE"/>
        </a:p>
      </dgm:t>
    </dgm:pt>
    <dgm:pt modelId="{88E951A0-5404-4804-ACDF-E12C741140C7}" type="sibTrans" cxnId="{420C8D40-A9E0-4D80-9E5B-FDA479F90C55}">
      <dgm:prSet/>
      <dgm:spPr/>
      <dgm:t>
        <a:bodyPr/>
        <a:lstStyle/>
        <a:p>
          <a:endParaRPr lang="de-DE"/>
        </a:p>
      </dgm:t>
    </dgm:pt>
    <dgm:pt modelId="{06455076-8CE9-4175-80E4-B1CC6C6DC09E}">
      <dgm:prSet custT="1"/>
      <dgm:spPr>
        <a:solidFill>
          <a:schemeClr val="accent2"/>
        </a:solidFill>
      </dgm:spPr>
      <dgm:t>
        <a:bodyPr/>
        <a:lstStyle/>
        <a:p>
          <a:r>
            <a:rPr lang="de-DE" sz="1600" b="1" dirty="0" smtClean="0">
              <a:solidFill>
                <a:schemeClr val="accent3"/>
              </a:solidFill>
            </a:rPr>
            <a:t>Assessment  T0: Baseline (N= 281)</a:t>
          </a:r>
          <a:endParaRPr lang="de-DE" sz="1600" b="1" dirty="0">
            <a:solidFill>
              <a:schemeClr val="accent3"/>
            </a:solidFill>
          </a:endParaRPr>
        </a:p>
      </dgm:t>
    </dgm:pt>
    <dgm:pt modelId="{E28EDF5E-1DC1-4305-92CA-407153E75622}" type="parTrans" cxnId="{F646D62E-B9EC-4904-8066-DF4ADFB9056B}">
      <dgm:prSet/>
      <dgm:spPr>
        <a:ln w="50800">
          <a:solidFill>
            <a:schemeClr val="accent2"/>
          </a:solidFill>
        </a:ln>
      </dgm:spPr>
      <dgm:t>
        <a:bodyPr/>
        <a:lstStyle/>
        <a:p>
          <a:endParaRPr lang="de-DE"/>
        </a:p>
      </dgm:t>
    </dgm:pt>
    <dgm:pt modelId="{3A508869-1A34-4226-862E-AA0699FD7E85}" type="sibTrans" cxnId="{F646D62E-B9EC-4904-8066-DF4ADFB9056B}">
      <dgm:prSet/>
      <dgm:spPr/>
      <dgm:t>
        <a:bodyPr/>
        <a:lstStyle/>
        <a:p>
          <a:endParaRPr lang="de-DE"/>
        </a:p>
      </dgm:t>
    </dgm:pt>
    <dgm:pt modelId="{D0E81726-93D2-487C-AC8D-0316BA9DBEA2}">
      <dgm:prSet custT="1"/>
      <dgm:spPr>
        <a:solidFill>
          <a:schemeClr val="accent2"/>
        </a:solidFill>
      </dgm:spPr>
      <dgm:t>
        <a:bodyPr/>
        <a:lstStyle/>
        <a:p>
          <a:r>
            <a:rPr lang="de-DE" sz="1600" b="1" dirty="0" smtClean="0">
              <a:solidFill>
                <a:schemeClr val="accent3"/>
              </a:solidFill>
            </a:rPr>
            <a:t>Assessment T2: 6 </a:t>
          </a:r>
          <a:r>
            <a:rPr lang="de-DE" sz="1600" b="1" dirty="0" err="1" smtClean="0">
              <a:solidFill>
                <a:schemeClr val="accent3"/>
              </a:solidFill>
            </a:rPr>
            <a:t>months</a:t>
          </a:r>
          <a:r>
            <a:rPr lang="de-DE" sz="1600" b="1" dirty="0" smtClean="0">
              <a:solidFill>
                <a:schemeClr val="accent3"/>
              </a:solidFill>
            </a:rPr>
            <a:t> after </a:t>
          </a:r>
          <a:r>
            <a:rPr lang="de-DE" sz="1600" b="1" dirty="0" err="1" smtClean="0">
              <a:solidFill>
                <a:schemeClr val="accent3"/>
              </a:solidFill>
            </a:rPr>
            <a:t>randomisation</a:t>
          </a:r>
          <a:r>
            <a:rPr lang="de-DE" sz="1600" b="1" dirty="0" smtClean="0">
              <a:solidFill>
                <a:schemeClr val="accent3"/>
              </a:solidFill>
            </a:rPr>
            <a:t> (N=21)</a:t>
          </a:r>
          <a:endParaRPr lang="de-DE" sz="1600" b="1" dirty="0">
            <a:solidFill>
              <a:schemeClr val="accent3"/>
            </a:solidFill>
          </a:endParaRPr>
        </a:p>
      </dgm:t>
    </dgm:pt>
    <dgm:pt modelId="{7F28A56A-79D6-4142-8DD4-FAA439D54FE1}" type="parTrans" cxnId="{104B4E94-5DDA-41B4-BD48-1E196E64CAE6}">
      <dgm:prSet/>
      <dgm:spPr>
        <a:ln>
          <a:noFill/>
        </a:ln>
      </dgm:spPr>
      <dgm:t>
        <a:bodyPr/>
        <a:lstStyle/>
        <a:p>
          <a:endParaRPr lang="de-DE"/>
        </a:p>
      </dgm:t>
    </dgm:pt>
    <dgm:pt modelId="{D4A48A4B-8F29-4318-ADEC-AF088D2DFFF1}" type="sibTrans" cxnId="{104B4E94-5DDA-41B4-BD48-1E196E64CAE6}">
      <dgm:prSet/>
      <dgm:spPr/>
      <dgm:t>
        <a:bodyPr/>
        <a:lstStyle/>
        <a:p>
          <a:endParaRPr lang="de-DE"/>
        </a:p>
      </dgm:t>
    </dgm:pt>
    <dgm:pt modelId="{6714F955-138B-4279-8336-6DA8EEFB6E13}">
      <dgm:prSet custT="1"/>
      <dgm:spPr>
        <a:solidFill>
          <a:schemeClr val="accent2"/>
        </a:solidFill>
      </dgm:spPr>
      <dgm:t>
        <a:bodyPr/>
        <a:lstStyle/>
        <a:p>
          <a:r>
            <a:rPr lang="de-DE" sz="1600" b="1" dirty="0" smtClean="0">
              <a:solidFill>
                <a:schemeClr val="accent3"/>
              </a:solidFill>
            </a:rPr>
            <a:t>Assessment T1: 9 </a:t>
          </a:r>
          <a:r>
            <a:rPr lang="de-DE" sz="1600" b="1" dirty="0" err="1" smtClean="0">
              <a:solidFill>
                <a:schemeClr val="accent3"/>
              </a:solidFill>
            </a:rPr>
            <a:t>weeks</a:t>
          </a:r>
          <a:r>
            <a:rPr lang="de-DE" sz="1600" b="1" dirty="0" smtClean="0">
              <a:solidFill>
                <a:schemeClr val="accent3"/>
              </a:solidFill>
            </a:rPr>
            <a:t>   after </a:t>
          </a:r>
          <a:r>
            <a:rPr lang="de-DE" sz="1600" b="1" dirty="0" err="1" smtClean="0">
              <a:solidFill>
                <a:schemeClr val="accent3"/>
              </a:solidFill>
            </a:rPr>
            <a:t>randomisation</a:t>
          </a:r>
          <a:r>
            <a:rPr lang="de-DE" sz="1600" b="1" dirty="0" smtClean="0">
              <a:solidFill>
                <a:schemeClr val="accent3"/>
              </a:solidFill>
            </a:rPr>
            <a:t> (N=59)</a:t>
          </a:r>
          <a:endParaRPr lang="de-DE" sz="1600" b="1" dirty="0">
            <a:solidFill>
              <a:schemeClr val="accent3"/>
            </a:solidFill>
          </a:endParaRPr>
        </a:p>
      </dgm:t>
    </dgm:pt>
    <dgm:pt modelId="{58008A15-FAD7-4BD3-ADC2-C44DC6BBE170}" type="parTrans" cxnId="{F6ED61DB-71AF-4E15-BD9D-31D83EADE31C}">
      <dgm:prSet/>
      <dgm:spPr>
        <a:ln w="50800">
          <a:solidFill>
            <a:schemeClr val="accent2"/>
          </a:solidFill>
        </a:ln>
      </dgm:spPr>
      <dgm:t>
        <a:bodyPr/>
        <a:lstStyle/>
        <a:p>
          <a:endParaRPr lang="de-DE"/>
        </a:p>
      </dgm:t>
    </dgm:pt>
    <dgm:pt modelId="{5818FB2C-CC49-487B-B607-8C9102A89919}" type="sibTrans" cxnId="{F6ED61DB-71AF-4E15-BD9D-31D83EADE31C}">
      <dgm:prSet/>
      <dgm:spPr/>
      <dgm:t>
        <a:bodyPr/>
        <a:lstStyle/>
        <a:p>
          <a:endParaRPr lang="de-DE"/>
        </a:p>
      </dgm:t>
    </dgm:pt>
    <dgm:pt modelId="{E6150C41-5190-411A-8C0B-73BB559BFE7F}">
      <dgm:prSet phldrT="[Text]" custT="1"/>
      <dgm:spPr>
        <a:solidFill>
          <a:schemeClr val="accent2"/>
        </a:solidFill>
      </dgm:spPr>
      <dgm:t>
        <a:bodyPr/>
        <a:lstStyle/>
        <a:p>
          <a:r>
            <a:rPr lang="de-DE" sz="1200" b="1" dirty="0" err="1" smtClean="0">
              <a:solidFill>
                <a:schemeClr val="accent3"/>
              </a:solidFill>
            </a:rPr>
            <a:t>No</a:t>
          </a:r>
          <a:r>
            <a:rPr lang="de-DE" sz="1200" b="1" dirty="0" smtClean="0">
              <a:solidFill>
                <a:schemeClr val="accent3"/>
              </a:solidFill>
            </a:rPr>
            <a:t> </a:t>
          </a:r>
          <a:r>
            <a:rPr lang="de-DE" sz="1200" b="1" dirty="0" err="1" smtClean="0">
              <a:solidFill>
                <a:schemeClr val="accent3"/>
              </a:solidFill>
            </a:rPr>
            <a:t>screening</a:t>
          </a:r>
          <a:r>
            <a:rPr lang="de-DE" sz="1200" b="1" dirty="0" smtClean="0">
              <a:solidFill>
                <a:schemeClr val="accent3"/>
              </a:solidFill>
            </a:rPr>
            <a:t> </a:t>
          </a:r>
        </a:p>
        <a:p>
          <a:r>
            <a:rPr lang="de-DE" sz="1200" b="1" dirty="0" smtClean="0">
              <a:solidFill>
                <a:schemeClr val="accent3"/>
              </a:solidFill>
            </a:rPr>
            <a:t>(N= 336)</a:t>
          </a:r>
          <a:endParaRPr lang="de-DE" sz="1200" b="1" dirty="0">
            <a:solidFill>
              <a:schemeClr val="accent3"/>
            </a:solidFill>
          </a:endParaRPr>
        </a:p>
      </dgm:t>
    </dgm:pt>
    <dgm:pt modelId="{34707490-A637-44E7-AA50-7C6A4A9360E3}" type="parTrans" cxnId="{617F9398-0781-482D-B234-3580F8F77D37}">
      <dgm:prSet/>
      <dgm:spPr/>
      <dgm:t>
        <a:bodyPr/>
        <a:lstStyle/>
        <a:p>
          <a:endParaRPr lang="de-DE"/>
        </a:p>
      </dgm:t>
    </dgm:pt>
    <dgm:pt modelId="{F52B9ABA-9D77-4BCE-86CF-9C218C497B37}" type="sibTrans" cxnId="{617F9398-0781-482D-B234-3580F8F77D37}">
      <dgm:prSet/>
      <dgm:spPr/>
      <dgm:t>
        <a:bodyPr/>
        <a:lstStyle/>
        <a:p>
          <a:endParaRPr lang="de-DE"/>
        </a:p>
      </dgm:t>
    </dgm:pt>
    <dgm:pt modelId="{CDDBF512-A016-4B36-82AD-A417D604D781}" type="pres">
      <dgm:prSet presAssocID="{B533E006-2B1A-4A95-BFB1-76A566969EF3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6C72DD5D-6D72-4261-AEC4-0B5A328655E7}" type="pres">
      <dgm:prSet presAssocID="{7533F2AB-A5F9-4253-AEB3-5075C2409850}" presName="hierRoot1" presStyleCnt="0">
        <dgm:presLayoutVars>
          <dgm:hierBranch val="init"/>
        </dgm:presLayoutVars>
      </dgm:prSet>
      <dgm:spPr/>
    </dgm:pt>
    <dgm:pt modelId="{8F5BDD32-3608-409E-9A50-4DC4D9D277B4}" type="pres">
      <dgm:prSet presAssocID="{7533F2AB-A5F9-4253-AEB3-5075C2409850}" presName="rootComposite1" presStyleCnt="0"/>
      <dgm:spPr/>
    </dgm:pt>
    <dgm:pt modelId="{145C10F0-E102-4CE3-B46D-AA5982F5100B}" type="pres">
      <dgm:prSet presAssocID="{7533F2AB-A5F9-4253-AEB3-5075C2409850}" presName="rootText1" presStyleLbl="node0" presStyleIdx="0" presStyleCnt="2" custScaleX="254117" custLinFactNeighborX="-4555" custLinFactNeighborY="-562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02DAF325-23AC-41BE-9BB3-B0F50392B629}" type="pres">
      <dgm:prSet presAssocID="{7533F2AB-A5F9-4253-AEB3-5075C2409850}" presName="rootConnector1" presStyleLbl="node1" presStyleIdx="0" presStyleCnt="0"/>
      <dgm:spPr/>
      <dgm:t>
        <a:bodyPr/>
        <a:lstStyle/>
        <a:p>
          <a:endParaRPr lang="de-DE"/>
        </a:p>
      </dgm:t>
    </dgm:pt>
    <dgm:pt modelId="{15CC3394-11AD-423B-9832-13008F6A9CB3}" type="pres">
      <dgm:prSet presAssocID="{7533F2AB-A5F9-4253-AEB3-5075C2409850}" presName="hierChild2" presStyleCnt="0"/>
      <dgm:spPr/>
    </dgm:pt>
    <dgm:pt modelId="{5B5C5951-4115-4995-8F05-6BF3E9DD4FD8}" type="pres">
      <dgm:prSet presAssocID="{876115E0-034A-4226-A035-1251C597B352}" presName="Name37" presStyleLbl="parChTrans1D2" presStyleIdx="0" presStyleCnt="1"/>
      <dgm:spPr/>
      <dgm:t>
        <a:bodyPr/>
        <a:lstStyle/>
        <a:p>
          <a:endParaRPr lang="de-DE"/>
        </a:p>
      </dgm:t>
    </dgm:pt>
    <dgm:pt modelId="{0A5645E7-12A9-46FE-A455-0ED4068F5490}" type="pres">
      <dgm:prSet presAssocID="{A9859FC8-263B-4E38-8796-8FCDDFC922AF}" presName="hierRoot2" presStyleCnt="0">
        <dgm:presLayoutVars>
          <dgm:hierBranch/>
        </dgm:presLayoutVars>
      </dgm:prSet>
      <dgm:spPr/>
    </dgm:pt>
    <dgm:pt modelId="{4075EB65-5AC6-4406-9CDF-8D8C5D43C8B2}" type="pres">
      <dgm:prSet presAssocID="{A9859FC8-263B-4E38-8796-8FCDDFC922AF}" presName="rootComposite" presStyleCnt="0"/>
      <dgm:spPr/>
    </dgm:pt>
    <dgm:pt modelId="{8EA5AB73-3815-4AB0-8B9D-158588A083AB}" type="pres">
      <dgm:prSet presAssocID="{A9859FC8-263B-4E38-8796-8FCDDFC922AF}" presName="rootText" presStyleLbl="node2" presStyleIdx="0" presStyleCnt="1" custScaleX="91810" custScaleY="128835" custLinFactNeighborX="-4555" custLinFactNeighborY="18567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4DE610A8-879B-40F0-B4D3-C3A75ECCB3B8}" type="pres">
      <dgm:prSet presAssocID="{A9859FC8-263B-4E38-8796-8FCDDFC922AF}" presName="rootConnector" presStyleLbl="node2" presStyleIdx="0" presStyleCnt="1"/>
      <dgm:spPr/>
      <dgm:t>
        <a:bodyPr/>
        <a:lstStyle/>
        <a:p>
          <a:endParaRPr lang="de-DE"/>
        </a:p>
      </dgm:t>
    </dgm:pt>
    <dgm:pt modelId="{049CF3BC-0AAD-4894-A452-824840F056DA}" type="pres">
      <dgm:prSet presAssocID="{A9859FC8-263B-4E38-8796-8FCDDFC922AF}" presName="hierChild4" presStyleCnt="0"/>
      <dgm:spPr/>
    </dgm:pt>
    <dgm:pt modelId="{FBD474C0-CDE0-4ECC-B8FB-F58EB673B004}" type="pres">
      <dgm:prSet presAssocID="{E28EDF5E-1DC1-4305-92CA-407153E75622}" presName="Name35" presStyleLbl="parChTrans1D3" presStyleIdx="0" presStyleCnt="2"/>
      <dgm:spPr/>
      <dgm:t>
        <a:bodyPr/>
        <a:lstStyle/>
        <a:p>
          <a:endParaRPr lang="de-DE"/>
        </a:p>
      </dgm:t>
    </dgm:pt>
    <dgm:pt modelId="{FAACFED5-807A-492B-B4BC-8754283F7F01}" type="pres">
      <dgm:prSet presAssocID="{06455076-8CE9-4175-80E4-B1CC6C6DC09E}" presName="hierRoot2" presStyleCnt="0">
        <dgm:presLayoutVars>
          <dgm:hierBranch val="init"/>
        </dgm:presLayoutVars>
      </dgm:prSet>
      <dgm:spPr/>
    </dgm:pt>
    <dgm:pt modelId="{94DB2F26-022F-4831-A500-CBB18770688A}" type="pres">
      <dgm:prSet presAssocID="{06455076-8CE9-4175-80E4-B1CC6C6DC09E}" presName="rootComposite" presStyleCnt="0"/>
      <dgm:spPr/>
    </dgm:pt>
    <dgm:pt modelId="{B50866CA-8809-464A-B16C-3C938CE416B0}" type="pres">
      <dgm:prSet presAssocID="{06455076-8CE9-4175-80E4-B1CC6C6DC09E}" presName="rootText" presStyleLbl="node3" presStyleIdx="0" presStyleCnt="1" custScaleX="252935" custLinFactNeighborX="-4555" custLinFactNeighborY="-87052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9F013FCA-D30E-4764-BB17-71468E883D30}" type="pres">
      <dgm:prSet presAssocID="{06455076-8CE9-4175-80E4-B1CC6C6DC09E}" presName="rootConnector" presStyleLbl="node3" presStyleIdx="0" presStyleCnt="1"/>
      <dgm:spPr/>
      <dgm:t>
        <a:bodyPr/>
        <a:lstStyle/>
        <a:p>
          <a:endParaRPr lang="de-DE"/>
        </a:p>
      </dgm:t>
    </dgm:pt>
    <dgm:pt modelId="{320D1D4F-6B5A-419A-ACED-F660969AEAD5}" type="pres">
      <dgm:prSet presAssocID="{06455076-8CE9-4175-80E4-B1CC6C6DC09E}" presName="hierChild4" presStyleCnt="0"/>
      <dgm:spPr/>
    </dgm:pt>
    <dgm:pt modelId="{C0FA156E-B8FA-44C6-9718-428377B93943}" type="pres">
      <dgm:prSet presAssocID="{E3A3092A-4BCD-4774-A9ED-D30EEF27F2A5}" presName="Name37" presStyleLbl="parChTrans1D4" presStyleIdx="0" presStyleCnt="6"/>
      <dgm:spPr/>
      <dgm:t>
        <a:bodyPr/>
        <a:lstStyle/>
        <a:p>
          <a:endParaRPr lang="de-DE"/>
        </a:p>
      </dgm:t>
    </dgm:pt>
    <dgm:pt modelId="{89282F77-D1B7-4487-9652-759B2D1D5454}" type="pres">
      <dgm:prSet presAssocID="{7777D735-2FF8-4369-9300-7248B972D6FE}" presName="hierRoot2" presStyleCnt="0">
        <dgm:presLayoutVars>
          <dgm:hierBranch/>
        </dgm:presLayoutVars>
      </dgm:prSet>
      <dgm:spPr/>
    </dgm:pt>
    <dgm:pt modelId="{4895FA8E-BAD4-4BE4-A606-3DE597F734AA}" type="pres">
      <dgm:prSet presAssocID="{7777D735-2FF8-4369-9300-7248B972D6FE}" presName="rootComposite" presStyleCnt="0"/>
      <dgm:spPr/>
    </dgm:pt>
    <dgm:pt modelId="{6DFAFB75-3442-46FC-A635-56BFA303790E}" type="pres">
      <dgm:prSet presAssocID="{7777D735-2FF8-4369-9300-7248B972D6FE}" presName="rootText" presStyleLbl="node4" presStyleIdx="0" presStyleCnt="6" custScaleX="253005" custLinFactNeighborX="-4555" custLinFactNeighborY="-69639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6707F0D8-612D-4563-967B-9B8EC302766E}" type="pres">
      <dgm:prSet presAssocID="{7777D735-2FF8-4369-9300-7248B972D6FE}" presName="rootConnector" presStyleLbl="node4" presStyleIdx="0" presStyleCnt="6"/>
      <dgm:spPr/>
      <dgm:t>
        <a:bodyPr/>
        <a:lstStyle/>
        <a:p>
          <a:endParaRPr lang="de-DE"/>
        </a:p>
      </dgm:t>
    </dgm:pt>
    <dgm:pt modelId="{628B11C7-5A3B-483D-A91D-0CBEFA97F69C}" type="pres">
      <dgm:prSet presAssocID="{7777D735-2FF8-4369-9300-7248B972D6FE}" presName="hierChild4" presStyleCnt="0"/>
      <dgm:spPr/>
    </dgm:pt>
    <dgm:pt modelId="{CB498EA0-3A9A-4F13-9DEF-C073AB2DA6AF}" type="pres">
      <dgm:prSet presAssocID="{0B3E4A91-8BE2-4848-A1F9-58359B4A162C}" presName="Name35" presStyleLbl="parChTrans1D4" presStyleIdx="1" presStyleCnt="6"/>
      <dgm:spPr/>
      <dgm:t>
        <a:bodyPr/>
        <a:lstStyle/>
        <a:p>
          <a:endParaRPr lang="de-DE"/>
        </a:p>
      </dgm:t>
    </dgm:pt>
    <dgm:pt modelId="{9053E7C2-13B3-41EC-B1F8-5DDBF10079CF}" type="pres">
      <dgm:prSet presAssocID="{E8C3AA93-5370-45EB-AB11-E60EB4DC0ABE}" presName="hierRoot2" presStyleCnt="0">
        <dgm:presLayoutVars>
          <dgm:hierBranch val="hang"/>
        </dgm:presLayoutVars>
      </dgm:prSet>
      <dgm:spPr/>
    </dgm:pt>
    <dgm:pt modelId="{6BFA5A7D-B2DE-46A8-A2D1-B8DA37189E2C}" type="pres">
      <dgm:prSet presAssocID="{E8C3AA93-5370-45EB-AB11-E60EB4DC0ABE}" presName="rootComposite" presStyleCnt="0"/>
      <dgm:spPr/>
    </dgm:pt>
    <dgm:pt modelId="{DA53EF97-29DF-44B5-A9FD-AAB288E8F241}" type="pres">
      <dgm:prSet presAssocID="{E8C3AA93-5370-45EB-AB11-E60EB4DC0ABE}" presName="rootText" presStyleLbl="node4" presStyleIdx="1" presStyleCnt="6" custScaleX="98709" custLinFactNeighborX="23" custLinFactNeighborY="-71188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87EE5ACA-D08D-4B0D-94FA-4BECC709E0A6}" type="pres">
      <dgm:prSet presAssocID="{E8C3AA93-5370-45EB-AB11-E60EB4DC0ABE}" presName="rootConnector" presStyleLbl="node4" presStyleIdx="1" presStyleCnt="6"/>
      <dgm:spPr/>
      <dgm:t>
        <a:bodyPr/>
        <a:lstStyle/>
        <a:p>
          <a:endParaRPr lang="de-DE"/>
        </a:p>
      </dgm:t>
    </dgm:pt>
    <dgm:pt modelId="{D7189A9C-D489-4916-B72C-BF4517C8402B}" type="pres">
      <dgm:prSet presAssocID="{E8C3AA93-5370-45EB-AB11-E60EB4DC0ABE}" presName="hierChild4" presStyleCnt="0"/>
      <dgm:spPr/>
    </dgm:pt>
    <dgm:pt modelId="{DA89D766-599B-4387-8DF1-D672A7F450AE}" type="pres">
      <dgm:prSet presAssocID="{E8C3AA93-5370-45EB-AB11-E60EB4DC0ABE}" presName="hierChild5" presStyleCnt="0"/>
      <dgm:spPr/>
    </dgm:pt>
    <dgm:pt modelId="{918CE47E-5905-4F22-8D0A-9A534A36A68D}" type="pres">
      <dgm:prSet presAssocID="{194FE98B-BB53-426F-AA1D-BCC4D6E28048}" presName="Name35" presStyleLbl="parChTrans1D4" presStyleIdx="2" presStyleCnt="6"/>
      <dgm:spPr/>
      <dgm:t>
        <a:bodyPr/>
        <a:lstStyle/>
        <a:p>
          <a:endParaRPr lang="de-DE"/>
        </a:p>
      </dgm:t>
    </dgm:pt>
    <dgm:pt modelId="{F6F6391E-073D-4816-8AD0-0F3CD8E73409}" type="pres">
      <dgm:prSet presAssocID="{A6405A97-82B3-4DBD-A4BB-219D441FF616}" presName="hierRoot2" presStyleCnt="0">
        <dgm:presLayoutVars>
          <dgm:hierBranch val="hang"/>
        </dgm:presLayoutVars>
      </dgm:prSet>
      <dgm:spPr/>
    </dgm:pt>
    <dgm:pt modelId="{BD2C5114-BE40-49F2-BCB2-7173C8FD6625}" type="pres">
      <dgm:prSet presAssocID="{A6405A97-82B3-4DBD-A4BB-219D441FF616}" presName="rootComposite" presStyleCnt="0"/>
      <dgm:spPr/>
    </dgm:pt>
    <dgm:pt modelId="{7DDF8B0F-F89C-4912-9A83-3DE98B51E5CB}" type="pres">
      <dgm:prSet presAssocID="{A6405A97-82B3-4DBD-A4BB-219D441FF616}" presName="rootText" presStyleLbl="node4" presStyleIdx="2" presStyleCnt="6" custScaleX="100808" custLinFactNeighborX="-7695" custLinFactNeighborY="-6639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FB643EEF-0DB9-4754-AC1B-ECC721EC859B}" type="pres">
      <dgm:prSet presAssocID="{A6405A97-82B3-4DBD-A4BB-219D441FF616}" presName="rootConnector" presStyleLbl="node4" presStyleIdx="2" presStyleCnt="6"/>
      <dgm:spPr/>
      <dgm:t>
        <a:bodyPr/>
        <a:lstStyle/>
        <a:p>
          <a:endParaRPr lang="de-DE"/>
        </a:p>
      </dgm:t>
    </dgm:pt>
    <dgm:pt modelId="{570A4BBB-50D0-4479-A365-4B227EC5220C}" type="pres">
      <dgm:prSet presAssocID="{A6405A97-82B3-4DBD-A4BB-219D441FF616}" presName="hierChild4" presStyleCnt="0"/>
      <dgm:spPr/>
    </dgm:pt>
    <dgm:pt modelId="{8D9BEC79-53A5-41AB-A7FE-7F6BCCA6A5A1}" type="pres">
      <dgm:prSet presAssocID="{A6405A97-82B3-4DBD-A4BB-219D441FF616}" presName="hierChild5" presStyleCnt="0"/>
      <dgm:spPr/>
    </dgm:pt>
    <dgm:pt modelId="{9AFE372C-CB5F-46DA-9CC7-8FD0539192F8}" type="pres">
      <dgm:prSet presAssocID="{431E7232-D148-4BF0-A50E-D15E91972360}" presName="Name35" presStyleLbl="parChTrans1D4" presStyleIdx="3" presStyleCnt="6"/>
      <dgm:spPr/>
      <dgm:t>
        <a:bodyPr/>
        <a:lstStyle/>
        <a:p>
          <a:endParaRPr lang="de-DE"/>
        </a:p>
      </dgm:t>
    </dgm:pt>
    <dgm:pt modelId="{C4C99835-B75C-45BC-8528-424BF18B361A}" type="pres">
      <dgm:prSet presAssocID="{DE42DE8B-85C1-4F79-8A54-B7C7357F6DB2}" presName="hierRoot2" presStyleCnt="0">
        <dgm:presLayoutVars>
          <dgm:hierBranch val="init"/>
        </dgm:presLayoutVars>
      </dgm:prSet>
      <dgm:spPr/>
    </dgm:pt>
    <dgm:pt modelId="{363AF683-B594-40B0-9DCE-B36609810663}" type="pres">
      <dgm:prSet presAssocID="{DE42DE8B-85C1-4F79-8A54-B7C7357F6DB2}" presName="rootComposite" presStyleCnt="0"/>
      <dgm:spPr/>
    </dgm:pt>
    <dgm:pt modelId="{A7B405EC-621A-467F-84D0-7F3F4F4B8421}" type="pres">
      <dgm:prSet presAssocID="{DE42DE8B-85C1-4F79-8A54-B7C7357F6DB2}" presName="rootText" presStyleLbl="node4" presStyleIdx="3" presStyleCnt="6" custScaleX="104989" custLinFactNeighborY="-7100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F71FF05C-091A-460F-ABA9-ABE7736EF9AF}" type="pres">
      <dgm:prSet presAssocID="{DE42DE8B-85C1-4F79-8A54-B7C7357F6DB2}" presName="rootConnector" presStyleLbl="node4" presStyleIdx="3" presStyleCnt="6"/>
      <dgm:spPr/>
      <dgm:t>
        <a:bodyPr/>
        <a:lstStyle/>
        <a:p>
          <a:endParaRPr lang="de-DE"/>
        </a:p>
      </dgm:t>
    </dgm:pt>
    <dgm:pt modelId="{B14B2E5A-4113-4F76-81E0-7C41C6C7653A}" type="pres">
      <dgm:prSet presAssocID="{DE42DE8B-85C1-4F79-8A54-B7C7357F6DB2}" presName="hierChild4" presStyleCnt="0"/>
      <dgm:spPr/>
    </dgm:pt>
    <dgm:pt modelId="{239E8845-BB15-497D-A0A8-7907ECB84A09}" type="pres">
      <dgm:prSet presAssocID="{58008A15-FAD7-4BD3-ADC2-C44DC6BBE170}" presName="Name37" presStyleLbl="parChTrans1D4" presStyleIdx="4" presStyleCnt="6"/>
      <dgm:spPr/>
      <dgm:t>
        <a:bodyPr/>
        <a:lstStyle/>
        <a:p>
          <a:endParaRPr lang="de-DE"/>
        </a:p>
      </dgm:t>
    </dgm:pt>
    <dgm:pt modelId="{E27AD774-165E-48D8-ADF0-06665DC88760}" type="pres">
      <dgm:prSet presAssocID="{6714F955-138B-4279-8336-6DA8EEFB6E13}" presName="hierRoot2" presStyleCnt="0">
        <dgm:presLayoutVars>
          <dgm:hierBranch val="init"/>
        </dgm:presLayoutVars>
      </dgm:prSet>
      <dgm:spPr/>
    </dgm:pt>
    <dgm:pt modelId="{74CD3370-5362-4CCC-BFDA-7C2AF937FF99}" type="pres">
      <dgm:prSet presAssocID="{6714F955-138B-4279-8336-6DA8EEFB6E13}" presName="rootComposite" presStyleCnt="0"/>
      <dgm:spPr/>
    </dgm:pt>
    <dgm:pt modelId="{1D2BC959-D28B-4E5C-ACD9-461877959745}" type="pres">
      <dgm:prSet presAssocID="{6714F955-138B-4279-8336-6DA8EEFB6E13}" presName="rootText" presStyleLbl="node4" presStyleIdx="4" presStyleCnt="6" custScaleX="261016" custLinFactX="16203" custLinFactNeighborX="100000" custLinFactNeighborY="-60058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B3017301-2E11-44E4-8B9B-CF1307FC832E}" type="pres">
      <dgm:prSet presAssocID="{6714F955-138B-4279-8336-6DA8EEFB6E13}" presName="rootConnector" presStyleLbl="node4" presStyleIdx="4" presStyleCnt="6"/>
      <dgm:spPr/>
      <dgm:t>
        <a:bodyPr/>
        <a:lstStyle/>
        <a:p>
          <a:endParaRPr lang="de-DE"/>
        </a:p>
      </dgm:t>
    </dgm:pt>
    <dgm:pt modelId="{AB1C3FB4-EDC8-46A4-86CE-E3478AC45A6B}" type="pres">
      <dgm:prSet presAssocID="{6714F955-138B-4279-8336-6DA8EEFB6E13}" presName="hierChild4" presStyleCnt="0"/>
      <dgm:spPr/>
    </dgm:pt>
    <dgm:pt modelId="{D3E87DF8-CD3F-4249-8149-8A055D40A9EC}" type="pres">
      <dgm:prSet presAssocID="{7F28A56A-79D6-4142-8DD4-FAA439D54FE1}" presName="Name37" presStyleLbl="parChTrans1D4" presStyleIdx="5" presStyleCnt="6"/>
      <dgm:spPr/>
      <dgm:t>
        <a:bodyPr/>
        <a:lstStyle/>
        <a:p>
          <a:endParaRPr lang="de-DE"/>
        </a:p>
      </dgm:t>
    </dgm:pt>
    <dgm:pt modelId="{4955A7A3-9638-4CDA-9D2D-3C14B5DFBCC1}" type="pres">
      <dgm:prSet presAssocID="{D0E81726-93D2-487C-AC8D-0316BA9DBEA2}" presName="hierRoot2" presStyleCnt="0">
        <dgm:presLayoutVars>
          <dgm:hierBranch val="init"/>
        </dgm:presLayoutVars>
      </dgm:prSet>
      <dgm:spPr/>
    </dgm:pt>
    <dgm:pt modelId="{C5EE296B-3662-4FC0-A6BF-A1EC7DB4EC9D}" type="pres">
      <dgm:prSet presAssocID="{D0E81726-93D2-487C-AC8D-0316BA9DBEA2}" presName="rootComposite" presStyleCnt="0"/>
      <dgm:spPr/>
    </dgm:pt>
    <dgm:pt modelId="{0899028D-EA7C-4AF8-9415-6085F6F835E9}" type="pres">
      <dgm:prSet presAssocID="{D0E81726-93D2-487C-AC8D-0316BA9DBEA2}" presName="rootText" presStyleLbl="node4" presStyleIdx="5" presStyleCnt="6" custScaleX="262420" custLinFactNeighborX="53770" custLinFactNeighborY="-90689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93E16D97-BD59-4EA5-9A91-DA41E6949B28}" type="pres">
      <dgm:prSet presAssocID="{D0E81726-93D2-487C-AC8D-0316BA9DBEA2}" presName="rootConnector" presStyleLbl="node4" presStyleIdx="5" presStyleCnt="6"/>
      <dgm:spPr/>
      <dgm:t>
        <a:bodyPr/>
        <a:lstStyle/>
        <a:p>
          <a:endParaRPr lang="de-DE"/>
        </a:p>
      </dgm:t>
    </dgm:pt>
    <dgm:pt modelId="{9990E5B1-474E-4E98-AE27-F9103D26A91A}" type="pres">
      <dgm:prSet presAssocID="{D0E81726-93D2-487C-AC8D-0316BA9DBEA2}" presName="hierChild4" presStyleCnt="0"/>
      <dgm:spPr/>
    </dgm:pt>
    <dgm:pt modelId="{FC4FBCA8-B6EB-40D8-948E-9B84182355BD}" type="pres">
      <dgm:prSet presAssocID="{D0E81726-93D2-487C-AC8D-0316BA9DBEA2}" presName="hierChild5" presStyleCnt="0"/>
      <dgm:spPr/>
    </dgm:pt>
    <dgm:pt modelId="{991172A7-485A-48EF-AF5E-BFFD4F62F6B6}" type="pres">
      <dgm:prSet presAssocID="{6714F955-138B-4279-8336-6DA8EEFB6E13}" presName="hierChild5" presStyleCnt="0"/>
      <dgm:spPr/>
    </dgm:pt>
    <dgm:pt modelId="{079CF7DA-D8FC-40C4-BB42-439F30951B6F}" type="pres">
      <dgm:prSet presAssocID="{DE42DE8B-85C1-4F79-8A54-B7C7357F6DB2}" presName="hierChild5" presStyleCnt="0"/>
      <dgm:spPr/>
    </dgm:pt>
    <dgm:pt modelId="{2F96293B-A392-4FE1-922F-0EEBD198916B}" type="pres">
      <dgm:prSet presAssocID="{7777D735-2FF8-4369-9300-7248B972D6FE}" presName="hierChild5" presStyleCnt="0"/>
      <dgm:spPr/>
    </dgm:pt>
    <dgm:pt modelId="{8D5CBF3E-28F1-4FED-B3D6-D13BE34EB863}" type="pres">
      <dgm:prSet presAssocID="{06455076-8CE9-4175-80E4-B1CC6C6DC09E}" presName="hierChild5" presStyleCnt="0"/>
      <dgm:spPr/>
    </dgm:pt>
    <dgm:pt modelId="{E18BD71A-078F-4788-99E9-37D642495CD0}" type="pres">
      <dgm:prSet presAssocID="{A9859FC8-263B-4E38-8796-8FCDDFC922AF}" presName="hierChild5" presStyleCnt="0"/>
      <dgm:spPr/>
    </dgm:pt>
    <dgm:pt modelId="{DB7FBC65-3936-40BB-894B-59C5119285BC}" type="pres">
      <dgm:prSet presAssocID="{3751A813-9AD9-4771-B3E1-56919E8F45AC}" presName="Name111" presStyleLbl="parChTrans1D3" presStyleIdx="1" presStyleCnt="2"/>
      <dgm:spPr/>
      <dgm:t>
        <a:bodyPr/>
        <a:lstStyle/>
        <a:p>
          <a:endParaRPr lang="de-DE"/>
        </a:p>
      </dgm:t>
    </dgm:pt>
    <dgm:pt modelId="{8347C9C2-8CE2-440E-AA76-23531E606F09}" type="pres">
      <dgm:prSet presAssocID="{4CC42D5A-F8B2-406B-A327-E928B493767E}" presName="hierRoot3" presStyleCnt="0">
        <dgm:presLayoutVars>
          <dgm:hierBranch val="init"/>
        </dgm:presLayoutVars>
      </dgm:prSet>
      <dgm:spPr/>
    </dgm:pt>
    <dgm:pt modelId="{8D54868B-C479-4743-A222-8A4FBA80A564}" type="pres">
      <dgm:prSet presAssocID="{4CC42D5A-F8B2-406B-A327-E928B493767E}" presName="rootComposite3" presStyleCnt="0"/>
      <dgm:spPr/>
    </dgm:pt>
    <dgm:pt modelId="{325AF508-0502-4DFA-A486-581D93E6DD9A}" type="pres">
      <dgm:prSet presAssocID="{4CC42D5A-F8B2-406B-A327-E928B493767E}" presName="rootText3" presStyleLbl="asst2" presStyleIdx="0" presStyleCnt="1" custScaleX="158938" custScaleY="198965" custLinFactX="-100000" custLinFactNeighborX="-137368" custLinFactNeighborY="-71636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79402B14-63A4-4549-B5BA-2EC7375D53B5}" type="pres">
      <dgm:prSet presAssocID="{4CC42D5A-F8B2-406B-A327-E928B493767E}" presName="rootConnector3" presStyleLbl="asst2" presStyleIdx="0" presStyleCnt="1"/>
      <dgm:spPr/>
      <dgm:t>
        <a:bodyPr/>
        <a:lstStyle/>
        <a:p>
          <a:endParaRPr lang="de-DE"/>
        </a:p>
      </dgm:t>
    </dgm:pt>
    <dgm:pt modelId="{A0B3F339-30C2-40DD-915A-40F13C923529}" type="pres">
      <dgm:prSet presAssocID="{4CC42D5A-F8B2-406B-A327-E928B493767E}" presName="hierChild6" presStyleCnt="0"/>
      <dgm:spPr/>
    </dgm:pt>
    <dgm:pt modelId="{68CD1A78-A8C8-4DE0-B60B-57E056FCC9D0}" type="pres">
      <dgm:prSet presAssocID="{4CC42D5A-F8B2-406B-A327-E928B493767E}" presName="hierChild7" presStyleCnt="0"/>
      <dgm:spPr/>
    </dgm:pt>
    <dgm:pt modelId="{53D44239-5433-4323-863D-E608FF189ED3}" type="pres">
      <dgm:prSet presAssocID="{7533F2AB-A5F9-4253-AEB3-5075C2409850}" presName="hierChild3" presStyleCnt="0"/>
      <dgm:spPr/>
    </dgm:pt>
    <dgm:pt modelId="{F5C5A229-BED5-4D06-A262-36CD6469194D}" type="pres">
      <dgm:prSet presAssocID="{E6150C41-5190-411A-8C0B-73BB559BFE7F}" presName="hierRoot1" presStyleCnt="0">
        <dgm:presLayoutVars>
          <dgm:hierBranch val="init"/>
        </dgm:presLayoutVars>
      </dgm:prSet>
      <dgm:spPr/>
    </dgm:pt>
    <dgm:pt modelId="{4DF04CC9-49F0-4AE4-913F-29663DF65EFE}" type="pres">
      <dgm:prSet presAssocID="{E6150C41-5190-411A-8C0B-73BB559BFE7F}" presName="rootComposite1" presStyleCnt="0"/>
      <dgm:spPr/>
    </dgm:pt>
    <dgm:pt modelId="{7B9C7FD1-827C-429B-8ED8-C82C63308A89}" type="pres">
      <dgm:prSet presAssocID="{E6150C41-5190-411A-8C0B-73BB559BFE7F}" presName="rootText1" presStyleLbl="node0" presStyleIdx="1" presStyleCnt="2" custScaleX="91810" custScaleY="136061" custLinFactX="200000" custLinFactNeighborX="205619" custLinFactNeighborY="93557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4451C3BC-FD0D-4CA0-BE8D-AE7269746CF4}" type="pres">
      <dgm:prSet presAssocID="{E6150C41-5190-411A-8C0B-73BB559BFE7F}" presName="rootConnector1" presStyleLbl="node1" presStyleIdx="0" presStyleCnt="0"/>
      <dgm:spPr/>
      <dgm:t>
        <a:bodyPr/>
        <a:lstStyle/>
        <a:p>
          <a:endParaRPr lang="de-DE"/>
        </a:p>
      </dgm:t>
    </dgm:pt>
    <dgm:pt modelId="{2277FC14-DD6C-4BC9-8802-D86B3C109154}" type="pres">
      <dgm:prSet presAssocID="{E6150C41-5190-411A-8C0B-73BB559BFE7F}" presName="hierChild2" presStyleCnt="0"/>
      <dgm:spPr/>
    </dgm:pt>
    <dgm:pt modelId="{EA9D19D0-4D2F-4744-86A4-AD6BC6F45EF6}" type="pres">
      <dgm:prSet presAssocID="{E6150C41-5190-411A-8C0B-73BB559BFE7F}" presName="hierChild3" presStyleCnt="0"/>
      <dgm:spPr/>
    </dgm:pt>
  </dgm:ptLst>
  <dgm:cxnLst>
    <dgm:cxn modelId="{219FC178-2683-4362-9D05-770F57C66B48}" type="presOf" srcId="{E8C3AA93-5370-45EB-AB11-E60EB4DC0ABE}" destId="{87EE5ACA-D08D-4B0D-94FA-4BECC709E0A6}" srcOrd="1" destOrd="0" presId="urn:microsoft.com/office/officeart/2005/8/layout/orgChart1"/>
    <dgm:cxn modelId="{0458E214-D901-4C51-B1DF-995ABF22A484}" type="presOf" srcId="{6714F955-138B-4279-8336-6DA8EEFB6E13}" destId="{1D2BC959-D28B-4E5C-ACD9-461877959745}" srcOrd="0" destOrd="0" presId="urn:microsoft.com/office/officeart/2005/8/layout/orgChart1"/>
    <dgm:cxn modelId="{028A313A-E7BF-4DAB-85E9-8032F185AD0B}" type="presOf" srcId="{E8C3AA93-5370-45EB-AB11-E60EB4DC0ABE}" destId="{DA53EF97-29DF-44B5-A9FD-AAB288E8F241}" srcOrd="0" destOrd="0" presId="urn:microsoft.com/office/officeart/2005/8/layout/orgChart1"/>
    <dgm:cxn modelId="{6B247B2A-C2C4-4CD6-911B-0BA05A534061}" type="presOf" srcId="{D0E81726-93D2-487C-AC8D-0316BA9DBEA2}" destId="{93E16D97-BD59-4EA5-9A91-DA41E6949B28}" srcOrd="1" destOrd="0" presId="urn:microsoft.com/office/officeart/2005/8/layout/orgChart1"/>
    <dgm:cxn modelId="{75B49083-DDA1-47CD-A7E6-7EB3F2F92DEF}" type="presOf" srcId="{A6405A97-82B3-4DBD-A4BB-219D441FF616}" destId="{FB643EEF-0DB9-4754-AC1B-ECC721EC859B}" srcOrd="1" destOrd="0" presId="urn:microsoft.com/office/officeart/2005/8/layout/orgChart1"/>
    <dgm:cxn modelId="{AD22EC90-BC6B-47DC-A0D7-10A2615D8F56}" type="presOf" srcId="{E3A3092A-4BCD-4774-A9ED-D30EEF27F2A5}" destId="{C0FA156E-B8FA-44C6-9718-428377B93943}" srcOrd="0" destOrd="0" presId="urn:microsoft.com/office/officeart/2005/8/layout/orgChart1"/>
    <dgm:cxn modelId="{CFC447C3-B95C-4C25-8905-C902227634E5}" type="presOf" srcId="{194FE98B-BB53-426F-AA1D-BCC4D6E28048}" destId="{918CE47E-5905-4F22-8D0A-9A534A36A68D}" srcOrd="0" destOrd="0" presId="urn:microsoft.com/office/officeart/2005/8/layout/orgChart1"/>
    <dgm:cxn modelId="{F6ED61DB-71AF-4E15-BD9D-31D83EADE31C}" srcId="{DE42DE8B-85C1-4F79-8A54-B7C7357F6DB2}" destId="{6714F955-138B-4279-8336-6DA8EEFB6E13}" srcOrd="0" destOrd="0" parTransId="{58008A15-FAD7-4BD3-ADC2-C44DC6BBE170}" sibTransId="{5818FB2C-CC49-487B-B607-8C9102A89919}"/>
    <dgm:cxn modelId="{F646D62E-B9EC-4904-8066-DF4ADFB9056B}" srcId="{A9859FC8-263B-4E38-8796-8FCDDFC922AF}" destId="{06455076-8CE9-4175-80E4-B1CC6C6DC09E}" srcOrd="1" destOrd="0" parTransId="{E28EDF5E-1DC1-4305-92CA-407153E75622}" sibTransId="{3A508869-1A34-4226-862E-AA0699FD7E85}"/>
    <dgm:cxn modelId="{BF143962-EC74-4A2C-8AFE-28783FBFA097}" type="presOf" srcId="{A9859FC8-263B-4E38-8796-8FCDDFC922AF}" destId="{8EA5AB73-3815-4AB0-8B9D-158588A083AB}" srcOrd="0" destOrd="0" presId="urn:microsoft.com/office/officeart/2005/8/layout/orgChart1"/>
    <dgm:cxn modelId="{A5FCE9D2-5D48-4887-803D-BFB87FF56579}" srcId="{7777D735-2FF8-4369-9300-7248B972D6FE}" destId="{E8C3AA93-5370-45EB-AB11-E60EB4DC0ABE}" srcOrd="0" destOrd="0" parTransId="{0B3E4A91-8BE2-4848-A1F9-58359B4A162C}" sibTransId="{EFF8BFDA-4CCA-4406-A231-D971927D7CE2}"/>
    <dgm:cxn modelId="{D245D5AD-B8B0-4784-A5FC-364819D5AFA6}" type="presOf" srcId="{4CC42D5A-F8B2-406B-A327-E928B493767E}" destId="{325AF508-0502-4DFA-A486-581D93E6DD9A}" srcOrd="0" destOrd="0" presId="urn:microsoft.com/office/officeart/2005/8/layout/orgChart1"/>
    <dgm:cxn modelId="{2D0E190E-CF35-4372-9382-739FB1D39CC3}" type="presOf" srcId="{3751A813-9AD9-4771-B3E1-56919E8F45AC}" destId="{DB7FBC65-3936-40BB-894B-59C5119285BC}" srcOrd="0" destOrd="0" presId="urn:microsoft.com/office/officeart/2005/8/layout/orgChart1"/>
    <dgm:cxn modelId="{CCFD2A9B-4236-47C3-909B-D96D6C73CEF0}" type="presOf" srcId="{E28EDF5E-1DC1-4305-92CA-407153E75622}" destId="{FBD474C0-CDE0-4ECC-B8FB-F58EB673B004}" srcOrd="0" destOrd="0" presId="urn:microsoft.com/office/officeart/2005/8/layout/orgChart1"/>
    <dgm:cxn modelId="{51544E36-D01B-48C7-BC2B-E041EB48282C}" srcId="{B533E006-2B1A-4A95-BFB1-76A566969EF3}" destId="{7533F2AB-A5F9-4253-AEB3-5075C2409850}" srcOrd="0" destOrd="0" parTransId="{51DBB982-4889-4A58-94A0-CF6E0136A076}" sibTransId="{17F21D8A-B9E0-4288-86A1-322B5BED43DD}"/>
    <dgm:cxn modelId="{6A9049C1-0AEB-47B5-883E-57A954A3AA11}" type="presOf" srcId="{6714F955-138B-4279-8336-6DA8EEFB6E13}" destId="{B3017301-2E11-44E4-8B9B-CF1307FC832E}" srcOrd="1" destOrd="0" presId="urn:microsoft.com/office/officeart/2005/8/layout/orgChart1"/>
    <dgm:cxn modelId="{FCD93942-A615-4DF2-A8D4-870893664A50}" type="presOf" srcId="{E6150C41-5190-411A-8C0B-73BB559BFE7F}" destId="{4451C3BC-FD0D-4CA0-BE8D-AE7269746CF4}" srcOrd="1" destOrd="0" presId="urn:microsoft.com/office/officeart/2005/8/layout/orgChart1"/>
    <dgm:cxn modelId="{445CDFEC-6A02-46D8-A2B1-E10BC2F4E168}" type="presOf" srcId="{DE42DE8B-85C1-4F79-8A54-B7C7357F6DB2}" destId="{F71FF05C-091A-460F-ABA9-ABE7736EF9AF}" srcOrd="1" destOrd="0" presId="urn:microsoft.com/office/officeart/2005/8/layout/orgChart1"/>
    <dgm:cxn modelId="{420C8D40-A9E0-4D80-9E5B-FDA479F90C55}" srcId="{7777D735-2FF8-4369-9300-7248B972D6FE}" destId="{DE42DE8B-85C1-4F79-8A54-B7C7357F6DB2}" srcOrd="2" destOrd="0" parTransId="{431E7232-D148-4BF0-A50E-D15E91972360}" sibTransId="{88E951A0-5404-4804-ACDF-E12C741140C7}"/>
    <dgm:cxn modelId="{104B4E94-5DDA-41B4-BD48-1E196E64CAE6}" srcId="{6714F955-138B-4279-8336-6DA8EEFB6E13}" destId="{D0E81726-93D2-487C-AC8D-0316BA9DBEA2}" srcOrd="0" destOrd="0" parTransId="{7F28A56A-79D6-4142-8DD4-FAA439D54FE1}" sibTransId="{D4A48A4B-8F29-4318-ADEC-AF088D2DFFF1}"/>
    <dgm:cxn modelId="{9AAFDEF5-586C-46FB-930C-C3E95BCA911B}" type="presOf" srcId="{E6150C41-5190-411A-8C0B-73BB559BFE7F}" destId="{7B9C7FD1-827C-429B-8ED8-C82C63308A89}" srcOrd="0" destOrd="0" presId="urn:microsoft.com/office/officeart/2005/8/layout/orgChart1"/>
    <dgm:cxn modelId="{586EB028-8BA7-4E00-AC71-F2C838B5D31D}" type="presOf" srcId="{A6405A97-82B3-4DBD-A4BB-219D441FF616}" destId="{7DDF8B0F-F89C-4912-9A83-3DE98B51E5CB}" srcOrd="0" destOrd="0" presId="urn:microsoft.com/office/officeart/2005/8/layout/orgChart1"/>
    <dgm:cxn modelId="{2CBEB87E-5144-4CA6-8124-7112F23AB75F}" type="presOf" srcId="{D0E81726-93D2-487C-AC8D-0316BA9DBEA2}" destId="{0899028D-EA7C-4AF8-9415-6085F6F835E9}" srcOrd="0" destOrd="0" presId="urn:microsoft.com/office/officeart/2005/8/layout/orgChart1"/>
    <dgm:cxn modelId="{340352A9-F6A4-4527-84AA-87835C487D10}" type="presOf" srcId="{4CC42D5A-F8B2-406B-A327-E928B493767E}" destId="{79402B14-63A4-4549-B5BA-2EC7375D53B5}" srcOrd="1" destOrd="0" presId="urn:microsoft.com/office/officeart/2005/8/layout/orgChart1"/>
    <dgm:cxn modelId="{67F615D3-6D6B-44A1-B2B0-087B42853668}" type="presOf" srcId="{7777D735-2FF8-4369-9300-7248B972D6FE}" destId="{6DFAFB75-3442-46FC-A635-56BFA303790E}" srcOrd="0" destOrd="0" presId="urn:microsoft.com/office/officeart/2005/8/layout/orgChart1"/>
    <dgm:cxn modelId="{1A47F17C-E65B-4ED6-9AD1-8EF5F6B6CBE7}" type="presOf" srcId="{7777D735-2FF8-4369-9300-7248B972D6FE}" destId="{6707F0D8-612D-4563-967B-9B8EC302766E}" srcOrd="1" destOrd="0" presId="urn:microsoft.com/office/officeart/2005/8/layout/orgChart1"/>
    <dgm:cxn modelId="{392C5685-6AEB-4AD3-BAE8-1F96809F8D77}" srcId="{7533F2AB-A5F9-4253-AEB3-5075C2409850}" destId="{A9859FC8-263B-4E38-8796-8FCDDFC922AF}" srcOrd="0" destOrd="0" parTransId="{876115E0-034A-4226-A035-1251C597B352}" sibTransId="{02F6FAC3-C17D-4A55-A174-46990630F8C4}"/>
    <dgm:cxn modelId="{4F62759A-D58F-4109-82C9-9AD959562BBD}" type="presOf" srcId="{7F28A56A-79D6-4142-8DD4-FAA439D54FE1}" destId="{D3E87DF8-CD3F-4249-8149-8A055D40A9EC}" srcOrd="0" destOrd="0" presId="urn:microsoft.com/office/officeart/2005/8/layout/orgChart1"/>
    <dgm:cxn modelId="{FCCCD789-3C09-4AF7-9E07-05279D0D31FC}" type="presOf" srcId="{B533E006-2B1A-4A95-BFB1-76A566969EF3}" destId="{CDDBF512-A016-4B36-82AD-A417D604D781}" srcOrd="0" destOrd="0" presId="urn:microsoft.com/office/officeart/2005/8/layout/orgChart1"/>
    <dgm:cxn modelId="{B846AF11-2D82-43CB-90FF-E0AFD77CA49A}" type="presOf" srcId="{7533F2AB-A5F9-4253-AEB3-5075C2409850}" destId="{145C10F0-E102-4CE3-B46D-AA5982F5100B}" srcOrd="0" destOrd="0" presId="urn:microsoft.com/office/officeart/2005/8/layout/orgChart1"/>
    <dgm:cxn modelId="{409530C2-A73A-48DB-A49C-91AC622AEFB2}" type="presOf" srcId="{0B3E4A91-8BE2-4848-A1F9-58359B4A162C}" destId="{CB498EA0-3A9A-4F13-9DEF-C073AB2DA6AF}" srcOrd="0" destOrd="0" presId="urn:microsoft.com/office/officeart/2005/8/layout/orgChart1"/>
    <dgm:cxn modelId="{C83EB160-A446-4829-839C-6A788460DB7F}" type="presOf" srcId="{876115E0-034A-4226-A035-1251C597B352}" destId="{5B5C5951-4115-4995-8F05-6BF3E9DD4FD8}" srcOrd="0" destOrd="0" presId="urn:microsoft.com/office/officeart/2005/8/layout/orgChart1"/>
    <dgm:cxn modelId="{7F3417D2-E7E6-43C1-8F3C-18A32AB82675}" type="presOf" srcId="{7533F2AB-A5F9-4253-AEB3-5075C2409850}" destId="{02DAF325-23AC-41BE-9BB3-B0F50392B629}" srcOrd="1" destOrd="0" presId="urn:microsoft.com/office/officeart/2005/8/layout/orgChart1"/>
    <dgm:cxn modelId="{97BEA389-2006-44CC-BE24-FC7D1AA9539F}" srcId="{7777D735-2FF8-4369-9300-7248B972D6FE}" destId="{A6405A97-82B3-4DBD-A4BB-219D441FF616}" srcOrd="1" destOrd="0" parTransId="{194FE98B-BB53-426F-AA1D-BCC4D6E28048}" sibTransId="{7523C4B0-4303-4C25-AD1E-BB22CE083F86}"/>
    <dgm:cxn modelId="{617F9398-0781-482D-B234-3580F8F77D37}" srcId="{B533E006-2B1A-4A95-BFB1-76A566969EF3}" destId="{E6150C41-5190-411A-8C0B-73BB559BFE7F}" srcOrd="1" destOrd="0" parTransId="{34707490-A637-44E7-AA50-7C6A4A9360E3}" sibTransId="{F52B9ABA-9D77-4BCE-86CF-9C218C497B37}"/>
    <dgm:cxn modelId="{4F08712F-90D2-4F3A-B68C-115EE12A609B}" type="presOf" srcId="{58008A15-FAD7-4BD3-ADC2-C44DC6BBE170}" destId="{239E8845-BB15-497D-A0A8-7907ECB84A09}" srcOrd="0" destOrd="0" presId="urn:microsoft.com/office/officeart/2005/8/layout/orgChart1"/>
    <dgm:cxn modelId="{0D9AAD44-BDBD-4686-9233-01B7AFCCDF58}" srcId="{A9859FC8-263B-4E38-8796-8FCDDFC922AF}" destId="{4CC42D5A-F8B2-406B-A327-E928B493767E}" srcOrd="0" destOrd="0" parTransId="{3751A813-9AD9-4771-B3E1-56919E8F45AC}" sibTransId="{2E2CFC63-F53D-4F71-AF1B-48D791CECAF6}"/>
    <dgm:cxn modelId="{5D998AED-32B2-4032-8CA9-8223CED1AC79}" type="presOf" srcId="{A9859FC8-263B-4E38-8796-8FCDDFC922AF}" destId="{4DE610A8-879B-40F0-B4D3-C3A75ECCB3B8}" srcOrd="1" destOrd="0" presId="urn:microsoft.com/office/officeart/2005/8/layout/orgChart1"/>
    <dgm:cxn modelId="{68423F59-52C1-4039-992D-F43EF1405AA5}" type="presOf" srcId="{06455076-8CE9-4175-80E4-B1CC6C6DC09E}" destId="{9F013FCA-D30E-4764-BB17-71468E883D30}" srcOrd="1" destOrd="0" presId="urn:microsoft.com/office/officeart/2005/8/layout/orgChart1"/>
    <dgm:cxn modelId="{96A42FDB-330A-461F-A879-14DF632454C4}" srcId="{06455076-8CE9-4175-80E4-B1CC6C6DC09E}" destId="{7777D735-2FF8-4369-9300-7248B972D6FE}" srcOrd="0" destOrd="0" parTransId="{E3A3092A-4BCD-4774-A9ED-D30EEF27F2A5}" sibTransId="{D80B5DFE-5D03-40B8-A526-FBF2AA8F72D3}"/>
    <dgm:cxn modelId="{6D696B59-65EF-4A4A-A291-F8D8B702E09A}" type="presOf" srcId="{DE42DE8B-85C1-4F79-8A54-B7C7357F6DB2}" destId="{A7B405EC-621A-467F-84D0-7F3F4F4B8421}" srcOrd="0" destOrd="0" presId="urn:microsoft.com/office/officeart/2005/8/layout/orgChart1"/>
    <dgm:cxn modelId="{E3D29294-D339-4C33-83A2-AA37A4403F4B}" type="presOf" srcId="{431E7232-D148-4BF0-A50E-D15E91972360}" destId="{9AFE372C-CB5F-46DA-9CC7-8FD0539192F8}" srcOrd="0" destOrd="0" presId="urn:microsoft.com/office/officeart/2005/8/layout/orgChart1"/>
    <dgm:cxn modelId="{9EF3911F-D58A-420E-A944-BBC92C4DBACB}" type="presOf" srcId="{06455076-8CE9-4175-80E4-B1CC6C6DC09E}" destId="{B50866CA-8809-464A-B16C-3C938CE416B0}" srcOrd="0" destOrd="0" presId="urn:microsoft.com/office/officeart/2005/8/layout/orgChart1"/>
    <dgm:cxn modelId="{03C32076-312D-4D06-A122-A5E71F7A4113}" type="presParOf" srcId="{CDDBF512-A016-4B36-82AD-A417D604D781}" destId="{6C72DD5D-6D72-4261-AEC4-0B5A328655E7}" srcOrd="0" destOrd="0" presId="urn:microsoft.com/office/officeart/2005/8/layout/orgChart1"/>
    <dgm:cxn modelId="{5F575C78-49AA-456A-9718-A652714928C8}" type="presParOf" srcId="{6C72DD5D-6D72-4261-AEC4-0B5A328655E7}" destId="{8F5BDD32-3608-409E-9A50-4DC4D9D277B4}" srcOrd="0" destOrd="0" presId="urn:microsoft.com/office/officeart/2005/8/layout/orgChart1"/>
    <dgm:cxn modelId="{F6A53919-7984-4BC5-9D97-B962FA1FBA3B}" type="presParOf" srcId="{8F5BDD32-3608-409E-9A50-4DC4D9D277B4}" destId="{145C10F0-E102-4CE3-B46D-AA5982F5100B}" srcOrd="0" destOrd="0" presId="urn:microsoft.com/office/officeart/2005/8/layout/orgChart1"/>
    <dgm:cxn modelId="{33D055AD-9DF1-43B9-A8A2-BC7333D4483C}" type="presParOf" srcId="{8F5BDD32-3608-409E-9A50-4DC4D9D277B4}" destId="{02DAF325-23AC-41BE-9BB3-B0F50392B629}" srcOrd="1" destOrd="0" presId="urn:microsoft.com/office/officeart/2005/8/layout/orgChart1"/>
    <dgm:cxn modelId="{49C7210E-B3C6-44B7-82F5-B0C07D19D7C0}" type="presParOf" srcId="{6C72DD5D-6D72-4261-AEC4-0B5A328655E7}" destId="{15CC3394-11AD-423B-9832-13008F6A9CB3}" srcOrd="1" destOrd="0" presId="urn:microsoft.com/office/officeart/2005/8/layout/orgChart1"/>
    <dgm:cxn modelId="{D12B50B5-9609-4500-B952-9748555C5541}" type="presParOf" srcId="{15CC3394-11AD-423B-9832-13008F6A9CB3}" destId="{5B5C5951-4115-4995-8F05-6BF3E9DD4FD8}" srcOrd="0" destOrd="0" presId="urn:microsoft.com/office/officeart/2005/8/layout/orgChart1"/>
    <dgm:cxn modelId="{D5F35BBA-EC97-40FD-B69C-37CE1EC23C3C}" type="presParOf" srcId="{15CC3394-11AD-423B-9832-13008F6A9CB3}" destId="{0A5645E7-12A9-46FE-A455-0ED4068F5490}" srcOrd="1" destOrd="0" presId="urn:microsoft.com/office/officeart/2005/8/layout/orgChart1"/>
    <dgm:cxn modelId="{40F421C4-893A-4B70-9F96-0B2D83B8F350}" type="presParOf" srcId="{0A5645E7-12A9-46FE-A455-0ED4068F5490}" destId="{4075EB65-5AC6-4406-9CDF-8D8C5D43C8B2}" srcOrd="0" destOrd="0" presId="urn:microsoft.com/office/officeart/2005/8/layout/orgChart1"/>
    <dgm:cxn modelId="{2ADE2BD1-A692-4FE8-99B8-791DA985E9FE}" type="presParOf" srcId="{4075EB65-5AC6-4406-9CDF-8D8C5D43C8B2}" destId="{8EA5AB73-3815-4AB0-8B9D-158588A083AB}" srcOrd="0" destOrd="0" presId="urn:microsoft.com/office/officeart/2005/8/layout/orgChart1"/>
    <dgm:cxn modelId="{6A59C257-5D10-46C0-95DD-100587CB035E}" type="presParOf" srcId="{4075EB65-5AC6-4406-9CDF-8D8C5D43C8B2}" destId="{4DE610A8-879B-40F0-B4D3-C3A75ECCB3B8}" srcOrd="1" destOrd="0" presId="urn:microsoft.com/office/officeart/2005/8/layout/orgChart1"/>
    <dgm:cxn modelId="{3C9D2069-E9F1-49A7-AF66-C1DAD10DCF8E}" type="presParOf" srcId="{0A5645E7-12A9-46FE-A455-0ED4068F5490}" destId="{049CF3BC-0AAD-4894-A452-824840F056DA}" srcOrd="1" destOrd="0" presId="urn:microsoft.com/office/officeart/2005/8/layout/orgChart1"/>
    <dgm:cxn modelId="{BC6E9BBA-7C1D-4331-83AD-D2F4764A134F}" type="presParOf" srcId="{049CF3BC-0AAD-4894-A452-824840F056DA}" destId="{FBD474C0-CDE0-4ECC-B8FB-F58EB673B004}" srcOrd="0" destOrd="0" presId="urn:microsoft.com/office/officeart/2005/8/layout/orgChart1"/>
    <dgm:cxn modelId="{AAB4E3D0-40FB-4B50-83BA-176116935C1B}" type="presParOf" srcId="{049CF3BC-0AAD-4894-A452-824840F056DA}" destId="{FAACFED5-807A-492B-B4BC-8754283F7F01}" srcOrd="1" destOrd="0" presId="urn:microsoft.com/office/officeart/2005/8/layout/orgChart1"/>
    <dgm:cxn modelId="{4A16D3E5-F9CA-44C6-9404-D5A102E8BE3E}" type="presParOf" srcId="{FAACFED5-807A-492B-B4BC-8754283F7F01}" destId="{94DB2F26-022F-4831-A500-CBB18770688A}" srcOrd="0" destOrd="0" presId="urn:microsoft.com/office/officeart/2005/8/layout/orgChart1"/>
    <dgm:cxn modelId="{B65E3234-91FD-4333-9484-A4F0DA2685BA}" type="presParOf" srcId="{94DB2F26-022F-4831-A500-CBB18770688A}" destId="{B50866CA-8809-464A-B16C-3C938CE416B0}" srcOrd="0" destOrd="0" presId="urn:microsoft.com/office/officeart/2005/8/layout/orgChart1"/>
    <dgm:cxn modelId="{F5E437DE-8022-457A-9C42-4AFF19A58B57}" type="presParOf" srcId="{94DB2F26-022F-4831-A500-CBB18770688A}" destId="{9F013FCA-D30E-4764-BB17-71468E883D30}" srcOrd="1" destOrd="0" presId="urn:microsoft.com/office/officeart/2005/8/layout/orgChart1"/>
    <dgm:cxn modelId="{426D2446-EE3E-4FEB-B448-0F84EC1A14BE}" type="presParOf" srcId="{FAACFED5-807A-492B-B4BC-8754283F7F01}" destId="{320D1D4F-6B5A-419A-ACED-F660969AEAD5}" srcOrd="1" destOrd="0" presId="urn:microsoft.com/office/officeart/2005/8/layout/orgChart1"/>
    <dgm:cxn modelId="{A584706A-1CFD-4C8D-8722-345BCF291E29}" type="presParOf" srcId="{320D1D4F-6B5A-419A-ACED-F660969AEAD5}" destId="{C0FA156E-B8FA-44C6-9718-428377B93943}" srcOrd="0" destOrd="0" presId="urn:microsoft.com/office/officeart/2005/8/layout/orgChart1"/>
    <dgm:cxn modelId="{4C838DE3-33BC-410E-B967-98A64FE0700A}" type="presParOf" srcId="{320D1D4F-6B5A-419A-ACED-F660969AEAD5}" destId="{89282F77-D1B7-4487-9652-759B2D1D5454}" srcOrd="1" destOrd="0" presId="urn:microsoft.com/office/officeart/2005/8/layout/orgChart1"/>
    <dgm:cxn modelId="{52B7172A-561F-429C-9D1F-A3692F4BE350}" type="presParOf" srcId="{89282F77-D1B7-4487-9652-759B2D1D5454}" destId="{4895FA8E-BAD4-4BE4-A606-3DE597F734AA}" srcOrd="0" destOrd="0" presId="urn:microsoft.com/office/officeart/2005/8/layout/orgChart1"/>
    <dgm:cxn modelId="{D23B64E7-3A28-45FF-9FFA-95DF8C25F23E}" type="presParOf" srcId="{4895FA8E-BAD4-4BE4-A606-3DE597F734AA}" destId="{6DFAFB75-3442-46FC-A635-56BFA303790E}" srcOrd="0" destOrd="0" presId="urn:microsoft.com/office/officeart/2005/8/layout/orgChart1"/>
    <dgm:cxn modelId="{5DEBEBA6-67AF-43BC-8AFA-4AC0A12E3836}" type="presParOf" srcId="{4895FA8E-BAD4-4BE4-A606-3DE597F734AA}" destId="{6707F0D8-612D-4563-967B-9B8EC302766E}" srcOrd="1" destOrd="0" presId="urn:microsoft.com/office/officeart/2005/8/layout/orgChart1"/>
    <dgm:cxn modelId="{8FBC1093-0BBD-4835-9A5D-5DEF72D32A8B}" type="presParOf" srcId="{89282F77-D1B7-4487-9652-759B2D1D5454}" destId="{628B11C7-5A3B-483D-A91D-0CBEFA97F69C}" srcOrd="1" destOrd="0" presId="urn:microsoft.com/office/officeart/2005/8/layout/orgChart1"/>
    <dgm:cxn modelId="{BD8A018B-D861-4996-A6C8-654242C7F32C}" type="presParOf" srcId="{628B11C7-5A3B-483D-A91D-0CBEFA97F69C}" destId="{CB498EA0-3A9A-4F13-9DEF-C073AB2DA6AF}" srcOrd="0" destOrd="0" presId="urn:microsoft.com/office/officeart/2005/8/layout/orgChart1"/>
    <dgm:cxn modelId="{7971FCC8-9C93-4E66-AF4C-9735F09845A8}" type="presParOf" srcId="{628B11C7-5A3B-483D-A91D-0CBEFA97F69C}" destId="{9053E7C2-13B3-41EC-B1F8-5DDBF10079CF}" srcOrd="1" destOrd="0" presId="urn:microsoft.com/office/officeart/2005/8/layout/orgChart1"/>
    <dgm:cxn modelId="{811A3851-2691-46DF-ACB1-959E91B14FC8}" type="presParOf" srcId="{9053E7C2-13B3-41EC-B1F8-5DDBF10079CF}" destId="{6BFA5A7D-B2DE-46A8-A2D1-B8DA37189E2C}" srcOrd="0" destOrd="0" presId="urn:microsoft.com/office/officeart/2005/8/layout/orgChart1"/>
    <dgm:cxn modelId="{216EAEBE-6091-490D-B35B-BDE4EF113C9A}" type="presParOf" srcId="{6BFA5A7D-B2DE-46A8-A2D1-B8DA37189E2C}" destId="{DA53EF97-29DF-44B5-A9FD-AAB288E8F241}" srcOrd="0" destOrd="0" presId="urn:microsoft.com/office/officeart/2005/8/layout/orgChart1"/>
    <dgm:cxn modelId="{76905BA5-4F4C-4203-95F3-0B19AEA6DF7B}" type="presParOf" srcId="{6BFA5A7D-B2DE-46A8-A2D1-B8DA37189E2C}" destId="{87EE5ACA-D08D-4B0D-94FA-4BECC709E0A6}" srcOrd="1" destOrd="0" presId="urn:microsoft.com/office/officeart/2005/8/layout/orgChart1"/>
    <dgm:cxn modelId="{4C252D5B-DE7B-4E89-8B7A-BE8E0223D445}" type="presParOf" srcId="{9053E7C2-13B3-41EC-B1F8-5DDBF10079CF}" destId="{D7189A9C-D489-4916-B72C-BF4517C8402B}" srcOrd="1" destOrd="0" presId="urn:microsoft.com/office/officeart/2005/8/layout/orgChart1"/>
    <dgm:cxn modelId="{D2D5C65C-32BB-4F46-8F65-C1862DC4A2D0}" type="presParOf" srcId="{9053E7C2-13B3-41EC-B1F8-5DDBF10079CF}" destId="{DA89D766-599B-4387-8DF1-D672A7F450AE}" srcOrd="2" destOrd="0" presId="urn:microsoft.com/office/officeart/2005/8/layout/orgChart1"/>
    <dgm:cxn modelId="{DF807FBD-D1A1-4149-8B79-AC928F2917A0}" type="presParOf" srcId="{628B11C7-5A3B-483D-A91D-0CBEFA97F69C}" destId="{918CE47E-5905-4F22-8D0A-9A534A36A68D}" srcOrd="2" destOrd="0" presId="urn:microsoft.com/office/officeart/2005/8/layout/orgChart1"/>
    <dgm:cxn modelId="{277AF28F-E819-42C4-B4FF-05556A2E0DC7}" type="presParOf" srcId="{628B11C7-5A3B-483D-A91D-0CBEFA97F69C}" destId="{F6F6391E-073D-4816-8AD0-0F3CD8E73409}" srcOrd="3" destOrd="0" presId="urn:microsoft.com/office/officeart/2005/8/layout/orgChart1"/>
    <dgm:cxn modelId="{86D0B512-2DBE-40B9-ADDF-DE0F059A5D3D}" type="presParOf" srcId="{F6F6391E-073D-4816-8AD0-0F3CD8E73409}" destId="{BD2C5114-BE40-49F2-BCB2-7173C8FD6625}" srcOrd="0" destOrd="0" presId="urn:microsoft.com/office/officeart/2005/8/layout/orgChart1"/>
    <dgm:cxn modelId="{D3284290-D177-46A5-9458-6F6FE1D4AF46}" type="presParOf" srcId="{BD2C5114-BE40-49F2-BCB2-7173C8FD6625}" destId="{7DDF8B0F-F89C-4912-9A83-3DE98B51E5CB}" srcOrd="0" destOrd="0" presId="urn:microsoft.com/office/officeart/2005/8/layout/orgChart1"/>
    <dgm:cxn modelId="{A47BF8F3-C96D-4B94-9688-A474967384DF}" type="presParOf" srcId="{BD2C5114-BE40-49F2-BCB2-7173C8FD6625}" destId="{FB643EEF-0DB9-4754-AC1B-ECC721EC859B}" srcOrd="1" destOrd="0" presId="urn:microsoft.com/office/officeart/2005/8/layout/orgChart1"/>
    <dgm:cxn modelId="{998EA0B8-408D-4523-9F87-E4ADA25090DF}" type="presParOf" srcId="{F6F6391E-073D-4816-8AD0-0F3CD8E73409}" destId="{570A4BBB-50D0-4479-A365-4B227EC5220C}" srcOrd="1" destOrd="0" presId="urn:microsoft.com/office/officeart/2005/8/layout/orgChart1"/>
    <dgm:cxn modelId="{6B1AE466-962A-4657-9C7A-14C2CB442C39}" type="presParOf" srcId="{F6F6391E-073D-4816-8AD0-0F3CD8E73409}" destId="{8D9BEC79-53A5-41AB-A7FE-7F6BCCA6A5A1}" srcOrd="2" destOrd="0" presId="urn:microsoft.com/office/officeart/2005/8/layout/orgChart1"/>
    <dgm:cxn modelId="{68D85AB6-9A02-4836-B9AB-F2E886C07D3E}" type="presParOf" srcId="{628B11C7-5A3B-483D-A91D-0CBEFA97F69C}" destId="{9AFE372C-CB5F-46DA-9CC7-8FD0539192F8}" srcOrd="4" destOrd="0" presId="urn:microsoft.com/office/officeart/2005/8/layout/orgChart1"/>
    <dgm:cxn modelId="{C5EAEDA3-7E9D-436F-89B4-A0F18C6E9109}" type="presParOf" srcId="{628B11C7-5A3B-483D-A91D-0CBEFA97F69C}" destId="{C4C99835-B75C-45BC-8528-424BF18B361A}" srcOrd="5" destOrd="0" presId="urn:microsoft.com/office/officeart/2005/8/layout/orgChart1"/>
    <dgm:cxn modelId="{62263EFA-8578-4E47-9166-622EC0606AE3}" type="presParOf" srcId="{C4C99835-B75C-45BC-8528-424BF18B361A}" destId="{363AF683-B594-40B0-9DCE-B36609810663}" srcOrd="0" destOrd="0" presId="urn:microsoft.com/office/officeart/2005/8/layout/orgChart1"/>
    <dgm:cxn modelId="{662336CF-47AB-4430-9D88-8FC210FB1CF4}" type="presParOf" srcId="{363AF683-B594-40B0-9DCE-B36609810663}" destId="{A7B405EC-621A-467F-84D0-7F3F4F4B8421}" srcOrd="0" destOrd="0" presId="urn:microsoft.com/office/officeart/2005/8/layout/orgChart1"/>
    <dgm:cxn modelId="{101AD635-E2FB-440F-A6FE-4608688439B0}" type="presParOf" srcId="{363AF683-B594-40B0-9DCE-B36609810663}" destId="{F71FF05C-091A-460F-ABA9-ABE7736EF9AF}" srcOrd="1" destOrd="0" presId="urn:microsoft.com/office/officeart/2005/8/layout/orgChart1"/>
    <dgm:cxn modelId="{1E86BA1A-7288-44EB-9B79-1619DA3C170D}" type="presParOf" srcId="{C4C99835-B75C-45BC-8528-424BF18B361A}" destId="{B14B2E5A-4113-4F76-81E0-7C41C6C7653A}" srcOrd="1" destOrd="0" presId="urn:microsoft.com/office/officeart/2005/8/layout/orgChart1"/>
    <dgm:cxn modelId="{20E85686-3F5E-4459-80E6-E4249F22EE69}" type="presParOf" srcId="{B14B2E5A-4113-4F76-81E0-7C41C6C7653A}" destId="{239E8845-BB15-497D-A0A8-7907ECB84A09}" srcOrd="0" destOrd="0" presId="urn:microsoft.com/office/officeart/2005/8/layout/orgChart1"/>
    <dgm:cxn modelId="{36A8907A-699C-4620-B8B5-9C04BC73EE67}" type="presParOf" srcId="{B14B2E5A-4113-4F76-81E0-7C41C6C7653A}" destId="{E27AD774-165E-48D8-ADF0-06665DC88760}" srcOrd="1" destOrd="0" presId="urn:microsoft.com/office/officeart/2005/8/layout/orgChart1"/>
    <dgm:cxn modelId="{55D28B07-ACC3-4F5D-A36E-8DA68264BF95}" type="presParOf" srcId="{E27AD774-165E-48D8-ADF0-06665DC88760}" destId="{74CD3370-5362-4CCC-BFDA-7C2AF937FF99}" srcOrd="0" destOrd="0" presId="urn:microsoft.com/office/officeart/2005/8/layout/orgChart1"/>
    <dgm:cxn modelId="{CB8943B4-FF94-4096-A062-807F1FB7A770}" type="presParOf" srcId="{74CD3370-5362-4CCC-BFDA-7C2AF937FF99}" destId="{1D2BC959-D28B-4E5C-ACD9-461877959745}" srcOrd="0" destOrd="0" presId="urn:microsoft.com/office/officeart/2005/8/layout/orgChart1"/>
    <dgm:cxn modelId="{79D9E6EA-9D5C-4B0D-A8FD-7DCAF303F838}" type="presParOf" srcId="{74CD3370-5362-4CCC-BFDA-7C2AF937FF99}" destId="{B3017301-2E11-44E4-8B9B-CF1307FC832E}" srcOrd="1" destOrd="0" presId="urn:microsoft.com/office/officeart/2005/8/layout/orgChart1"/>
    <dgm:cxn modelId="{993B38D5-99BC-4645-9F42-00D3B45A6F3D}" type="presParOf" srcId="{E27AD774-165E-48D8-ADF0-06665DC88760}" destId="{AB1C3FB4-EDC8-46A4-86CE-E3478AC45A6B}" srcOrd="1" destOrd="0" presId="urn:microsoft.com/office/officeart/2005/8/layout/orgChart1"/>
    <dgm:cxn modelId="{6FC0CDF0-38BA-4058-90F8-BC23E52334C5}" type="presParOf" srcId="{AB1C3FB4-EDC8-46A4-86CE-E3478AC45A6B}" destId="{D3E87DF8-CD3F-4249-8149-8A055D40A9EC}" srcOrd="0" destOrd="0" presId="urn:microsoft.com/office/officeart/2005/8/layout/orgChart1"/>
    <dgm:cxn modelId="{C8CEA7D6-3F20-48CF-B7D4-CC9032536C7D}" type="presParOf" srcId="{AB1C3FB4-EDC8-46A4-86CE-E3478AC45A6B}" destId="{4955A7A3-9638-4CDA-9D2D-3C14B5DFBCC1}" srcOrd="1" destOrd="0" presId="urn:microsoft.com/office/officeart/2005/8/layout/orgChart1"/>
    <dgm:cxn modelId="{58CE07FB-98F7-44F4-8D3E-92FE25CB3238}" type="presParOf" srcId="{4955A7A3-9638-4CDA-9D2D-3C14B5DFBCC1}" destId="{C5EE296B-3662-4FC0-A6BF-A1EC7DB4EC9D}" srcOrd="0" destOrd="0" presId="urn:microsoft.com/office/officeart/2005/8/layout/orgChart1"/>
    <dgm:cxn modelId="{25BD4E23-5B4B-4018-A6F7-9F716F590C2A}" type="presParOf" srcId="{C5EE296B-3662-4FC0-A6BF-A1EC7DB4EC9D}" destId="{0899028D-EA7C-4AF8-9415-6085F6F835E9}" srcOrd="0" destOrd="0" presId="urn:microsoft.com/office/officeart/2005/8/layout/orgChart1"/>
    <dgm:cxn modelId="{6FF199E5-F29A-492B-A9B0-DC060F19E601}" type="presParOf" srcId="{C5EE296B-3662-4FC0-A6BF-A1EC7DB4EC9D}" destId="{93E16D97-BD59-4EA5-9A91-DA41E6949B28}" srcOrd="1" destOrd="0" presId="urn:microsoft.com/office/officeart/2005/8/layout/orgChart1"/>
    <dgm:cxn modelId="{51328519-428C-437E-8A4C-B8982580AC3E}" type="presParOf" srcId="{4955A7A3-9638-4CDA-9D2D-3C14B5DFBCC1}" destId="{9990E5B1-474E-4E98-AE27-F9103D26A91A}" srcOrd="1" destOrd="0" presId="urn:microsoft.com/office/officeart/2005/8/layout/orgChart1"/>
    <dgm:cxn modelId="{68841D03-EB9E-4E2A-8740-1DD3B3099630}" type="presParOf" srcId="{4955A7A3-9638-4CDA-9D2D-3C14B5DFBCC1}" destId="{FC4FBCA8-B6EB-40D8-948E-9B84182355BD}" srcOrd="2" destOrd="0" presId="urn:microsoft.com/office/officeart/2005/8/layout/orgChart1"/>
    <dgm:cxn modelId="{8D47CDB1-8054-4714-B25E-3DF78E0C8713}" type="presParOf" srcId="{E27AD774-165E-48D8-ADF0-06665DC88760}" destId="{991172A7-485A-48EF-AF5E-BFFD4F62F6B6}" srcOrd="2" destOrd="0" presId="urn:microsoft.com/office/officeart/2005/8/layout/orgChart1"/>
    <dgm:cxn modelId="{91332DAA-F7AA-4FE0-A7F4-7F7921717C02}" type="presParOf" srcId="{C4C99835-B75C-45BC-8528-424BF18B361A}" destId="{079CF7DA-D8FC-40C4-BB42-439F30951B6F}" srcOrd="2" destOrd="0" presId="urn:microsoft.com/office/officeart/2005/8/layout/orgChart1"/>
    <dgm:cxn modelId="{79754177-613D-4E18-B3DB-3C5C601B5258}" type="presParOf" srcId="{89282F77-D1B7-4487-9652-759B2D1D5454}" destId="{2F96293B-A392-4FE1-922F-0EEBD198916B}" srcOrd="2" destOrd="0" presId="urn:microsoft.com/office/officeart/2005/8/layout/orgChart1"/>
    <dgm:cxn modelId="{8F2924E9-5655-4135-97FB-D55E6809C3EC}" type="presParOf" srcId="{FAACFED5-807A-492B-B4BC-8754283F7F01}" destId="{8D5CBF3E-28F1-4FED-B3D6-D13BE34EB863}" srcOrd="2" destOrd="0" presId="urn:microsoft.com/office/officeart/2005/8/layout/orgChart1"/>
    <dgm:cxn modelId="{6EAC3B10-14BA-46D3-9EEC-3294A1A022C5}" type="presParOf" srcId="{0A5645E7-12A9-46FE-A455-0ED4068F5490}" destId="{E18BD71A-078F-4788-99E9-37D642495CD0}" srcOrd="2" destOrd="0" presId="urn:microsoft.com/office/officeart/2005/8/layout/orgChart1"/>
    <dgm:cxn modelId="{35DDB93D-9262-476D-90CF-4FECF584345C}" type="presParOf" srcId="{E18BD71A-078F-4788-99E9-37D642495CD0}" destId="{DB7FBC65-3936-40BB-894B-59C5119285BC}" srcOrd="0" destOrd="0" presId="urn:microsoft.com/office/officeart/2005/8/layout/orgChart1"/>
    <dgm:cxn modelId="{E6BF71BA-CA96-48AA-8868-0088722FF6EA}" type="presParOf" srcId="{E18BD71A-078F-4788-99E9-37D642495CD0}" destId="{8347C9C2-8CE2-440E-AA76-23531E606F09}" srcOrd="1" destOrd="0" presId="urn:microsoft.com/office/officeart/2005/8/layout/orgChart1"/>
    <dgm:cxn modelId="{11FB36C1-E2F1-486B-99AC-E6196F6D4694}" type="presParOf" srcId="{8347C9C2-8CE2-440E-AA76-23531E606F09}" destId="{8D54868B-C479-4743-A222-8A4FBA80A564}" srcOrd="0" destOrd="0" presId="urn:microsoft.com/office/officeart/2005/8/layout/orgChart1"/>
    <dgm:cxn modelId="{C0001D24-46A7-48D3-B74B-6169B293638F}" type="presParOf" srcId="{8D54868B-C479-4743-A222-8A4FBA80A564}" destId="{325AF508-0502-4DFA-A486-581D93E6DD9A}" srcOrd="0" destOrd="0" presId="urn:microsoft.com/office/officeart/2005/8/layout/orgChart1"/>
    <dgm:cxn modelId="{574EEFB5-6D43-43E8-B9B3-39849D36A8F0}" type="presParOf" srcId="{8D54868B-C479-4743-A222-8A4FBA80A564}" destId="{79402B14-63A4-4549-B5BA-2EC7375D53B5}" srcOrd="1" destOrd="0" presId="urn:microsoft.com/office/officeart/2005/8/layout/orgChart1"/>
    <dgm:cxn modelId="{50821A71-9D51-4EE0-B6CB-A09AE572264E}" type="presParOf" srcId="{8347C9C2-8CE2-440E-AA76-23531E606F09}" destId="{A0B3F339-30C2-40DD-915A-40F13C923529}" srcOrd="1" destOrd="0" presId="urn:microsoft.com/office/officeart/2005/8/layout/orgChart1"/>
    <dgm:cxn modelId="{D9F16631-5FC6-49D4-A477-8FBB1E40CE88}" type="presParOf" srcId="{8347C9C2-8CE2-440E-AA76-23531E606F09}" destId="{68CD1A78-A8C8-4DE0-B60B-57E056FCC9D0}" srcOrd="2" destOrd="0" presId="urn:microsoft.com/office/officeart/2005/8/layout/orgChart1"/>
    <dgm:cxn modelId="{DBA5C1A2-B097-4B24-BA8F-26009BD9ABF4}" type="presParOf" srcId="{6C72DD5D-6D72-4261-AEC4-0B5A328655E7}" destId="{53D44239-5433-4323-863D-E608FF189ED3}" srcOrd="2" destOrd="0" presId="urn:microsoft.com/office/officeart/2005/8/layout/orgChart1"/>
    <dgm:cxn modelId="{C8B7881E-18D8-4430-8EB4-88ABAF1CAE78}" type="presParOf" srcId="{CDDBF512-A016-4B36-82AD-A417D604D781}" destId="{F5C5A229-BED5-4D06-A262-36CD6469194D}" srcOrd="1" destOrd="0" presId="urn:microsoft.com/office/officeart/2005/8/layout/orgChart1"/>
    <dgm:cxn modelId="{A4756A9A-DD3C-411D-8745-C9CF3864537D}" type="presParOf" srcId="{F5C5A229-BED5-4D06-A262-36CD6469194D}" destId="{4DF04CC9-49F0-4AE4-913F-29663DF65EFE}" srcOrd="0" destOrd="0" presId="urn:microsoft.com/office/officeart/2005/8/layout/orgChart1"/>
    <dgm:cxn modelId="{D7F76B6C-29EC-43DF-A6E9-4A5BBBB253C1}" type="presParOf" srcId="{4DF04CC9-49F0-4AE4-913F-29663DF65EFE}" destId="{7B9C7FD1-827C-429B-8ED8-C82C63308A89}" srcOrd="0" destOrd="0" presId="urn:microsoft.com/office/officeart/2005/8/layout/orgChart1"/>
    <dgm:cxn modelId="{8D954310-405D-494F-AA22-C1C206B01B1B}" type="presParOf" srcId="{4DF04CC9-49F0-4AE4-913F-29663DF65EFE}" destId="{4451C3BC-FD0D-4CA0-BE8D-AE7269746CF4}" srcOrd="1" destOrd="0" presId="urn:microsoft.com/office/officeart/2005/8/layout/orgChart1"/>
    <dgm:cxn modelId="{81D1A459-E046-4C50-9797-30209EC717E0}" type="presParOf" srcId="{F5C5A229-BED5-4D06-A262-36CD6469194D}" destId="{2277FC14-DD6C-4BC9-8802-D86B3C109154}" srcOrd="1" destOrd="0" presId="urn:microsoft.com/office/officeart/2005/8/layout/orgChart1"/>
    <dgm:cxn modelId="{CAC76CCC-F3B9-4F09-A24B-0F7F9FA5D6AF}" type="presParOf" srcId="{F5C5A229-BED5-4D06-A262-36CD6469194D}" destId="{EA9D19D0-4D2F-4744-86A4-AD6BC6F45EF6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7FBC65-3936-40BB-894B-59C5119285BC}">
      <dsp:nvSpPr>
        <dsp:cNvPr id="0" name=""/>
        <dsp:cNvSpPr/>
      </dsp:nvSpPr>
      <dsp:spPr>
        <a:xfrm>
          <a:off x="4154365" y="1552964"/>
          <a:ext cx="679540" cy="274922"/>
        </a:xfrm>
        <a:custGeom>
          <a:avLst/>
          <a:gdLst/>
          <a:ahLst/>
          <a:cxnLst/>
          <a:rect l="0" t="0" r="0" b="0"/>
          <a:pathLst>
            <a:path>
              <a:moveTo>
                <a:pt x="679540" y="0"/>
              </a:moveTo>
              <a:lnTo>
                <a:pt x="679540" y="274922"/>
              </a:lnTo>
              <a:lnTo>
                <a:pt x="0" y="274922"/>
              </a:lnTo>
            </a:path>
          </a:pathLst>
        </a:custGeom>
        <a:noFill/>
        <a:ln w="508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E87DF8-CD3F-4249-8149-8A055D40A9EC}">
      <dsp:nvSpPr>
        <dsp:cNvPr id="0" name=""/>
        <dsp:cNvSpPr/>
      </dsp:nvSpPr>
      <dsp:spPr>
        <a:xfrm>
          <a:off x="3464772" y="5468510"/>
          <a:ext cx="249626" cy="329015"/>
        </a:xfrm>
        <a:custGeom>
          <a:avLst/>
          <a:gdLst/>
          <a:ahLst/>
          <a:cxnLst/>
          <a:rect l="0" t="0" r="0" b="0"/>
          <a:pathLst>
            <a:path>
              <a:moveTo>
                <a:pt x="249626" y="0"/>
              </a:moveTo>
              <a:lnTo>
                <a:pt x="0" y="329015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9E8845-BB15-497D-A0A8-7907ECB84A09}">
      <dsp:nvSpPr>
        <dsp:cNvPr id="0" name=""/>
        <dsp:cNvSpPr/>
      </dsp:nvSpPr>
      <dsp:spPr>
        <a:xfrm>
          <a:off x="3587910" y="4648547"/>
          <a:ext cx="1245990" cy="283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249"/>
              </a:lnTo>
              <a:lnTo>
                <a:pt x="1245990" y="171249"/>
              </a:lnTo>
              <a:lnTo>
                <a:pt x="1245990" y="283836"/>
              </a:lnTo>
            </a:path>
          </a:pathLst>
        </a:custGeom>
        <a:noFill/>
        <a:ln w="508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FE372C-CB5F-46DA-9CC7-8FD0539192F8}">
      <dsp:nvSpPr>
        <dsp:cNvPr id="0" name=""/>
        <dsp:cNvSpPr/>
      </dsp:nvSpPr>
      <dsp:spPr>
        <a:xfrm>
          <a:off x="3587910" y="3894544"/>
          <a:ext cx="1245995" cy="217876"/>
        </a:xfrm>
        <a:custGeom>
          <a:avLst/>
          <a:gdLst/>
          <a:ahLst/>
          <a:cxnLst/>
          <a:rect l="0" t="0" r="0" b="0"/>
          <a:pathLst>
            <a:path>
              <a:moveTo>
                <a:pt x="1245995" y="0"/>
              </a:moveTo>
              <a:lnTo>
                <a:pt x="1245995" y="105289"/>
              </a:lnTo>
              <a:lnTo>
                <a:pt x="0" y="105289"/>
              </a:lnTo>
              <a:lnTo>
                <a:pt x="0" y="217876"/>
              </a:lnTo>
            </a:path>
          </a:pathLst>
        </a:custGeom>
        <a:noFill/>
        <a:ln w="508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8CE47E-5905-4F22-8D0A-9A534A36A68D}">
      <dsp:nvSpPr>
        <dsp:cNvPr id="0" name=""/>
        <dsp:cNvSpPr/>
      </dsp:nvSpPr>
      <dsp:spPr>
        <a:xfrm>
          <a:off x="4788185" y="3894544"/>
          <a:ext cx="91440" cy="2425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565"/>
              </a:lnTo>
            </a:path>
          </a:pathLst>
        </a:custGeom>
        <a:noFill/>
        <a:ln w="508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498EA0-3A9A-4F13-9DEF-C073AB2DA6AF}">
      <dsp:nvSpPr>
        <dsp:cNvPr id="0" name=""/>
        <dsp:cNvSpPr/>
      </dsp:nvSpPr>
      <dsp:spPr>
        <a:xfrm>
          <a:off x="4833905" y="3894544"/>
          <a:ext cx="1377593" cy="216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281"/>
              </a:lnTo>
              <a:lnTo>
                <a:pt x="1377593" y="104281"/>
              </a:lnTo>
              <a:lnTo>
                <a:pt x="1377593" y="216868"/>
              </a:lnTo>
            </a:path>
          </a:pathLst>
        </a:custGeom>
        <a:noFill/>
        <a:ln w="508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FA156E-B8FA-44C6-9718-428377B93943}">
      <dsp:nvSpPr>
        <dsp:cNvPr id="0" name=""/>
        <dsp:cNvSpPr/>
      </dsp:nvSpPr>
      <dsp:spPr>
        <a:xfrm>
          <a:off x="4788185" y="3039889"/>
          <a:ext cx="91440" cy="3185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8528"/>
              </a:lnTo>
            </a:path>
          </a:pathLst>
        </a:custGeom>
        <a:noFill/>
        <a:ln w="508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D474C0-CDE0-4ECC-B8FB-F58EB673B004}">
      <dsp:nvSpPr>
        <dsp:cNvPr id="0" name=""/>
        <dsp:cNvSpPr/>
      </dsp:nvSpPr>
      <dsp:spPr>
        <a:xfrm>
          <a:off x="4788185" y="1552964"/>
          <a:ext cx="91440" cy="95079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50798"/>
              </a:lnTo>
            </a:path>
          </a:pathLst>
        </a:custGeom>
        <a:noFill/>
        <a:ln w="508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C5951-4115-4995-8F05-6BF3E9DD4FD8}">
      <dsp:nvSpPr>
        <dsp:cNvPr id="0" name=""/>
        <dsp:cNvSpPr/>
      </dsp:nvSpPr>
      <dsp:spPr>
        <a:xfrm>
          <a:off x="4788185" y="536126"/>
          <a:ext cx="91440" cy="326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6119"/>
              </a:lnTo>
            </a:path>
          </a:pathLst>
        </a:custGeom>
        <a:noFill/>
        <a:ln w="508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C10F0-E102-4CE3-B46D-AA5982F5100B}">
      <dsp:nvSpPr>
        <dsp:cNvPr id="0" name=""/>
        <dsp:cNvSpPr/>
      </dsp:nvSpPr>
      <dsp:spPr>
        <a:xfrm>
          <a:off x="3471517" y="0"/>
          <a:ext cx="2724776" cy="53612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err="1" smtClean="0">
              <a:solidFill>
                <a:schemeClr val="accent3"/>
              </a:solidFill>
            </a:rPr>
            <a:t>Interested</a:t>
          </a:r>
          <a:r>
            <a:rPr lang="de-DE" sz="1600" b="1" kern="1200" dirty="0" smtClean="0">
              <a:solidFill>
                <a:schemeClr val="accent3"/>
              </a:solidFill>
            </a:rPr>
            <a:t> in </a:t>
          </a:r>
          <a:r>
            <a:rPr lang="de-DE" sz="1600" b="1" kern="1200" dirty="0" err="1" smtClean="0">
              <a:solidFill>
                <a:schemeClr val="accent3"/>
              </a:solidFill>
            </a:rPr>
            <a:t>participation</a:t>
          </a:r>
          <a:r>
            <a:rPr lang="de-DE" sz="1600" b="1" kern="1200" dirty="0" smtClean="0">
              <a:solidFill>
                <a:schemeClr val="accent3"/>
              </a:solidFill>
            </a:rPr>
            <a:t> (N=875)</a:t>
          </a:r>
          <a:endParaRPr lang="de-DE" sz="1600" b="1" kern="1200" dirty="0">
            <a:solidFill>
              <a:schemeClr val="accent3"/>
            </a:solidFill>
          </a:endParaRPr>
        </a:p>
      </dsp:txBody>
      <dsp:txXfrm>
        <a:off x="3471517" y="0"/>
        <a:ext cx="2724776" cy="536126"/>
      </dsp:txXfrm>
    </dsp:sp>
    <dsp:sp modelId="{8EA5AB73-3815-4AB0-8B9D-158588A083AB}">
      <dsp:nvSpPr>
        <dsp:cNvPr id="0" name=""/>
        <dsp:cNvSpPr/>
      </dsp:nvSpPr>
      <dsp:spPr>
        <a:xfrm>
          <a:off x="4341688" y="862245"/>
          <a:ext cx="984435" cy="690718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smtClean="0">
              <a:solidFill>
                <a:schemeClr val="accent3"/>
              </a:solidFill>
            </a:rPr>
            <a:t>Screening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smtClean="0">
              <a:solidFill>
                <a:schemeClr val="accent3"/>
              </a:solidFill>
            </a:rPr>
            <a:t>(N= 539)</a:t>
          </a:r>
          <a:endParaRPr lang="de-DE" sz="1200" b="1" kern="1200" dirty="0">
            <a:solidFill>
              <a:schemeClr val="accent3"/>
            </a:solidFill>
          </a:endParaRPr>
        </a:p>
      </dsp:txBody>
      <dsp:txXfrm>
        <a:off x="4341688" y="862245"/>
        <a:ext cx="984435" cy="690718"/>
      </dsp:txXfrm>
    </dsp:sp>
    <dsp:sp modelId="{B50866CA-8809-464A-B16C-3C938CE416B0}">
      <dsp:nvSpPr>
        <dsp:cNvPr id="0" name=""/>
        <dsp:cNvSpPr/>
      </dsp:nvSpPr>
      <dsp:spPr>
        <a:xfrm>
          <a:off x="3477854" y="2503762"/>
          <a:ext cx="2712102" cy="53612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accent3"/>
              </a:solidFill>
            </a:rPr>
            <a:t>Assessment  T0: Baseline (N= 281)</a:t>
          </a:r>
          <a:endParaRPr lang="de-DE" sz="1600" b="1" kern="1200" dirty="0">
            <a:solidFill>
              <a:schemeClr val="accent3"/>
            </a:solidFill>
          </a:endParaRPr>
        </a:p>
      </dsp:txBody>
      <dsp:txXfrm>
        <a:off x="3477854" y="2503762"/>
        <a:ext cx="2712102" cy="536126"/>
      </dsp:txXfrm>
    </dsp:sp>
    <dsp:sp modelId="{6DFAFB75-3442-46FC-A635-56BFA303790E}">
      <dsp:nvSpPr>
        <dsp:cNvPr id="0" name=""/>
        <dsp:cNvSpPr/>
      </dsp:nvSpPr>
      <dsp:spPr>
        <a:xfrm>
          <a:off x="3477479" y="3358418"/>
          <a:ext cx="2712853" cy="53612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err="1" smtClean="0">
              <a:solidFill>
                <a:schemeClr val="accent3"/>
              </a:solidFill>
            </a:rPr>
            <a:t>Randomisation</a:t>
          </a:r>
          <a:r>
            <a:rPr lang="de-DE" sz="1600" b="1" kern="1200" dirty="0" smtClean="0">
              <a:solidFill>
                <a:schemeClr val="accent3"/>
              </a:solidFill>
            </a:rPr>
            <a:t> (N=265) </a:t>
          </a:r>
          <a:endParaRPr lang="de-DE" sz="1600" b="1" kern="1200" dirty="0">
            <a:solidFill>
              <a:schemeClr val="accent3"/>
            </a:solidFill>
          </a:endParaRPr>
        </a:p>
      </dsp:txBody>
      <dsp:txXfrm>
        <a:off x="3477479" y="3358418"/>
        <a:ext cx="2712853" cy="536126"/>
      </dsp:txXfrm>
    </dsp:sp>
    <dsp:sp modelId="{DA53EF97-29DF-44B5-A9FD-AAB288E8F241}">
      <dsp:nvSpPr>
        <dsp:cNvPr id="0" name=""/>
        <dsp:cNvSpPr/>
      </dsp:nvSpPr>
      <dsp:spPr>
        <a:xfrm>
          <a:off x="5682293" y="4111413"/>
          <a:ext cx="1058410" cy="53612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err="1" smtClean="0">
              <a:solidFill>
                <a:schemeClr val="accent3"/>
              </a:solidFill>
            </a:rPr>
            <a:t>ACTonPain</a:t>
          </a:r>
          <a:r>
            <a:rPr lang="de-DE" sz="1200" b="1" kern="1200" dirty="0" smtClean="0">
              <a:solidFill>
                <a:schemeClr val="accent3"/>
              </a:solidFill>
            </a:rPr>
            <a:t> guided  (N=89)</a:t>
          </a:r>
          <a:endParaRPr lang="de-DE" sz="1200" b="1" kern="1200" dirty="0">
            <a:solidFill>
              <a:schemeClr val="accent3"/>
            </a:solidFill>
          </a:endParaRPr>
        </a:p>
      </dsp:txBody>
      <dsp:txXfrm>
        <a:off x="5682293" y="4111413"/>
        <a:ext cx="1058410" cy="536126"/>
      </dsp:txXfrm>
    </dsp:sp>
    <dsp:sp modelId="{7DDF8B0F-F89C-4912-9A83-3DE98B51E5CB}">
      <dsp:nvSpPr>
        <dsp:cNvPr id="0" name=""/>
        <dsp:cNvSpPr/>
      </dsp:nvSpPr>
      <dsp:spPr>
        <a:xfrm>
          <a:off x="4293447" y="4137109"/>
          <a:ext cx="1080916" cy="53612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err="1" smtClean="0">
              <a:solidFill>
                <a:schemeClr val="accent3"/>
              </a:solidFill>
            </a:rPr>
            <a:t>ACTonPain</a:t>
          </a:r>
          <a:r>
            <a:rPr lang="de-DE" sz="1200" b="1" kern="1200" dirty="0" smtClean="0">
              <a:solidFill>
                <a:schemeClr val="accent3"/>
              </a:solidFill>
            </a:rPr>
            <a:t> </a:t>
          </a:r>
          <a:r>
            <a:rPr lang="de-DE" sz="1200" b="1" kern="1200" dirty="0" err="1" smtClean="0">
              <a:solidFill>
                <a:schemeClr val="accent3"/>
              </a:solidFill>
            </a:rPr>
            <a:t>unguided</a:t>
          </a:r>
          <a:r>
            <a:rPr lang="de-DE" sz="1200" b="1" kern="1200" dirty="0" smtClean="0">
              <a:solidFill>
                <a:schemeClr val="accent3"/>
              </a:solidFill>
            </a:rPr>
            <a:t> (N=88)</a:t>
          </a:r>
          <a:endParaRPr lang="de-DE" sz="1200" kern="1200" dirty="0">
            <a:solidFill>
              <a:schemeClr val="accent3"/>
            </a:solidFill>
          </a:endParaRPr>
        </a:p>
      </dsp:txBody>
      <dsp:txXfrm>
        <a:off x="4293447" y="4137109"/>
        <a:ext cx="1080916" cy="536126"/>
      </dsp:txXfrm>
    </dsp:sp>
    <dsp:sp modelId="{A7B405EC-621A-467F-84D0-7F3F4F4B8421}">
      <dsp:nvSpPr>
        <dsp:cNvPr id="0" name=""/>
        <dsp:cNvSpPr/>
      </dsp:nvSpPr>
      <dsp:spPr>
        <a:xfrm>
          <a:off x="3025036" y="4112421"/>
          <a:ext cx="1125747" cy="53612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err="1" smtClean="0">
              <a:solidFill>
                <a:schemeClr val="accent3"/>
              </a:solidFill>
            </a:rPr>
            <a:t>Waitlist</a:t>
          </a:r>
          <a:r>
            <a:rPr lang="de-DE" sz="1200" b="1" kern="1200" dirty="0" smtClean="0">
              <a:solidFill>
                <a:schemeClr val="accent3"/>
              </a:solidFill>
            </a:rPr>
            <a:t>  </a:t>
          </a:r>
          <a:r>
            <a:rPr lang="de-DE" sz="1200" b="1" kern="1200" dirty="0" err="1" smtClean="0">
              <a:solidFill>
                <a:schemeClr val="accent3"/>
              </a:solidFill>
            </a:rPr>
            <a:t>control</a:t>
          </a:r>
          <a:r>
            <a:rPr lang="de-DE" sz="1200" b="1" kern="1200" dirty="0" smtClean="0">
              <a:solidFill>
                <a:schemeClr val="accent3"/>
              </a:solidFill>
            </a:rPr>
            <a:t> </a:t>
          </a:r>
          <a:r>
            <a:rPr lang="de-DE" sz="1200" b="1" kern="1200" dirty="0" err="1" smtClean="0">
              <a:solidFill>
                <a:schemeClr val="accent3"/>
              </a:solidFill>
            </a:rPr>
            <a:t>group</a:t>
          </a:r>
          <a:r>
            <a:rPr lang="de-DE" sz="1200" b="1" kern="1200" dirty="0" smtClean="0">
              <a:solidFill>
                <a:schemeClr val="accent3"/>
              </a:solidFill>
            </a:rPr>
            <a:t> (N=88)</a:t>
          </a:r>
          <a:endParaRPr lang="de-DE" sz="1200" b="1" kern="1200" dirty="0">
            <a:solidFill>
              <a:schemeClr val="accent3"/>
            </a:solidFill>
          </a:endParaRPr>
        </a:p>
      </dsp:txBody>
      <dsp:txXfrm>
        <a:off x="3025036" y="4112421"/>
        <a:ext cx="1125747" cy="536126"/>
      </dsp:txXfrm>
    </dsp:sp>
    <dsp:sp modelId="{1D2BC959-D28B-4E5C-ACD9-461877959745}">
      <dsp:nvSpPr>
        <dsp:cNvPr id="0" name=""/>
        <dsp:cNvSpPr/>
      </dsp:nvSpPr>
      <dsp:spPr>
        <a:xfrm>
          <a:off x="3434524" y="4932383"/>
          <a:ext cx="2798751" cy="53612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accent3"/>
              </a:solidFill>
            </a:rPr>
            <a:t>Assessment T1: 9 </a:t>
          </a:r>
          <a:r>
            <a:rPr lang="de-DE" sz="1600" b="1" kern="1200" dirty="0" err="1" smtClean="0">
              <a:solidFill>
                <a:schemeClr val="accent3"/>
              </a:solidFill>
            </a:rPr>
            <a:t>weeks</a:t>
          </a:r>
          <a:r>
            <a:rPr lang="de-DE" sz="1600" b="1" kern="1200" dirty="0" smtClean="0">
              <a:solidFill>
                <a:schemeClr val="accent3"/>
              </a:solidFill>
            </a:rPr>
            <a:t>   after </a:t>
          </a:r>
          <a:r>
            <a:rPr lang="de-DE" sz="1600" b="1" kern="1200" dirty="0" err="1" smtClean="0">
              <a:solidFill>
                <a:schemeClr val="accent3"/>
              </a:solidFill>
            </a:rPr>
            <a:t>randomisation</a:t>
          </a:r>
          <a:r>
            <a:rPr lang="de-DE" sz="1600" b="1" kern="1200" dirty="0" smtClean="0">
              <a:solidFill>
                <a:schemeClr val="accent3"/>
              </a:solidFill>
            </a:rPr>
            <a:t> (N=59)</a:t>
          </a:r>
          <a:endParaRPr lang="de-DE" sz="1600" b="1" kern="1200" dirty="0">
            <a:solidFill>
              <a:schemeClr val="accent3"/>
            </a:solidFill>
          </a:endParaRPr>
        </a:p>
      </dsp:txBody>
      <dsp:txXfrm>
        <a:off x="3434524" y="4932383"/>
        <a:ext cx="2798751" cy="536126"/>
      </dsp:txXfrm>
    </dsp:sp>
    <dsp:sp modelId="{0899028D-EA7C-4AF8-9415-6085F6F835E9}">
      <dsp:nvSpPr>
        <dsp:cNvPr id="0" name=""/>
        <dsp:cNvSpPr/>
      </dsp:nvSpPr>
      <dsp:spPr>
        <a:xfrm>
          <a:off x="3464772" y="5529462"/>
          <a:ext cx="2813806" cy="53612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>
              <a:solidFill>
                <a:schemeClr val="accent3"/>
              </a:solidFill>
            </a:rPr>
            <a:t>Assessment T2: 6 </a:t>
          </a:r>
          <a:r>
            <a:rPr lang="de-DE" sz="1600" b="1" kern="1200" dirty="0" err="1" smtClean="0">
              <a:solidFill>
                <a:schemeClr val="accent3"/>
              </a:solidFill>
            </a:rPr>
            <a:t>months</a:t>
          </a:r>
          <a:r>
            <a:rPr lang="de-DE" sz="1600" b="1" kern="1200" dirty="0" smtClean="0">
              <a:solidFill>
                <a:schemeClr val="accent3"/>
              </a:solidFill>
            </a:rPr>
            <a:t> after </a:t>
          </a:r>
          <a:r>
            <a:rPr lang="de-DE" sz="1600" b="1" kern="1200" dirty="0" err="1" smtClean="0">
              <a:solidFill>
                <a:schemeClr val="accent3"/>
              </a:solidFill>
            </a:rPr>
            <a:t>randomisation</a:t>
          </a:r>
          <a:r>
            <a:rPr lang="de-DE" sz="1600" b="1" kern="1200" dirty="0" smtClean="0">
              <a:solidFill>
                <a:schemeClr val="accent3"/>
              </a:solidFill>
            </a:rPr>
            <a:t> (N=21)</a:t>
          </a:r>
          <a:endParaRPr lang="de-DE" sz="1600" b="1" kern="1200" dirty="0">
            <a:solidFill>
              <a:schemeClr val="accent3"/>
            </a:solidFill>
          </a:endParaRPr>
        </a:p>
      </dsp:txBody>
      <dsp:txXfrm>
        <a:off x="3464772" y="5529462"/>
        <a:ext cx="2813806" cy="536126"/>
      </dsp:txXfrm>
    </dsp:sp>
    <dsp:sp modelId="{325AF508-0502-4DFA-A486-581D93E6DD9A}">
      <dsp:nvSpPr>
        <dsp:cNvPr id="0" name=""/>
        <dsp:cNvSpPr/>
      </dsp:nvSpPr>
      <dsp:spPr>
        <a:xfrm>
          <a:off x="2450148" y="1294535"/>
          <a:ext cx="1704217" cy="1066704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400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b="1" kern="1200" dirty="0" smtClean="0">
            <a:solidFill>
              <a:schemeClr val="accent3"/>
            </a:solidFill>
          </a:endParaRPr>
        </a:p>
        <a:p>
          <a:pPr marL="85725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kern="1200" dirty="0" smtClean="0">
              <a:solidFill>
                <a:schemeClr val="accent3"/>
              </a:solidFill>
            </a:rPr>
            <a:t> </a:t>
          </a:r>
          <a:r>
            <a:rPr lang="de-DE" sz="1200" b="1" kern="1200" dirty="0" err="1" smtClean="0">
              <a:solidFill>
                <a:schemeClr val="accent3"/>
              </a:solidFill>
            </a:rPr>
            <a:t>Exclusion</a:t>
          </a:r>
          <a:r>
            <a:rPr lang="de-DE" sz="1200" b="1" kern="1200" dirty="0" smtClean="0">
              <a:solidFill>
                <a:schemeClr val="accent3"/>
              </a:solidFill>
            </a:rPr>
            <a:t>: </a:t>
          </a:r>
        </a:p>
        <a:p>
          <a:pPr marL="85725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80975" algn="l"/>
            </a:tabLst>
          </a:pPr>
          <a:r>
            <a:rPr lang="de-DE" sz="1200" b="1" kern="1200" dirty="0" smtClean="0">
              <a:solidFill>
                <a:schemeClr val="accent3"/>
              </a:solidFill>
            </a:rPr>
            <a:t>- </a:t>
          </a:r>
          <a:r>
            <a:rPr lang="de-DE" sz="1200" b="1" kern="1200" dirty="0" err="1" smtClean="0">
              <a:solidFill>
                <a:schemeClr val="accent3"/>
              </a:solidFill>
            </a:rPr>
            <a:t>meeting</a:t>
          </a:r>
          <a:r>
            <a:rPr lang="de-DE" sz="1200" b="1" kern="1200" dirty="0" smtClean="0">
              <a:solidFill>
                <a:schemeClr val="accent3"/>
              </a:solidFill>
            </a:rPr>
            <a:t> </a:t>
          </a:r>
          <a:r>
            <a:rPr lang="de-DE" sz="1200" b="1" kern="1200" dirty="0" err="1" smtClean="0">
              <a:solidFill>
                <a:schemeClr val="accent3"/>
              </a:solidFill>
            </a:rPr>
            <a:t>exclusion</a:t>
          </a:r>
          <a:r>
            <a:rPr lang="de-DE" sz="1200" b="1" kern="1200" dirty="0" smtClean="0">
              <a:solidFill>
                <a:schemeClr val="accent3"/>
              </a:solidFill>
            </a:rPr>
            <a:t> 	</a:t>
          </a:r>
          <a:r>
            <a:rPr lang="de-DE" sz="1200" b="1" kern="1200" dirty="0" err="1" smtClean="0">
              <a:solidFill>
                <a:schemeClr val="accent3"/>
              </a:solidFill>
            </a:rPr>
            <a:t>criteria</a:t>
          </a:r>
          <a:r>
            <a:rPr lang="de-DE" sz="1200" b="1" kern="1200" dirty="0" smtClean="0">
              <a:solidFill>
                <a:schemeClr val="accent3"/>
              </a:solidFill>
            </a:rPr>
            <a:t> (N= 142)</a:t>
          </a:r>
        </a:p>
        <a:p>
          <a:pPr marL="85725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80975" algn="l"/>
            </a:tabLst>
          </a:pPr>
          <a:r>
            <a:rPr lang="fr-FR" sz="1200" b="1" kern="1200" dirty="0" smtClean="0"/>
            <a:t>- no T0 or </a:t>
          </a:r>
          <a:r>
            <a:rPr lang="fr-FR" sz="1200" b="1" kern="1200" dirty="0" err="1" smtClean="0"/>
            <a:t>informed</a:t>
          </a:r>
          <a:r>
            <a:rPr lang="fr-FR" sz="1200" b="1" kern="1200" dirty="0" smtClean="0"/>
            <a:t>  	consent (N= 43)</a:t>
          </a:r>
          <a:endParaRPr lang="de-DE" sz="1200" b="1" kern="1200" dirty="0" smtClean="0">
            <a:solidFill>
              <a:schemeClr val="accent3"/>
            </a:solidFill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b="1" kern="1200" dirty="0" smtClean="0">
            <a:solidFill>
              <a:schemeClr val="accent3"/>
            </a:solidFill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1" kern="1200" dirty="0" smtClean="0">
              <a:solidFill>
                <a:schemeClr val="accent3"/>
              </a:solidFill>
            </a:rPr>
            <a:t> </a:t>
          </a:r>
          <a:endParaRPr lang="de-DE" sz="1000" b="1" kern="1200" dirty="0">
            <a:solidFill>
              <a:schemeClr val="accent3"/>
            </a:solidFill>
          </a:endParaRPr>
        </a:p>
      </dsp:txBody>
      <dsp:txXfrm>
        <a:off x="2450148" y="1294535"/>
        <a:ext cx="1704217" cy="1066704"/>
      </dsp:txXfrm>
    </dsp:sp>
    <dsp:sp modelId="{7B9C7FD1-827C-429B-8ED8-C82C63308A89}">
      <dsp:nvSpPr>
        <dsp:cNvPr id="0" name=""/>
        <dsp:cNvSpPr/>
      </dsp:nvSpPr>
      <dsp:spPr>
        <a:xfrm>
          <a:off x="6660011" y="502987"/>
          <a:ext cx="984435" cy="729459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err="1" smtClean="0">
              <a:solidFill>
                <a:schemeClr val="accent3"/>
              </a:solidFill>
            </a:rPr>
            <a:t>No</a:t>
          </a:r>
          <a:r>
            <a:rPr lang="de-DE" sz="1200" b="1" kern="1200" dirty="0" smtClean="0">
              <a:solidFill>
                <a:schemeClr val="accent3"/>
              </a:solidFill>
            </a:rPr>
            <a:t> </a:t>
          </a:r>
          <a:r>
            <a:rPr lang="de-DE" sz="1200" b="1" kern="1200" dirty="0" err="1" smtClean="0">
              <a:solidFill>
                <a:schemeClr val="accent3"/>
              </a:solidFill>
            </a:rPr>
            <a:t>screening</a:t>
          </a:r>
          <a:r>
            <a:rPr lang="de-DE" sz="1200" b="1" kern="1200" dirty="0" smtClean="0">
              <a:solidFill>
                <a:schemeClr val="accent3"/>
              </a:solidFill>
            </a:rPr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1" kern="1200" dirty="0" smtClean="0">
              <a:solidFill>
                <a:schemeClr val="accent3"/>
              </a:solidFill>
            </a:rPr>
            <a:t>(N= 336)</a:t>
          </a:r>
          <a:endParaRPr lang="de-DE" sz="1200" b="1" kern="1200" dirty="0">
            <a:solidFill>
              <a:schemeClr val="accent3"/>
            </a:solidFill>
          </a:endParaRPr>
        </a:p>
      </dsp:txBody>
      <dsp:txXfrm>
        <a:off x="6660011" y="502987"/>
        <a:ext cx="984435" cy="7294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0.70164</cdr:x>
      <cdr:y>0.27268</cdr:y>
    </cdr:from>
    <cdr:to>
      <cdr:x>0.71947</cdr:x>
      <cdr:y>0.30974</cdr:y>
    </cdr:to>
    <cdr:sp macro="" textlink="">
      <cdr:nvSpPr>
        <cdr:cNvPr id="2" name="Abgerundetes Rechteck 1"/>
        <cdr:cNvSpPr/>
      </cdr:nvSpPr>
      <cdr:spPr>
        <a:xfrm xmlns:a="http://schemas.openxmlformats.org/drawingml/2006/main">
          <a:off x="5451872" y="1315702"/>
          <a:ext cx="138469" cy="178787"/>
        </a:xfrm>
        <a:prstGeom xmlns:a="http://schemas.openxmlformats.org/drawingml/2006/main" prst="roundRect">
          <a:avLst/>
        </a:prstGeom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de-DE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de-DE"/>
        </a:p>
      </cdr:txBody>
    </cdr:sp>
  </cdr:relSizeAnchor>
  <cdr:relSizeAnchor xmlns:cdr="http://schemas.openxmlformats.org/drawingml/2006/chartDrawing">
    <cdr:from>
      <cdr:x>0.7014</cdr:x>
      <cdr:y>0.22059</cdr:y>
    </cdr:from>
    <cdr:to>
      <cdr:x>0.71922</cdr:x>
      <cdr:y>0.25765</cdr:y>
    </cdr:to>
    <cdr:sp macro="" textlink="">
      <cdr:nvSpPr>
        <cdr:cNvPr id="3" name="Abgerundetes Rechteck 2"/>
        <cdr:cNvSpPr/>
      </cdr:nvSpPr>
      <cdr:spPr>
        <a:xfrm xmlns:a="http://schemas.openxmlformats.org/drawingml/2006/main">
          <a:off x="5449979" y="1064352"/>
          <a:ext cx="138469" cy="17878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de-DE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de-DE"/>
        </a:p>
      </cdr:txBody>
    </cdr:sp>
  </cdr:relSizeAnchor>
  <cdr:relSizeAnchor xmlns:cdr="http://schemas.openxmlformats.org/drawingml/2006/chartDrawing">
    <cdr:from>
      <cdr:x>0.10107</cdr:x>
      <cdr:y>0.11918</cdr:y>
    </cdr:from>
    <cdr:to>
      <cdr:x>0.19378</cdr:x>
      <cdr:y>0.19705</cdr:y>
    </cdr:to>
    <cdr:sp macro="" textlink="">
      <cdr:nvSpPr>
        <cdr:cNvPr id="4" name="Textfeld 3"/>
        <cdr:cNvSpPr txBox="1"/>
      </cdr:nvSpPr>
      <cdr:spPr>
        <a:xfrm xmlns:a="http://schemas.openxmlformats.org/drawingml/2006/main">
          <a:off x="785353" y="575065"/>
          <a:ext cx="720378" cy="3756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2000" b="1" dirty="0" smtClean="0">
              <a:solidFill>
                <a:schemeClr val="bg1"/>
              </a:solidFill>
            </a:rPr>
            <a:t>53.85</a:t>
          </a:r>
          <a:endParaRPr lang="de-DE" sz="2000" b="1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219" name="Datumsplatzhalter 2"/>
          <p:cNvSpPr>
            <a:spLocks noGrp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>
              <a:defRPr sz="1200"/>
            </a:lvl1pPr>
          </a:lstStyle>
          <a:p>
            <a:pPr>
              <a:defRPr/>
            </a:pPr>
            <a:fld id="{D6B23D65-78A7-4718-B199-D95E3AB103D6}" type="datetime1">
              <a:rPr lang="de-DE" altLang="de-DE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9220" name="Fußzeilenplatzhalter 3"/>
          <p:cNvSpPr>
            <a:spLocks noGrp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457200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221" name="Foliennummernplatzhalter 4"/>
          <p:cNvSpPr>
            <a:spLocks noGrp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457200">
              <a:defRPr sz="1200"/>
            </a:lvl1pPr>
          </a:lstStyle>
          <a:p>
            <a:pPr>
              <a:defRPr/>
            </a:pPr>
            <a:fld id="{C36CEA58-E8A8-490D-B6D4-B4354E866ED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22371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>
              <a:defRPr sz="1200"/>
            </a:lvl1pPr>
          </a:lstStyle>
          <a:p>
            <a:pPr>
              <a:defRPr/>
            </a:pPr>
            <a:fld id="{93A8BF06-2ADE-4742-968A-AB5EF3995DD4}" type="datetime1">
              <a:rPr lang="de-DE" altLang="de-DE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7172" name="Folienbildplatzhalter 3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024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457200">
              <a:defRPr sz="12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457200">
              <a:defRPr sz="1200"/>
            </a:lvl1pPr>
          </a:lstStyle>
          <a:p>
            <a:pPr>
              <a:defRPr/>
            </a:pPr>
            <a:fld id="{915A5C72-B815-46F1-A7AA-DEEB89C3136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581452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A5C72-B815-46F1-A7AA-DEEB89C3136C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56236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11113" y="4872038"/>
            <a:ext cx="8069262" cy="1997075"/>
          </a:xfrm>
          <a:prstGeom prst="rect">
            <a:avLst/>
          </a:prstGeom>
          <a:solidFill>
            <a:srgbClr val="ECEC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9pPr>
          </a:lstStyle>
          <a:p>
            <a:pPr algn="ctr" eaLnBrk="1" hangingPunct="1">
              <a:defRPr/>
            </a:pPr>
            <a:endParaRPr lang="de-DE" altLang="de-DE" smtClean="0"/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381000" y="4564063"/>
            <a:ext cx="28082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9pPr>
          </a:lstStyle>
          <a:p>
            <a:pPr eaLnBrk="1" hangingPunct="1">
              <a:defRPr/>
            </a:pPr>
            <a:r>
              <a:rPr lang="de-DE" sz="1000" dirty="0" smtClean="0">
                <a:solidFill>
                  <a:schemeClr val="bg1"/>
                </a:solidFill>
                <a:latin typeface="Times New Roman" pitchFamily="18" charset="0"/>
              </a:rPr>
              <a:t>Albert-Ludwigs-Universität Freiburg</a:t>
            </a:r>
          </a:p>
        </p:txBody>
      </p:sp>
      <p:sp>
        <p:nvSpPr>
          <p:cNvPr id="21507" name="Textplatzhalter 2"/>
          <p:cNvSpPr>
            <a:spLocks noGrp="1"/>
          </p:cNvSpPr>
          <p:nvPr>
            <p:ph type="subTitle" idx="1"/>
          </p:nvPr>
        </p:nvSpPr>
        <p:spPr>
          <a:xfrm>
            <a:off x="466725" y="2060575"/>
            <a:ext cx="7058025" cy="2160588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de-DE" noProof="0" dirty="0" smtClean="0"/>
          </a:p>
        </p:txBody>
      </p:sp>
      <p:sp>
        <p:nvSpPr>
          <p:cNvPr id="21511" name="Titelplatzhalter 6"/>
          <p:cNvSpPr>
            <a:spLocks noGrp="1"/>
          </p:cNvSpPr>
          <p:nvPr>
            <p:ph type="ctrTitle"/>
          </p:nvPr>
        </p:nvSpPr>
        <p:spPr>
          <a:xfrm>
            <a:off x="466725" y="304800"/>
            <a:ext cx="7418388" cy="1470025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809696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72F4A-B5F9-4F92-A087-A1C9A5C162DF}" type="datetime1">
              <a:rPr lang="de-DE" altLang="de-DE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Präsentationstitel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6950E-F966-41C5-AEFE-C6521E30917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4592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6110" y="1484313"/>
            <a:ext cx="3775075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93585" y="1484313"/>
            <a:ext cx="3776662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98184-CE04-4E21-82C4-6F97F0142F18}" type="datetime1">
              <a:rPr lang="de-DE" altLang="de-DE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Präsentationstitel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AF42C-B7E0-4262-B6CE-35734658B45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27639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E96BF-6242-4D69-9977-954E44666DE1}" type="datetime1">
              <a:rPr lang="de-DE" altLang="de-DE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Präsentationstitel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848C8-3554-404A-AC16-86C7747B737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3307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7"/>
          <p:cNvSpPr>
            <a:spLocks noChangeArrowheads="1"/>
          </p:cNvSpPr>
          <p:nvPr/>
        </p:nvSpPr>
        <p:spPr bwMode="auto">
          <a:xfrm>
            <a:off x="0" y="6453188"/>
            <a:ext cx="8077200" cy="403225"/>
          </a:xfrm>
          <a:prstGeom prst="rect">
            <a:avLst/>
          </a:prstGeom>
          <a:solidFill>
            <a:srgbClr val="ECEC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pitchFamily="50" charset="-128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77838" y="1484313"/>
            <a:ext cx="7591425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1"/>
            <a:r>
              <a:rPr lang="de-DE" altLang="de-DE" smtClean="0"/>
              <a:t>Zweite</a:t>
            </a:r>
          </a:p>
          <a:p>
            <a:pPr lvl="2"/>
            <a:r>
              <a:rPr lang="de-DE" altLang="de-DE" smtClean="0"/>
              <a:t> 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20488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68313" y="6551613"/>
            <a:ext cx="7905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6DA45B-F2DA-4DA3-B88E-27DEAC2CD65E}" type="datetime1">
              <a:rPr lang="de-DE" altLang="de-DE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2048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1403350" y="6551613"/>
            <a:ext cx="59769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98989"/>
                </a:solidFill>
                <a:ea typeface="Geneva" charset="-128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Präsentationstitel</a:t>
            </a:r>
          </a:p>
        </p:txBody>
      </p:sp>
      <p:sp>
        <p:nvSpPr>
          <p:cNvPr id="20490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7524750" y="6551613"/>
            <a:ext cx="42068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787C2D3-7B8F-43A1-9601-1A6B0317408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032" name="Titelplatzhalter 6"/>
          <p:cNvSpPr>
            <a:spLocks noGrp="1"/>
          </p:cNvSpPr>
          <p:nvPr>
            <p:ph type="title"/>
          </p:nvPr>
        </p:nvSpPr>
        <p:spPr bwMode="auto">
          <a:xfrm>
            <a:off x="468313" y="304800"/>
            <a:ext cx="70564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2" r:id="rId2"/>
    <p:sldLayoutId id="2147483773" r:id="rId3"/>
    <p:sldLayoutId id="2147483774" r:id="rId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8675" y="68263"/>
            <a:ext cx="19685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ctrTitle"/>
          </p:nvPr>
        </p:nvSpPr>
        <p:spPr>
          <a:xfrm>
            <a:off x="447398" y="769938"/>
            <a:ext cx="7418388" cy="2908176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FFFF"/>
                </a:solidFill>
                <a:latin typeface="Arial"/>
              </a:rPr>
              <a:t>Effectiveness </a:t>
            </a:r>
            <a:r>
              <a:rPr lang="en-US" sz="3200" b="1" dirty="0">
                <a:solidFill>
                  <a:srgbClr val="FFFFFF"/>
                </a:solidFill>
                <a:latin typeface="Arial"/>
              </a:rPr>
              <a:t>and cost-effectiveness of a guided and unguided online-based acceptance and commitment therapy for chronic 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</a:rPr>
              <a:t>pain (</a:t>
            </a:r>
            <a:r>
              <a:rPr lang="en-US" sz="3200" b="1" dirty="0" err="1" smtClean="0">
                <a:solidFill>
                  <a:srgbClr val="FFFFFF"/>
                </a:solidFill>
                <a:latin typeface="Arial"/>
              </a:rPr>
              <a:t>ACTonPain</a:t>
            </a:r>
            <a:r>
              <a:rPr lang="en-US" sz="3200" b="1" dirty="0" smtClean="0">
                <a:solidFill>
                  <a:srgbClr val="FFFFFF"/>
                </a:solidFill>
                <a:latin typeface="Arial"/>
              </a:rPr>
              <a:t>): </a:t>
            </a:r>
            <a:br>
              <a:rPr lang="en-US" sz="3200" b="1" dirty="0" smtClean="0">
                <a:solidFill>
                  <a:srgbClr val="FFFFFF"/>
                </a:solidFill>
                <a:latin typeface="Arial"/>
              </a:rPr>
            </a:br>
            <a:r>
              <a:rPr lang="en-US" sz="3200" b="1" dirty="0" smtClean="0">
                <a:solidFill>
                  <a:srgbClr val="FFFFFF"/>
                </a:solidFill>
                <a:latin typeface="Arial"/>
              </a:rPr>
              <a:t>preliminary results of a </a:t>
            </a:r>
            <a:r>
              <a:rPr lang="en-US" sz="3200" b="1" dirty="0">
                <a:solidFill>
                  <a:srgbClr val="FFFFFF"/>
                </a:solidFill>
                <a:latin typeface="Arial"/>
              </a:rPr>
              <a:t>three-armed randomized controlled trial</a:t>
            </a:r>
            <a:endParaRPr lang="de-DE" altLang="de-DE" sz="3200" dirty="0" smtClean="0"/>
          </a:p>
        </p:txBody>
      </p:sp>
      <p:sp>
        <p:nvSpPr>
          <p:cNvPr id="4099" name="Rectangle 3"/>
          <p:cNvSpPr>
            <a:spLocks noGrp="1"/>
          </p:cNvSpPr>
          <p:nvPr>
            <p:ph type="subTitle" idx="1"/>
          </p:nvPr>
        </p:nvSpPr>
        <p:spPr>
          <a:xfrm>
            <a:off x="466724" y="4941020"/>
            <a:ext cx="7058025" cy="1512168"/>
          </a:xfrm>
        </p:spPr>
        <p:txBody>
          <a:bodyPr/>
          <a:lstStyle/>
          <a:p>
            <a:r>
              <a:rPr lang="de-DE" sz="1800" b="1" dirty="0" err="1">
                <a:solidFill>
                  <a:schemeClr val="tx1"/>
                </a:solidFill>
              </a:rPr>
              <a:t>M.Sc</a:t>
            </a:r>
            <a:r>
              <a:rPr lang="de-DE" sz="1800" b="1" dirty="0">
                <a:solidFill>
                  <a:schemeClr val="tx1"/>
                </a:solidFill>
              </a:rPr>
              <a:t>. Psych. </a:t>
            </a:r>
            <a:r>
              <a:rPr lang="de-DE" sz="1800" b="1" dirty="0" err="1" smtClean="0">
                <a:solidFill>
                  <a:schemeClr val="tx1"/>
                </a:solidFill>
              </a:rPr>
              <a:t>Jiaxi</a:t>
            </a:r>
            <a:r>
              <a:rPr lang="de-DE" sz="1800" b="1" dirty="0" smtClean="0">
                <a:solidFill>
                  <a:schemeClr val="tx1"/>
                </a:solidFill>
              </a:rPr>
              <a:t> Lin</a:t>
            </a:r>
          </a:p>
          <a:p>
            <a:r>
              <a:rPr lang="de-DE" altLang="de-DE" sz="1600" dirty="0">
                <a:solidFill>
                  <a:schemeClr val="tx1"/>
                </a:solidFill>
              </a:rPr>
              <a:t>Department </a:t>
            </a:r>
            <a:r>
              <a:rPr lang="de-DE" altLang="de-DE" sz="1600" dirty="0" err="1">
                <a:solidFill>
                  <a:schemeClr val="tx1"/>
                </a:solidFill>
              </a:rPr>
              <a:t>of</a:t>
            </a:r>
            <a:r>
              <a:rPr lang="de-DE" altLang="de-DE" sz="1600" dirty="0">
                <a:solidFill>
                  <a:schemeClr val="tx1"/>
                </a:solidFill>
              </a:rPr>
              <a:t> Rehabilitation </a:t>
            </a:r>
            <a:r>
              <a:rPr lang="de-DE" altLang="de-DE" sz="1600" dirty="0" err="1">
                <a:solidFill>
                  <a:schemeClr val="tx1"/>
                </a:solidFill>
              </a:rPr>
              <a:t>Psychology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and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Psychotherapy</a:t>
            </a:r>
            <a:r>
              <a:rPr lang="de-DE" altLang="de-DE" sz="1600" dirty="0">
                <a:solidFill>
                  <a:schemeClr val="tx1"/>
                </a:solidFill>
              </a:rPr>
              <a:t>, Institute </a:t>
            </a:r>
            <a:r>
              <a:rPr lang="de-DE" altLang="de-DE" sz="1600" dirty="0" err="1">
                <a:solidFill>
                  <a:schemeClr val="tx1"/>
                </a:solidFill>
              </a:rPr>
              <a:t>of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Psychology</a:t>
            </a:r>
            <a:r>
              <a:rPr lang="de-DE" altLang="de-DE" sz="1600" dirty="0">
                <a:solidFill>
                  <a:schemeClr val="tx1"/>
                </a:solidFill>
              </a:rPr>
              <a:t>, University </a:t>
            </a:r>
            <a:r>
              <a:rPr lang="de-DE" altLang="de-DE" sz="1600" dirty="0" err="1">
                <a:solidFill>
                  <a:schemeClr val="tx1"/>
                </a:solidFill>
              </a:rPr>
              <a:t>of</a:t>
            </a:r>
            <a:r>
              <a:rPr lang="de-DE" altLang="de-DE" sz="1600" dirty="0">
                <a:solidFill>
                  <a:schemeClr val="tx1"/>
                </a:solidFill>
              </a:rPr>
              <a:t> Freiburg, Germany,</a:t>
            </a:r>
          </a:p>
          <a:p>
            <a:r>
              <a:rPr lang="de-DE" altLang="de-DE" sz="1600" dirty="0">
                <a:solidFill>
                  <a:schemeClr val="tx1"/>
                </a:solidFill>
              </a:rPr>
              <a:t>Medical </a:t>
            </a:r>
            <a:r>
              <a:rPr lang="de-DE" altLang="de-DE" sz="1600" dirty="0" err="1">
                <a:solidFill>
                  <a:schemeClr val="tx1"/>
                </a:solidFill>
              </a:rPr>
              <a:t>Psychology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and</a:t>
            </a:r>
            <a:r>
              <a:rPr lang="de-DE" altLang="de-DE" sz="1600" dirty="0">
                <a:solidFill>
                  <a:schemeClr val="tx1"/>
                </a:solidFill>
              </a:rPr>
              <a:t> Medical </a:t>
            </a:r>
            <a:r>
              <a:rPr lang="de-DE" altLang="de-DE" sz="1600" dirty="0" err="1">
                <a:solidFill>
                  <a:schemeClr val="tx1"/>
                </a:solidFill>
              </a:rPr>
              <a:t>Sociology</a:t>
            </a:r>
            <a:r>
              <a:rPr lang="de-DE" altLang="de-DE" sz="1600" dirty="0">
                <a:solidFill>
                  <a:schemeClr val="tx1"/>
                </a:solidFill>
              </a:rPr>
              <a:t>, </a:t>
            </a:r>
            <a:r>
              <a:rPr lang="de-DE" altLang="de-DE" sz="1600" dirty="0" err="1">
                <a:solidFill>
                  <a:schemeClr val="tx1"/>
                </a:solidFill>
              </a:rPr>
              <a:t>Faculty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of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err="1">
                <a:solidFill>
                  <a:schemeClr val="tx1"/>
                </a:solidFill>
              </a:rPr>
              <a:t>Medicine</a:t>
            </a:r>
            <a:r>
              <a:rPr lang="de-DE" altLang="de-DE" sz="1600" dirty="0">
                <a:solidFill>
                  <a:schemeClr val="tx1"/>
                </a:solidFill>
              </a:rPr>
              <a:t>, </a:t>
            </a:r>
            <a:r>
              <a:rPr lang="de-DE" altLang="de-DE" sz="1600" dirty="0" smtClean="0">
                <a:solidFill>
                  <a:schemeClr val="tx1"/>
                </a:solidFill>
              </a:rPr>
              <a:t>                   University </a:t>
            </a:r>
            <a:r>
              <a:rPr lang="de-DE" altLang="de-DE" sz="1600" dirty="0" err="1">
                <a:solidFill>
                  <a:schemeClr val="tx1"/>
                </a:solidFill>
              </a:rPr>
              <a:t>of</a:t>
            </a:r>
            <a:r>
              <a:rPr lang="de-DE" altLang="de-DE" sz="1600" dirty="0">
                <a:solidFill>
                  <a:schemeClr val="tx1"/>
                </a:solidFill>
              </a:rPr>
              <a:t> </a:t>
            </a:r>
            <a:r>
              <a:rPr lang="de-DE" altLang="de-DE" sz="1600" dirty="0" smtClean="0">
                <a:solidFill>
                  <a:schemeClr val="tx1"/>
                </a:solidFill>
              </a:rPr>
              <a:t>Freiburg</a:t>
            </a:r>
            <a:endParaRPr lang="de-DE" altLang="de-DE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466725" y="5157788"/>
            <a:ext cx="70580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2100"/>
              </a:lnSpc>
              <a:defRPr/>
            </a:pPr>
            <a:endParaRPr lang="de-DE" altLang="de-DE" sz="1800" kern="0" dirty="0" smtClean="0">
              <a:solidFill>
                <a:schemeClr val="tx1"/>
              </a:solidFill>
            </a:endParaRPr>
          </a:p>
        </p:txBody>
      </p:sp>
      <p:sp>
        <p:nvSpPr>
          <p:cNvPr id="2" name="AutoShape 8" descr="Bildergebnis für leuphana universität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AutoShape 10" descr="Bildergebnis für leuphana universität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12" descr="Bildergebnis für leuphana universität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14" descr="Bildergebnis für leuphana universität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9" descr="Bildergebnis für uni erlangen 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solidFill>
                  <a:srgbClr val="FFFFFF"/>
                </a:solidFill>
                <a:latin typeface="+mn-lt"/>
              </a:rPr>
              <a:t>The 7 </a:t>
            </a:r>
            <a:r>
              <a:rPr lang="de-DE" sz="2800" dirty="0" err="1">
                <a:solidFill>
                  <a:srgbClr val="FFFFFF"/>
                </a:solidFill>
                <a:latin typeface="+mn-lt"/>
              </a:rPr>
              <a:t>modules</a:t>
            </a:r>
            <a:r>
              <a:rPr lang="de-DE" sz="2800" dirty="0">
                <a:solidFill>
                  <a:srgbClr val="FFFFFF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FFFFFF"/>
                </a:solidFill>
                <a:latin typeface="+mn-lt"/>
              </a:rPr>
              <a:t>of</a:t>
            </a:r>
            <a:r>
              <a:rPr lang="de-DE" sz="2800" dirty="0">
                <a:solidFill>
                  <a:srgbClr val="FFFFFF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FFFFFF"/>
                </a:solidFill>
                <a:latin typeface="+mn-lt"/>
              </a:rPr>
              <a:t>the</a:t>
            </a:r>
            <a:r>
              <a:rPr lang="de-DE" sz="2800" dirty="0">
                <a:solidFill>
                  <a:srgbClr val="FFFFFF"/>
                </a:solidFill>
                <a:latin typeface="+mn-lt"/>
              </a:rPr>
              <a:t> </a:t>
            </a:r>
            <a:r>
              <a:rPr lang="de-DE" sz="2800" dirty="0" err="1">
                <a:solidFill>
                  <a:srgbClr val="FFFFFF"/>
                </a:solidFill>
                <a:latin typeface="+mn-lt"/>
              </a:rPr>
              <a:t>intervention</a:t>
            </a:r>
            <a:endParaRPr lang="de-DE" sz="2800" dirty="0">
              <a:latin typeface="+mn-lt"/>
            </a:endParaRPr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3374359"/>
              </p:ext>
            </p:extLst>
          </p:nvPr>
        </p:nvGraphicFramePr>
        <p:xfrm>
          <a:off x="323528" y="1484782"/>
          <a:ext cx="5976664" cy="4963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795"/>
                <a:gridCol w="4056869"/>
              </a:tblGrid>
              <a:tr h="72008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Module 1: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creative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helplessness</a:t>
                      </a:r>
                      <a:endParaRPr lang="de-DE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</a:rPr>
                        <a:t>Acute</a:t>
                      </a:r>
                      <a:r>
                        <a:rPr lang="de-DE" sz="12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de-DE" sz="12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</a:rPr>
                        <a:t>chronic</a:t>
                      </a:r>
                      <a:r>
                        <a:rPr lang="de-DE" sz="12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</a:rPr>
                        <a:t>pain</a:t>
                      </a:r>
                      <a:endParaRPr lang="de-DE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</a:rPr>
                        <a:t>How</a:t>
                      </a:r>
                      <a:r>
                        <a:rPr lang="de-DE" sz="1200" b="0" dirty="0" smtClean="0">
                          <a:solidFill>
                            <a:schemeClr val="tx1"/>
                          </a:solidFill>
                        </a:rPr>
                        <a:t> to deal </a:t>
                      </a:r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de-DE" sz="12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200" b="0" dirty="0" err="1" smtClean="0">
                          <a:solidFill>
                            <a:schemeClr val="tx1"/>
                          </a:solidFill>
                        </a:rPr>
                        <a:t>pain</a:t>
                      </a:r>
                      <a:endParaRPr lang="de-DE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5589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de-DE" sz="1400" dirty="0" smtClean="0"/>
                        <a:t>Module 2: Control </a:t>
                      </a:r>
                      <a:r>
                        <a:rPr lang="de-DE" sz="1400" dirty="0" err="1" smtClean="0"/>
                        <a:t>and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acceptance</a:t>
                      </a:r>
                      <a:endParaRPr lang="de-DE" sz="1400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dirty="0" smtClean="0"/>
                        <a:t>Primary </a:t>
                      </a:r>
                      <a:r>
                        <a:rPr lang="de-DE" sz="1200" dirty="0" err="1" smtClean="0"/>
                        <a:t>and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secondary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pain</a:t>
                      </a:r>
                      <a:endParaRPr lang="de-DE" sz="1200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baseline="0" dirty="0" err="1" smtClean="0"/>
                        <a:t>short</a:t>
                      </a:r>
                      <a:r>
                        <a:rPr lang="de-DE" sz="1200" baseline="0" dirty="0" smtClean="0"/>
                        <a:t>- </a:t>
                      </a:r>
                      <a:r>
                        <a:rPr lang="de-DE" sz="1200" baseline="0" dirty="0" err="1" smtClean="0"/>
                        <a:t>and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baseline="0" dirty="0" err="1" smtClean="0"/>
                        <a:t>longterm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baseline="0" dirty="0" err="1" smtClean="0"/>
                        <a:t>problem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baseline="0" dirty="0" err="1" smtClean="0"/>
                        <a:t>solving</a:t>
                      </a:r>
                      <a:endParaRPr lang="de-DE" sz="12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25589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de-DE" sz="1400" dirty="0" smtClean="0"/>
                        <a:t>Module 3: </a:t>
                      </a:r>
                      <a:r>
                        <a:rPr lang="de-DE" sz="1400" dirty="0" err="1" smtClean="0"/>
                        <a:t>Thoughts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and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feelings</a:t>
                      </a:r>
                      <a:endParaRPr lang="de-DE" sz="1400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dirty="0" smtClean="0"/>
                        <a:t>SMART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baseline="0" dirty="0" err="1" smtClean="0"/>
                        <a:t>aims</a:t>
                      </a:r>
                      <a:endParaRPr lang="de-DE" sz="1200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dirty="0" err="1" smtClean="0"/>
                        <a:t>Defusion</a:t>
                      </a:r>
                      <a:endParaRPr lang="de-DE" sz="12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25589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de-DE" sz="1400" dirty="0" smtClean="0"/>
                        <a:t>Module 4: </a:t>
                      </a:r>
                      <a:r>
                        <a:rPr lang="de-DE" sz="1400" dirty="0" err="1" smtClean="0"/>
                        <a:t>Me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and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my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self</a:t>
                      </a:r>
                      <a:r>
                        <a:rPr lang="de-DE" sz="1400" dirty="0" smtClean="0"/>
                        <a:t>-image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dirty="0" smtClean="0"/>
                        <a:t>The </a:t>
                      </a:r>
                      <a:r>
                        <a:rPr lang="de-DE" sz="1200" dirty="0" err="1" smtClean="0"/>
                        <a:t>self</a:t>
                      </a:r>
                      <a:r>
                        <a:rPr lang="de-DE" sz="1200" dirty="0" smtClean="0"/>
                        <a:t>-image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dirty="0" err="1" smtClean="0"/>
                        <a:t>Self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as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context</a:t>
                      </a:r>
                      <a:endParaRPr lang="de-DE" sz="12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25589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de-DE" sz="1400" dirty="0" smtClean="0"/>
                        <a:t>Module 5: </a:t>
                      </a:r>
                      <a:r>
                        <a:rPr lang="de-DE" sz="1400" dirty="0" err="1" smtClean="0"/>
                        <a:t>What</a:t>
                      </a:r>
                      <a:r>
                        <a:rPr lang="de-DE" sz="1400" baseline="0" dirty="0" smtClean="0"/>
                        <a:t> I </a:t>
                      </a:r>
                      <a:r>
                        <a:rPr lang="de-DE" sz="1400" baseline="0" dirty="0" err="1" smtClean="0"/>
                        <a:t>value</a:t>
                      </a:r>
                      <a:r>
                        <a:rPr lang="de-DE" sz="1400" baseline="0" dirty="0" smtClean="0"/>
                        <a:t> in </a:t>
                      </a:r>
                      <a:r>
                        <a:rPr lang="de-DE" sz="1400" baseline="0" dirty="0" err="1" smtClean="0"/>
                        <a:t>life</a:t>
                      </a:r>
                      <a:endParaRPr lang="de-DE" sz="1400" baseline="0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baseline="0" dirty="0" smtClean="0"/>
                        <a:t>The </a:t>
                      </a:r>
                      <a:r>
                        <a:rPr lang="de-DE" sz="1200" baseline="0" dirty="0" err="1" smtClean="0"/>
                        <a:t>importance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baseline="0" dirty="0" err="1" smtClean="0"/>
                        <a:t>of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baseline="0" dirty="0" err="1" smtClean="0"/>
                        <a:t>values</a:t>
                      </a:r>
                      <a:endParaRPr lang="de-DE" sz="1200" baseline="0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dirty="0" smtClean="0"/>
                        <a:t>The </a:t>
                      </a:r>
                      <a:r>
                        <a:rPr lang="de-DE" sz="1200" dirty="0" err="1" smtClean="0"/>
                        <a:t>values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compass</a:t>
                      </a:r>
                      <a:r>
                        <a:rPr lang="de-DE" sz="1200" dirty="0" smtClean="0"/>
                        <a:t> </a:t>
                      </a:r>
                      <a:endParaRPr lang="de-DE" sz="12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6229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de-DE" sz="1400" dirty="0" smtClean="0"/>
                        <a:t>Module 6: </a:t>
                      </a:r>
                      <a:r>
                        <a:rPr lang="de-DE" sz="1400" dirty="0" err="1" smtClean="0"/>
                        <a:t>Commited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action</a:t>
                      </a:r>
                      <a:endParaRPr lang="de-DE" sz="1400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dirty="0" smtClean="0"/>
                        <a:t>The ACT-</a:t>
                      </a:r>
                      <a:r>
                        <a:rPr lang="de-DE" sz="1200" dirty="0" err="1" smtClean="0"/>
                        <a:t>formula</a:t>
                      </a:r>
                      <a:endParaRPr lang="de-DE" sz="1200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dirty="0" err="1" smtClean="0"/>
                        <a:t>Obstacles</a:t>
                      </a:r>
                      <a:endParaRPr lang="de-DE" sz="12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62292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de-DE" sz="1400" dirty="0" smtClean="0"/>
                        <a:t>Module 7: The </a:t>
                      </a:r>
                      <a:r>
                        <a:rPr lang="de-DE" sz="1400" dirty="0" err="1" smtClean="0"/>
                        <a:t>way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forward</a:t>
                      </a:r>
                      <a:endParaRPr lang="de-DE" sz="1400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dirty="0" smtClean="0"/>
                        <a:t>Review to the last </a:t>
                      </a:r>
                      <a:r>
                        <a:rPr lang="de-DE" sz="1200" dirty="0" err="1" smtClean="0"/>
                        <a:t>modules</a:t>
                      </a:r>
                      <a:endParaRPr lang="de-DE" sz="1200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200" dirty="0" smtClean="0"/>
                        <a:t>Future</a:t>
                      </a:r>
                      <a:r>
                        <a:rPr lang="de-DE" sz="1200" baseline="0" dirty="0" smtClean="0"/>
                        <a:t> plan</a:t>
                      </a:r>
                      <a:endParaRPr lang="de-DE" sz="12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72F4A-B5F9-4F92-A087-A1C9A5C162DF}" type="datetime1">
              <a:rPr lang="de-DE" altLang="de-DE" smtClean="0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/>
              <a:t>ACTonPain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50E-F966-41C5-AEFE-C6521E309173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48" y="1503924"/>
            <a:ext cx="2321247" cy="72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32" y="2224547"/>
            <a:ext cx="2321244" cy="73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32" y="2947604"/>
            <a:ext cx="2321243" cy="75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702158"/>
            <a:ext cx="2448272" cy="73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232124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32" y="5157192"/>
            <a:ext cx="2321243" cy="67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30" y="5833462"/>
            <a:ext cx="2321245" cy="65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hteck 9"/>
          <p:cNvSpPr/>
          <p:nvPr/>
        </p:nvSpPr>
        <p:spPr>
          <a:xfrm>
            <a:off x="6300192" y="1484781"/>
            <a:ext cx="1645246" cy="49690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ECE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r>
              <a:rPr lang="de-DE" sz="1400" dirty="0">
                <a:solidFill>
                  <a:schemeClr val="tx1"/>
                </a:solidFill>
              </a:rPr>
              <a:t>All </a:t>
            </a:r>
            <a:r>
              <a:rPr lang="de-DE" sz="1400" dirty="0" err="1">
                <a:solidFill>
                  <a:schemeClr val="tx1"/>
                </a:solidFill>
              </a:rPr>
              <a:t>modules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include</a:t>
            </a:r>
            <a:r>
              <a:rPr lang="de-DE" sz="1400" dirty="0" smtClean="0">
                <a:solidFill>
                  <a:schemeClr val="tx1"/>
                </a:solidFill>
              </a:rPr>
              <a:t>:</a:t>
            </a:r>
          </a:p>
          <a:p>
            <a:endParaRPr lang="de-DE" sz="1400" dirty="0" smtClean="0">
              <a:solidFill>
                <a:schemeClr val="tx1"/>
              </a:solidFill>
            </a:endParaRPr>
          </a:p>
          <a:p>
            <a:endParaRPr lang="de-DE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tx1"/>
                </a:solidFill>
              </a:rPr>
              <a:t>Mindfulness</a:t>
            </a:r>
            <a:r>
              <a:rPr lang="de-DE" sz="1400" dirty="0">
                <a:solidFill>
                  <a:schemeClr val="tx1"/>
                </a:solidFill>
              </a:rPr>
              <a:t>  </a:t>
            </a:r>
            <a:r>
              <a:rPr lang="de-DE" sz="1400" dirty="0" err="1">
                <a:solidFill>
                  <a:schemeClr val="tx1"/>
                </a:solidFill>
              </a:rPr>
              <a:t>exercises</a:t>
            </a:r>
            <a:endParaRPr lang="de-DE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Information</a:t>
            </a:r>
            <a:endParaRPr lang="de-DE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Patient </a:t>
            </a:r>
            <a:r>
              <a:rPr lang="de-DE" sz="1400" dirty="0" err="1" smtClean="0">
                <a:solidFill>
                  <a:schemeClr val="tx1"/>
                </a:solidFill>
              </a:rPr>
              <a:t>vignettes</a:t>
            </a:r>
            <a:endParaRPr lang="de-DE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Metaphors</a:t>
            </a:r>
            <a:endParaRPr lang="de-DE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>
                <a:solidFill>
                  <a:schemeClr val="tx1"/>
                </a:solidFill>
              </a:rPr>
              <a:t>Assignments</a:t>
            </a:r>
            <a:endParaRPr lang="de-DE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Interactive </a:t>
            </a:r>
            <a:r>
              <a:rPr lang="de-DE" sz="1400" dirty="0" err="1">
                <a:solidFill>
                  <a:schemeClr val="tx1"/>
                </a:solidFill>
              </a:rPr>
              <a:t>exercises</a:t>
            </a:r>
            <a:endParaRPr lang="de-DE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Audio </a:t>
            </a:r>
            <a:r>
              <a:rPr lang="de-DE" sz="1400" dirty="0" err="1">
                <a:solidFill>
                  <a:schemeClr val="tx1"/>
                </a:solidFill>
              </a:rPr>
              <a:t>and</a:t>
            </a:r>
            <a:r>
              <a:rPr lang="de-DE" sz="1400" dirty="0">
                <a:solidFill>
                  <a:schemeClr val="tx1"/>
                </a:solidFill>
              </a:rPr>
              <a:t> Video </a:t>
            </a:r>
            <a:r>
              <a:rPr lang="de-DE" sz="1400" dirty="0" err="1">
                <a:solidFill>
                  <a:schemeClr val="tx1"/>
                </a:solidFill>
              </a:rPr>
              <a:t>files</a:t>
            </a:r>
            <a:endParaRPr lang="de-DE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SMS Coach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E-Coach (</a:t>
            </a:r>
            <a:r>
              <a:rPr lang="de-DE" sz="1400" dirty="0" err="1">
                <a:solidFill>
                  <a:schemeClr val="tx1"/>
                </a:solidFill>
              </a:rPr>
              <a:t>ACTonPain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guided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only</a:t>
            </a:r>
            <a:r>
              <a:rPr lang="de-DE" sz="1400" dirty="0">
                <a:solidFill>
                  <a:schemeClr val="tx1"/>
                </a:solidFill>
              </a:rPr>
              <a:t>)</a:t>
            </a:r>
          </a:p>
          <a:p>
            <a:pPr marL="85725" indent="-85725"/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639095" y="2132856"/>
            <a:ext cx="3661097" cy="91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80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de-DE" sz="2800" dirty="0">
                <a:latin typeface="Arial"/>
                <a:ea typeface="+mn-ea"/>
                <a:cs typeface="+mn-cs"/>
              </a:rPr>
              <a:t>https://get-on.minddistrict.de/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DE" sz="1800" dirty="0" err="1" smtClean="0">
                <a:solidFill>
                  <a:srgbClr val="000000"/>
                </a:solidFill>
              </a:rPr>
              <a:t>For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>
                <a:solidFill>
                  <a:srgbClr val="000000"/>
                </a:solidFill>
              </a:rPr>
              <a:t>access</a:t>
            </a:r>
            <a:r>
              <a:rPr lang="de-DE" sz="1800" dirty="0">
                <a:solidFill>
                  <a:srgbClr val="000000"/>
                </a:solidFill>
              </a:rPr>
              <a:t>, </a:t>
            </a:r>
            <a:r>
              <a:rPr lang="de-DE" sz="1800" dirty="0" err="1">
                <a:solidFill>
                  <a:srgbClr val="000000"/>
                </a:solidFill>
              </a:rPr>
              <a:t>please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contact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me</a:t>
            </a:r>
            <a:r>
              <a:rPr lang="de-DE" sz="1800" dirty="0" smtClean="0">
                <a:solidFill>
                  <a:srgbClr val="000000"/>
                </a:solidFill>
              </a:rPr>
              <a:t>: jiaxi.lin@psychologie.uni-freiburg.de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72F4A-B5F9-4F92-A087-A1C9A5C162DF}" type="datetime1">
              <a:rPr lang="de-DE" altLang="de-DE" smtClean="0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Präsentationstitel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50E-F966-41C5-AEFE-C6521E309173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  <p:pic>
        <p:nvPicPr>
          <p:cNvPr id="7" name="Grafik 6" descr="Mozilla Firefox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6" t="521" r="6439" b="13951"/>
          <a:stretch/>
        </p:blipFill>
        <p:spPr>
          <a:xfrm>
            <a:off x="-164651" y="1458045"/>
            <a:ext cx="9144000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4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6110" y="1484313"/>
            <a:ext cx="7734282" cy="4751387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998184-CE04-4E21-82C4-6F97F0142F18}" type="datetime1">
              <a:rPr lang="de-DE" altLang="de-DE" smtClean="0"/>
              <a:pPr>
                <a:defRPr/>
              </a:pPr>
              <a:t>09.08.2015</a:t>
            </a:fld>
            <a:endParaRPr lang="de-DE" alt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0AF42C-B7E0-4262-B6CE-35734658B45F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68313" y="304800"/>
            <a:ext cx="7056437" cy="720725"/>
          </a:xfrm>
        </p:spPr>
        <p:txBody>
          <a:bodyPr/>
          <a:lstStyle/>
          <a:p>
            <a:r>
              <a:rPr lang="de-DE" sz="2800" dirty="0" err="1" smtClean="0">
                <a:latin typeface="+mn-lt"/>
              </a:rPr>
              <a:t>Preliminary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results</a:t>
            </a:r>
            <a:r>
              <a:rPr lang="de-DE" sz="2800" dirty="0" smtClean="0">
                <a:latin typeface="+mn-lt"/>
              </a:rPr>
              <a:t> (</a:t>
            </a:r>
            <a:r>
              <a:rPr lang="de-DE" sz="2800" dirty="0" err="1" smtClean="0">
                <a:latin typeface="+mn-lt"/>
              </a:rPr>
              <a:t>main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effects</a:t>
            </a:r>
            <a:r>
              <a:rPr lang="de-DE" sz="2800" dirty="0" smtClean="0">
                <a:latin typeface="+mn-lt"/>
              </a:rPr>
              <a:t>)</a:t>
            </a:r>
            <a:endParaRPr lang="de-DE" sz="2800" dirty="0">
              <a:latin typeface="+mn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2709124" cy="176939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65" y="1340768"/>
            <a:ext cx="2760190" cy="176939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1" y="3196747"/>
            <a:ext cx="2708790" cy="176717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550" y="3196747"/>
            <a:ext cx="2760190" cy="180071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247" y="3188976"/>
            <a:ext cx="2687439" cy="175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250" y="5069871"/>
            <a:ext cx="2740905" cy="178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87" y="5045410"/>
            <a:ext cx="2742546" cy="1789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7740352" y="5671547"/>
            <a:ext cx="138561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= p&lt;.05, </a:t>
            </a:r>
            <a:endParaRPr lang="de-DE" sz="1600" dirty="0"/>
          </a:p>
        </p:txBody>
      </p:sp>
      <p:sp>
        <p:nvSpPr>
          <p:cNvPr id="9" name="Rechteck 8"/>
          <p:cNvSpPr/>
          <p:nvPr/>
        </p:nvSpPr>
        <p:spPr>
          <a:xfrm>
            <a:off x="7740352" y="5840824"/>
            <a:ext cx="205086" cy="1225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16" y="5022020"/>
            <a:ext cx="2814252" cy="183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3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66110" y="1484313"/>
            <a:ext cx="7734281" cy="273677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err="1" smtClean="0"/>
              <a:t>ACTonPain</a:t>
            </a:r>
            <a:r>
              <a:rPr lang="de-DE" sz="2400" dirty="0" smtClean="0"/>
              <a:t> </a:t>
            </a:r>
            <a:r>
              <a:rPr lang="de-DE" sz="2400" dirty="0"/>
              <a:t>guided </a:t>
            </a:r>
            <a:r>
              <a:rPr lang="de-DE" sz="2400" dirty="0" err="1"/>
              <a:t>shows</a:t>
            </a:r>
            <a:r>
              <a:rPr lang="de-DE" sz="2400" dirty="0"/>
              <a:t> </a:t>
            </a:r>
            <a:r>
              <a:rPr lang="de-DE" sz="2400" dirty="0" err="1"/>
              <a:t>significant</a:t>
            </a:r>
            <a:r>
              <a:rPr lang="de-DE" sz="2400" dirty="0"/>
              <a:t> </a:t>
            </a:r>
            <a:r>
              <a:rPr lang="de-DE" sz="2400" dirty="0" err="1"/>
              <a:t>greater</a:t>
            </a:r>
            <a:r>
              <a:rPr lang="de-DE" sz="2400" dirty="0"/>
              <a:t> </a:t>
            </a:r>
            <a:r>
              <a:rPr lang="de-DE" sz="2400" dirty="0" err="1"/>
              <a:t>improvements</a:t>
            </a:r>
            <a:r>
              <a:rPr lang="de-DE" sz="2400" dirty="0"/>
              <a:t> in MPI, </a:t>
            </a:r>
            <a:r>
              <a:rPr lang="de-DE" sz="2400" dirty="0" smtClean="0"/>
              <a:t>BPI, NRS, PHQ </a:t>
            </a:r>
            <a:r>
              <a:rPr lang="de-DE" sz="2400" dirty="0" err="1"/>
              <a:t>and</a:t>
            </a:r>
            <a:r>
              <a:rPr lang="de-DE" sz="2400" dirty="0"/>
              <a:t> CPAQ </a:t>
            </a:r>
            <a:r>
              <a:rPr lang="de-DE" sz="2400" dirty="0" err="1"/>
              <a:t>compared</a:t>
            </a:r>
            <a:r>
              <a:rPr lang="de-DE" sz="2400" dirty="0"/>
              <a:t> to </a:t>
            </a:r>
            <a:r>
              <a:rPr lang="de-DE" sz="2400" dirty="0" err="1"/>
              <a:t>waitlist</a:t>
            </a:r>
            <a:r>
              <a:rPr lang="de-DE" sz="2400" dirty="0"/>
              <a:t> (p&lt;.05) </a:t>
            </a:r>
          </a:p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998184-CE04-4E21-82C4-6F97F0142F18}" type="datetime1">
              <a:rPr lang="de-DE" altLang="de-DE" smtClean="0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/>
              <a:t>ACTonPain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0AF42C-B7E0-4262-B6CE-35734658B45F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366110" y="116632"/>
            <a:ext cx="7056437" cy="720725"/>
          </a:xfrm>
        </p:spPr>
        <p:txBody>
          <a:bodyPr/>
          <a:lstStyle/>
          <a:p>
            <a:r>
              <a:rPr lang="de-DE" sz="2800" dirty="0" err="1" smtClean="0">
                <a:latin typeface="+mn-lt"/>
              </a:rPr>
              <a:t>Preliminary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results</a:t>
            </a:r>
            <a:r>
              <a:rPr lang="de-DE" sz="2800" dirty="0" smtClean="0">
                <a:latin typeface="+mn-lt"/>
              </a:rPr>
              <a:t>                                    (</a:t>
            </a:r>
            <a:r>
              <a:rPr lang="de-DE" sz="2800" dirty="0" err="1" smtClean="0">
                <a:latin typeface="+mn-lt"/>
              </a:rPr>
              <a:t>ACTonPain</a:t>
            </a:r>
            <a:r>
              <a:rPr lang="de-DE" sz="2800" dirty="0" smtClean="0">
                <a:latin typeface="+mn-lt"/>
              </a:rPr>
              <a:t> guided vs. </a:t>
            </a:r>
            <a:r>
              <a:rPr lang="de-DE" sz="2800" dirty="0" err="1" smtClean="0">
                <a:latin typeface="+mn-lt"/>
              </a:rPr>
              <a:t>waitlist</a:t>
            </a:r>
            <a:r>
              <a:rPr lang="de-DE" sz="2800" dirty="0" smtClean="0">
                <a:latin typeface="+mn-lt"/>
              </a:rPr>
              <a:t>)</a:t>
            </a:r>
            <a:endParaRPr lang="de-DE" sz="2800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15" y="2708920"/>
            <a:ext cx="3045892" cy="209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154" y="2708920"/>
            <a:ext cx="3072980" cy="211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/>
          <a:stretch/>
        </p:blipFill>
        <p:spPr bwMode="auto">
          <a:xfrm>
            <a:off x="4572000" y="4807950"/>
            <a:ext cx="2975634" cy="20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659" y="4805542"/>
            <a:ext cx="3168352" cy="206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702" y="2708919"/>
            <a:ext cx="3250318" cy="211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44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72F4A-B5F9-4F92-A087-A1C9A5C162DF}" type="datetime1">
              <a:rPr lang="de-DE" altLang="de-DE" smtClean="0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Präsentationstitel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50E-F966-41C5-AEFE-C6521E309173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29184" y="116632"/>
            <a:ext cx="7056437" cy="720725"/>
          </a:xfrm>
        </p:spPr>
        <p:txBody>
          <a:bodyPr/>
          <a:lstStyle/>
          <a:p>
            <a:r>
              <a:rPr lang="de-DE" sz="2800" dirty="0" err="1" smtClean="0">
                <a:latin typeface="+mn-lt"/>
              </a:rPr>
              <a:t>Preliminary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results</a:t>
            </a:r>
            <a:r>
              <a:rPr lang="de-DE" sz="2800" dirty="0" smtClean="0">
                <a:latin typeface="+mn-lt"/>
              </a:rPr>
              <a:t>                                               (</a:t>
            </a:r>
            <a:r>
              <a:rPr lang="de-DE" sz="2800" dirty="0" err="1" smtClean="0">
                <a:latin typeface="+mn-lt"/>
              </a:rPr>
              <a:t>ACTonPain</a:t>
            </a:r>
            <a:r>
              <a:rPr lang="de-DE" sz="2800" dirty="0" smtClean="0">
                <a:latin typeface="+mn-lt"/>
              </a:rPr>
              <a:t> unguided vs. </a:t>
            </a:r>
            <a:r>
              <a:rPr lang="de-DE" sz="2800" dirty="0" err="1" smtClean="0">
                <a:latin typeface="+mn-lt"/>
              </a:rPr>
              <a:t>Waitlist</a:t>
            </a:r>
            <a:r>
              <a:rPr lang="de-DE" sz="2800" dirty="0" smtClean="0">
                <a:latin typeface="+mn-lt"/>
              </a:rPr>
              <a:t>)</a:t>
            </a:r>
            <a:endParaRPr lang="de-DE" sz="2800" dirty="0">
              <a:latin typeface="+mn-lt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77838" y="1484313"/>
            <a:ext cx="7591425" cy="4464967"/>
          </a:xfrm>
        </p:spPr>
        <p:txBody>
          <a:bodyPr/>
          <a:lstStyle/>
          <a:p>
            <a:pPr marL="0" lvl="1" indent="0">
              <a:buClr>
                <a:schemeClr val="accent1"/>
              </a:buClr>
              <a:buNone/>
            </a:pPr>
            <a:r>
              <a:rPr lang="de-DE" dirty="0" err="1"/>
              <a:t>ACTonPain</a:t>
            </a:r>
            <a:r>
              <a:rPr lang="de-DE" dirty="0"/>
              <a:t> unguided </a:t>
            </a:r>
            <a:r>
              <a:rPr lang="de-DE" dirty="0" err="1"/>
              <a:t>shows</a:t>
            </a:r>
            <a:r>
              <a:rPr lang="de-DE" dirty="0"/>
              <a:t> </a:t>
            </a:r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greater</a:t>
            </a:r>
            <a:r>
              <a:rPr lang="de-DE" dirty="0"/>
              <a:t> </a:t>
            </a:r>
            <a:r>
              <a:rPr lang="de-DE" dirty="0" err="1"/>
              <a:t>improvements</a:t>
            </a:r>
            <a:r>
              <a:rPr lang="de-DE" dirty="0"/>
              <a:t> in BPI </a:t>
            </a:r>
            <a:r>
              <a:rPr lang="de-DE" dirty="0" err="1"/>
              <a:t>and</a:t>
            </a:r>
            <a:r>
              <a:rPr lang="de-DE" dirty="0"/>
              <a:t> CPAQ </a:t>
            </a:r>
            <a:r>
              <a:rPr lang="de-DE" dirty="0" err="1"/>
              <a:t>compared</a:t>
            </a:r>
            <a:r>
              <a:rPr lang="de-DE" dirty="0"/>
              <a:t> to </a:t>
            </a:r>
            <a:r>
              <a:rPr lang="de-DE" dirty="0" err="1"/>
              <a:t>waitlist</a:t>
            </a:r>
            <a:r>
              <a:rPr lang="de-DE" dirty="0"/>
              <a:t> (p&lt;.05</a:t>
            </a:r>
            <a:r>
              <a:rPr lang="de-DE" dirty="0" smtClean="0"/>
              <a:t>)</a:t>
            </a:r>
            <a:r>
              <a:rPr lang="de-DE" dirty="0"/>
              <a:t> </a:t>
            </a:r>
            <a:endParaRPr lang="de-DE" dirty="0" smtClean="0"/>
          </a:p>
          <a:p>
            <a:pPr marL="342900" lvl="1" indent="-342900">
              <a:buClr>
                <a:schemeClr val="accent1"/>
              </a:buClr>
              <a:buFont typeface="Wingdings" pitchFamily="2" charset="2"/>
              <a:buChar char="§"/>
            </a:pPr>
            <a:endParaRPr lang="de-DE" dirty="0" smtClean="0"/>
          </a:p>
          <a:p>
            <a:pPr marL="342900" lvl="1" indent="-342900">
              <a:buClr>
                <a:schemeClr val="accent1"/>
              </a:buClr>
              <a:buFont typeface="Wingdings" pitchFamily="2" charset="2"/>
              <a:buChar char="§"/>
            </a:pPr>
            <a:endParaRPr lang="de-DE" dirty="0"/>
          </a:p>
          <a:p>
            <a:pPr marL="342900" lvl="1" indent="-342900">
              <a:buClr>
                <a:schemeClr val="accent1"/>
              </a:buClr>
              <a:buFont typeface="Wingdings" pitchFamily="2" charset="2"/>
              <a:buChar char="§"/>
            </a:pPr>
            <a:endParaRPr lang="de-DE" dirty="0" smtClean="0"/>
          </a:p>
          <a:p>
            <a:pPr marL="342900" lvl="1" indent="-342900">
              <a:buClr>
                <a:schemeClr val="accent1"/>
              </a:buClr>
              <a:buFont typeface="Wingdings" pitchFamily="2" charset="2"/>
              <a:buChar char="§"/>
            </a:pPr>
            <a:endParaRPr lang="de-DE" dirty="0" smtClean="0"/>
          </a:p>
          <a:p>
            <a:pPr marL="342900" lvl="1" indent="-342900">
              <a:buClr>
                <a:schemeClr val="accent1"/>
              </a:buClr>
              <a:buFont typeface="Wingdings" pitchFamily="2" charset="2"/>
              <a:buChar char="§"/>
            </a:pPr>
            <a:endParaRPr lang="de-DE" dirty="0" smtClean="0"/>
          </a:p>
          <a:p>
            <a:pPr marL="342900" lvl="1" indent="-342900">
              <a:buClr>
                <a:schemeClr val="accent1"/>
              </a:buClr>
              <a:buFont typeface="Wingdings" pitchFamily="2" charset="2"/>
              <a:buChar char="§"/>
            </a:pPr>
            <a:endParaRPr lang="de-DE" dirty="0"/>
          </a:p>
          <a:p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3779912" y="6551613"/>
            <a:ext cx="1072289" cy="23495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99" y="6551613"/>
            <a:ext cx="59801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73045"/>
            <a:ext cx="3335511" cy="217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40" y="2773045"/>
            <a:ext cx="3338512" cy="21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65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 smtClean="0">
                <a:latin typeface="+mn-lt"/>
              </a:rPr>
              <a:t>Discussion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and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outlook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</a:rPr>
              <a:t>Preliminary results</a:t>
            </a:r>
            <a:r>
              <a:rPr lang="de-DE" sz="2400" dirty="0" smtClean="0">
                <a:solidFill>
                  <a:srgbClr val="000000"/>
                </a:solidFill>
              </a:rPr>
              <a:t>!</a:t>
            </a:r>
          </a:p>
          <a:p>
            <a:pPr marL="342900" lvl="1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de-DE" dirty="0" smtClean="0">
                <a:solidFill>
                  <a:srgbClr val="000000"/>
                </a:solidFill>
                <a:ea typeface="+mn-ea"/>
                <a:cs typeface="+mn-cs"/>
              </a:rPr>
              <a:t>E-ACT: </a:t>
            </a:r>
            <a:r>
              <a:rPr lang="de-DE" dirty="0" err="1" smtClean="0">
                <a:solidFill>
                  <a:srgbClr val="000000"/>
                </a:solidFill>
                <a:ea typeface="+mn-ea"/>
                <a:cs typeface="+mn-cs"/>
              </a:rPr>
              <a:t>chances</a:t>
            </a:r>
            <a:r>
              <a:rPr lang="de-DE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ea typeface="+mn-ea"/>
                <a:cs typeface="+mn-cs"/>
              </a:rPr>
              <a:t>and</a:t>
            </a:r>
            <a:r>
              <a:rPr lang="de-DE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ea typeface="+mn-ea"/>
                <a:cs typeface="+mn-cs"/>
              </a:rPr>
              <a:t>challenges</a:t>
            </a:r>
            <a:endParaRPr lang="de-DE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342900" lvl="1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de-DE" dirty="0" smtClean="0">
                <a:solidFill>
                  <a:srgbClr val="000000"/>
                </a:solidFill>
                <a:ea typeface="+mn-ea"/>
                <a:cs typeface="+mn-cs"/>
              </a:rPr>
              <a:t>The </a:t>
            </a:r>
            <a:r>
              <a:rPr lang="de-DE" dirty="0" err="1" smtClean="0">
                <a:solidFill>
                  <a:srgbClr val="000000"/>
                </a:solidFill>
                <a:ea typeface="+mn-ea"/>
                <a:cs typeface="+mn-cs"/>
              </a:rPr>
              <a:t>role</a:t>
            </a:r>
            <a:r>
              <a:rPr lang="de-DE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ea typeface="+mn-ea"/>
                <a:cs typeface="+mn-cs"/>
              </a:rPr>
              <a:t>of</a:t>
            </a:r>
            <a:r>
              <a:rPr lang="de-DE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ea typeface="+mn-ea"/>
                <a:cs typeface="+mn-cs"/>
              </a:rPr>
              <a:t>guidance</a:t>
            </a:r>
            <a:endParaRPr lang="de-DE" dirty="0">
              <a:solidFill>
                <a:srgbClr val="000000"/>
              </a:solidFill>
              <a:ea typeface="+mn-ea"/>
              <a:cs typeface="+mn-cs"/>
            </a:endParaRPr>
          </a:p>
          <a:p>
            <a:pPr lvl="0">
              <a:buClr>
                <a:srgbClr val="CCCCCC"/>
              </a:buClr>
            </a:pPr>
            <a:r>
              <a:rPr lang="de-DE" sz="2400" dirty="0" err="1" smtClean="0">
                <a:solidFill>
                  <a:srgbClr val="000000"/>
                </a:solidFill>
              </a:rPr>
              <a:t>Possibilities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for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use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>
                <a:solidFill>
                  <a:srgbClr val="000000"/>
                </a:solidFill>
              </a:rPr>
              <a:t>of</a:t>
            </a:r>
            <a:r>
              <a:rPr lang="de-DE" sz="2400" dirty="0">
                <a:solidFill>
                  <a:srgbClr val="000000"/>
                </a:solidFill>
              </a:rPr>
              <a:t> the </a:t>
            </a:r>
            <a:r>
              <a:rPr lang="de-DE" sz="2400" dirty="0" err="1">
                <a:solidFill>
                  <a:srgbClr val="000000"/>
                </a:solidFill>
              </a:rPr>
              <a:t>intervention</a:t>
            </a:r>
            <a:endParaRPr lang="de-DE" sz="2400" dirty="0">
              <a:solidFill>
                <a:srgbClr val="000000"/>
              </a:solidFill>
            </a:endParaRPr>
          </a:p>
          <a:p>
            <a:pPr lvl="1"/>
            <a:r>
              <a:rPr lang="de-DE" sz="2000" dirty="0">
                <a:solidFill>
                  <a:srgbClr val="000000"/>
                </a:solidFill>
              </a:rPr>
              <a:t>Implementation in </a:t>
            </a:r>
            <a:r>
              <a:rPr lang="de-DE" sz="2000" dirty="0" err="1" smtClean="0">
                <a:solidFill>
                  <a:srgbClr val="000000"/>
                </a:solidFill>
              </a:rPr>
              <a:t>healthcare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system</a:t>
            </a:r>
            <a:r>
              <a:rPr lang="de-DE" sz="2000" dirty="0">
                <a:solidFill>
                  <a:srgbClr val="000000"/>
                </a:solidFill>
              </a:rPr>
              <a:t>: </a:t>
            </a:r>
            <a:r>
              <a:rPr lang="de-DE" sz="2000" dirty="0" err="1" smtClean="0">
                <a:solidFill>
                  <a:srgbClr val="000000"/>
                </a:solidFill>
              </a:rPr>
              <a:t>Stepped</a:t>
            </a:r>
            <a:r>
              <a:rPr lang="de-DE" sz="2000" dirty="0" smtClean="0">
                <a:solidFill>
                  <a:srgbClr val="000000"/>
                </a:solidFill>
              </a:rPr>
              <a:t>-Care, </a:t>
            </a:r>
            <a:r>
              <a:rPr lang="de-DE" sz="2000" dirty="0" err="1" smtClean="0">
                <a:solidFill>
                  <a:srgbClr val="000000"/>
                </a:solidFill>
              </a:rPr>
              <a:t>blended</a:t>
            </a:r>
            <a:r>
              <a:rPr lang="de-DE" sz="2000" dirty="0" smtClean="0">
                <a:solidFill>
                  <a:srgbClr val="000000"/>
                </a:solidFill>
              </a:rPr>
              <a:t>, stand-</a:t>
            </a:r>
            <a:r>
              <a:rPr lang="de-DE" sz="2000" dirty="0" err="1" smtClean="0">
                <a:solidFill>
                  <a:srgbClr val="000000"/>
                </a:solidFill>
              </a:rPr>
              <a:t>alone</a:t>
            </a:r>
            <a:endParaRPr lang="de-DE" sz="2000" dirty="0">
              <a:solidFill>
                <a:srgbClr val="000000"/>
              </a:solidFill>
            </a:endParaRPr>
          </a:p>
          <a:p>
            <a:pPr lvl="1"/>
            <a:r>
              <a:rPr lang="de-DE" sz="2000" dirty="0" err="1">
                <a:solidFill>
                  <a:srgbClr val="000000"/>
                </a:solidFill>
              </a:rPr>
              <a:t>Reduce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waiting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times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and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treatment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costs</a:t>
            </a:r>
            <a:endParaRPr lang="de-DE" sz="2000" dirty="0">
              <a:solidFill>
                <a:srgbClr val="000000"/>
              </a:solidFill>
            </a:endParaRPr>
          </a:p>
          <a:p>
            <a:pPr lvl="1"/>
            <a:r>
              <a:rPr lang="de-DE" sz="2000" dirty="0" err="1">
                <a:solidFill>
                  <a:srgbClr val="000000"/>
                </a:solidFill>
              </a:rPr>
              <a:t>Expand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access</a:t>
            </a:r>
            <a:r>
              <a:rPr lang="de-DE" sz="2000" dirty="0">
                <a:solidFill>
                  <a:srgbClr val="000000"/>
                </a:solidFill>
              </a:rPr>
              <a:t> to </a:t>
            </a:r>
            <a:r>
              <a:rPr lang="de-DE" sz="2000" dirty="0" err="1">
                <a:solidFill>
                  <a:srgbClr val="000000"/>
                </a:solidFill>
              </a:rPr>
              <a:t>pain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treatment</a:t>
            </a:r>
            <a:endParaRPr lang="de-DE" sz="2000" dirty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acceptance </a:t>
            </a:r>
            <a:r>
              <a:rPr lang="en-US" sz="2400" dirty="0">
                <a:solidFill>
                  <a:srgbClr val="000000"/>
                </a:solidFill>
              </a:rPr>
              <a:t>facilitating interventions </a:t>
            </a:r>
            <a:r>
              <a:rPr lang="en-US" sz="2400" dirty="0" smtClean="0">
                <a:solidFill>
                  <a:srgbClr val="000000"/>
                </a:solidFill>
              </a:rPr>
              <a:t>in order to implement IBIs for chronic pain </a:t>
            </a:r>
            <a:r>
              <a:rPr lang="en-US" sz="1800" dirty="0" smtClean="0">
                <a:solidFill>
                  <a:srgbClr val="000000"/>
                </a:solidFill>
              </a:rPr>
              <a:t>(</a:t>
            </a:r>
            <a:r>
              <a:rPr lang="en-US" sz="1800" kern="1200" dirty="0" smtClean="0">
                <a:ea typeface="Geneva" pitchFamily="50" charset="-128"/>
              </a:rPr>
              <a:t>Baumeister </a:t>
            </a:r>
            <a:r>
              <a:rPr lang="en-US" sz="1800" kern="1200" dirty="0">
                <a:ea typeface="Geneva" pitchFamily="50" charset="-128"/>
              </a:rPr>
              <a:t>et al., 2014b</a:t>
            </a:r>
            <a:r>
              <a:rPr lang="en-US" sz="1800" dirty="0">
                <a:solidFill>
                  <a:srgbClr val="000000"/>
                </a:solidFill>
              </a:rPr>
              <a:t>)</a:t>
            </a:r>
          </a:p>
          <a:p>
            <a:pPr lvl="1"/>
            <a:endParaRPr lang="de-DE" sz="2000" dirty="0" smtClean="0">
              <a:solidFill>
                <a:srgbClr val="000000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72F4A-B5F9-4F92-A087-A1C9A5C162DF}" type="datetime1">
              <a:rPr lang="de-DE" altLang="de-DE" smtClean="0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/>
              <a:t>ACTonPain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50E-F966-41C5-AEFE-C6521E309173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63688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 smtClean="0">
                <a:latin typeface="+mn-lt"/>
              </a:rPr>
              <a:t>Acceptance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of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pain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smtClean="0">
                <a:latin typeface="+mn-lt"/>
              </a:rPr>
              <a:t>IBIs</a:t>
            </a:r>
            <a:endParaRPr lang="de-DE" sz="2800" dirty="0">
              <a:latin typeface="+mn-lt"/>
            </a:endParaRPr>
          </a:p>
        </p:txBody>
      </p:sp>
      <p:graphicFrame>
        <p:nvGraphicFramePr>
          <p:cNvPr id="14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6158146"/>
              </p:ext>
            </p:extLst>
          </p:nvPr>
        </p:nvGraphicFramePr>
        <p:xfrm>
          <a:off x="70707" y="1347318"/>
          <a:ext cx="7647969" cy="48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1187624" y="5874511"/>
            <a:ext cx="12241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low</a:t>
            </a:r>
            <a:r>
              <a:rPr lang="de-DE" sz="1400" dirty="0" smtClean="0"/>
              <a:t> (4-9)</a:t>
            </a:r>
            <a:endParaRPr lang="de-DE" sz="1400" dirty="0"/>
          </a:p>
        </p:txBody>
      </p:sp>
      <p:sp>
        <p:nvSpPr>
          <p:cNvPr id="16" name="Textfeld 15"/>
          <p:cNvSpPr txBox="1"/>
          <p:nvPr/>
        </p:nvSpPr>
        <p:spPr>
          <a:xfrm>
            <a:off x="3328662" y="5874969"/>
            <a:ext cx="17281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medium (10-15)</a:t>
            </a:r>
            <a:endParaRPr lang="de-DE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5831802" y="5874511"/>
            <a:ext cx="17281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high (16-20)</a:t>
            </a:r>
            <a:endParaRPr lang="de-DE" sz="1400" dirty="0"/>
          </a:p>
        </p:txBody>
      </p:sp>
      <p:sp>
        <p:nvSpPr>
          <p:cNvPr id="18" name="Textfeld 17"/>
          <p:cNvSpPr txBox="1"/>
          <p:nvPr/>
        </p:nvSpPr>
        <p:spPr>
          <a:xfrm rot="16200000">
            <a:off x="-622916" y="3110903"/>
            <a:ext cx="16974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%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68313" y="6551613"/>
            <a:ext cx="790575" cy="234950"/>
          </a:xfrm>
        </p:spPr>
        <p:txBody>
          <a:bodyPr/>
          <a:lstStyle/>
          <a:p>
            <a:pPr>
              <a:defRPr/>
            </a:pPr>
            <a:fld id="{01472F4A-B5F9-4F92-A087-A1C9A5C162DF}" type="datetime1">
              <a:rPr lang="de-DE" altLang="de-DE" smtClean="0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403350" y="6551613"/>
            <a:ext cx="5976938" cy="234950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ACTonPain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24750" y="6551613"/>
            <a:ext cx="420688" cy="234950"/>
          </a:xfrm>
        </p:spPr>
        <p:txBody>
          <a:bodyPr/>
          <a:lstStyle/>
          <a:p>
            <a:pPr>
              <a:defRPr/>
            </a:pPr>
            <a:fld id="{CC56950E-F966-41C5-AEFE-C6521E309173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  <p:sp>
        <p:nvSpPr>
          <p:cNvPr id="4" name="Textfeld 3"/>
          <p:cNvSpPr txBox="1"/>
          <p:nvPr/>
        </p:nvSpPr>
        <p:spPr>
          <a:xfrm>
            <a:off x="6372026" y="1628800"/>
            <a:ext cx="118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N= 52</a:t>
            </a:r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>
            <a:off x="6671692" y="6080227"/>
            <a:ext cx="2547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(Baumeister et al., 2014b)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830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 smtClean="0">
                <a:latin typeface="+mn-lt"/>
              </a:rPr>
              <a:t>Effects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of</a:t>
            </a:r>
            <a:r>
              <a:rPr lang="de-DE" sz="2800" dirty="0" smtClean="0">
                <a:latin typeface="+mn-lt"/>
              </a:rPr>
              <a:t> an </a:t>
            </a:r>
            <a:r>
              <a:rPr lang="de-DE" sz="2800" dirty="0" err="1" smtClean="0">
                <a:latin typeface="+mn-lt"/>
              </a:rPr>
              <a:t>Acceptance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Facilitating</a:t>
            </a:r>
            <a:r>
              <a:rPr lang="de-DE" sz="2800" dirty="0" smtClean="0">
                <a:latin typeface="+mn-lt"/>
              </a:rPr>
              <a:t> Intervention</a:t>
            </a:r>
            <a:endParaRPr lang="de-DE" sz="2800" dirty="0">
              <a:latin typeface="+mn-lt"/>
            </a:endParaRPr>
          </a:p>
        </p:txBody>
      </p:sp>
      <p:graphicFrame>
        <p:nvGraphicFramePr>
          <p:cNvPr id="7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462527"/>
              </p:ext>
            </p:extLst>
          </p:nvPr>
        </p:nvGraphicFramePr>
        <p:xfrm>
          <a:off x="277098" y="1484313"/>
          <a:ext cx="7770129" cy="4825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5724128" y="1624565"/>
            <a:ext cx="236105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N=104, </a:t>
            </a:r>
            <a:r>
              <a:rPr lang="en-US" sz="1600" dirty="0" smtClean="0"/>
              <a:t>p=.00, </a:t>
            </a:r>
          </a:p>
          <a:p>
            <a:pPr>
              <a:tabLst>
                <a:tab pos="180975" algn="l"/>
              </a:tabLst>
            </a:pPr>
            <a:r>
              <a:rPr lang="en-US" sz="1600" dirty="0" smtClean="0"/>
              <a:t>d=.81 (95% CI[.41;1.21] 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3131840" y="6024403"/>
            <a:ext cx="17281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Medium (10-15)</a:t>
            </a:r>
            <a:endParaRPr lang="de-DE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1115616" y="6015364"/>
            <a:ext cx="12241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Low (4-9)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5528672" y="6032133"/>
            <a:ext cx="17281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High (16-20)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6052302" y="2435065"/>
            <a:ext cx="19797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Control</a:t>
            </a:r>
            <a:r>
              <a:rPr lang="de-DE" sz="1600" dirty="0" smtClean="0"/>
              <a:t> </a:t>
            </a:r>
            <a:r>
              <a:rPr lang="de-DE" sz="1600" dirty="0" err="1" smtClean="0"/>
              <a:t>group</a:t>
            </a:r>
            <a:endParaRPr lang="de-DE" sz="1600" dirty="0" smtClean="0"/>
          </a:p>
          <a:p>
            <a:r>
              <a:rPr lang="de-DE" sz="1600" dirty="0" smtClean="0"/>
              <a:t>Intervention </a:t>
            </a:r>
            <a:r>
              <a:rPr lang="de-DE" sz="1600" dirty="0" err="1" smtClean="0"/>
              <a:t>group</a:t>
            </a:r>
            <a:endParaRPr lang="de-DE" sz="1600" dirty="0"/>
          </a:p>
        </p:txBody>
      </p:sp>
      <p:sp>
        <p:nvSpPr>
          <p:cNvPr id="13" name="Textfeld 12"/>
          <p:cNvSpPr txBox="1"/>
          <p:nvPr/>
        </p:nvSpPr>
        <p:spPr>
          <a:xfrm rot="16200000">
            <a:off x="-614730" y="3107820"/>
            <a:ext cx="16974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%</a:t>
            </a:r>
          </a:p>
        </p:txBody>
      </p:sp>
      <p:sp>
        <p:nvSpPr>
          <p:cNvPr id="3" name="Rechteck 2"/>
          <p:cNvSpPr/>
          <p:nvPr/>
        </p:nvSpPr>
        <p:spPr>
          <a:xfrm>
            <a:off x="3563888" y="2947378"/>
            <a:ext cx="82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</a:rPr>
              <a:t>42.31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011894" y="5678160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</a:rPr>
              <a:t>3.85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866206" y="4165448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</a:rPr>
              <a:t>25.0</a:t>
            </a:r>
          </a:p>
        </p:txBody>
      </p:sp>
      <p:sp>
        <p:nvSpPr>
          <p:cNvPr id="16" name="Rechteck 15"/>
          <p:cNvSpPr/>
          <p:nvPr/>
        </p:nvSpPr>
        <p:spPr>
          <a:xfrm>
            <a:off x="4325491" y="2476437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</a:rPr>
              <a:t>48.1</a:t>
            </a:r>
          </a:p>
        </p:txBody>
      </p:sp>
      <p:sp>
        <p:nvSpPr>
          <p:cNvPr id="17" name="Rechteck 16"/>
          <p:cNvSpPr/>
          <p:nvPr/>
        </p:nvSpPr>
        <p:spPr>
          <a:xfrm>
            <a:off x="6714449" y="4051811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 smtClean="0">
                <a:solidFill>
                  <a:schemeClr val="accent6">
                    <a:lumMod val="75000"/>
                  </a:schemeClr>
                </a:solidFill>
              </a:rPr>
              <a:t>26.9</a:t>
            </a:r>
            <a:endParaRPr lang="de-DE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671692" y="6080227"/>
            <a:ext cx="2547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(Baumeister et al., 2014b)</a:t>
            </a:r>
            <a:endParaRPr lang="de-DE" sz="1600" dirty="0"/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10"/>
          </p:nvPr>
        </p:nvSpPr>
        <p:spPr>
          <a:xfrm>
            <a:off x="468313" y="6551613"/>
            <a:ext cx="790575" cy="234950"/>
          </a:xfrm>
        </p:spPr>
        <p:txBody>
          <a:bodyPr/>
          <a:lstStyle/>
          <a:p>
            <a:pPr>
              <a:defRPr/>
            </a:pPr>
            <a:fld id="{01472F4A-B5F9-4F92-A087-A1C9A5C162DF}" type="datetime1">
              <a:rPr lang="de-DE" altLang="de-DE" smtClean="0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403350" y="6551613"/>
            <a:ext cx="5976938" cy="234950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ACTonPain</a:t>
            </a:r>
            <a:endParaRPr lang="de-DE" dirty="0"/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24750" y="6551613"/>
            <a:ext cx="420688" cy="234950"/>
          </a:xfrm>
        </p:spPr>
        <p:txBody>
          <a:bodyPr/>
          <a:lstStyle/>
          <a:p>
            <a:pPr>
              <a:defRPr/>
            </a:pPr>
            <a:fld id="{CC56950E-F966-41C5-AEFE-C6521E309173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0699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ctrTitle"/>
          </p:nvPr>
        </p:nvSpPr>
        <p:spPr>
          <a:xfrm>
            <a:off x="466725" y="304800"/>
            <a:ext cx="7418388" cy="4708376"/>
          </a:xfrm>
        </p:spPr>
        <p:txBody>
          <a:bodyPr/>
          <a:lstStyle/>
          <a:p>
            <a:r>
              <a:rPr lang="de-DE" altLang="de-DE" sz="3600" b="1" dirty="0" err="1" smtClean="0">
                <a:latin typeface="+mn-lt"/>
              </a:rPr>
              <a:t>Thank</a:t>
            </a:r>
            <a:r>
              <a:rPr lang="de-DE" altLang="de-DE" sz="3600" b="1" dirty="0" smtClean="0">
                <a:latin typeface="+mn-lt"/>
              </a:rPr>
              <a:t> </a:t>
            </a:r>
            <a:r>
              <a:rPr lang="de-DE" altLang="de-DE" sz="3600" b="1" dirty="0" err="1" smtClean="0">
                <a:latin typeface="+mn-lt"/>
              </a:rPr>
              <a:t>you</a:t>
            </a:r>
            <a:r>
              <a:rPr lang="de-DE" altLang="de-DE" sz="3600" b="1" dirty="0">
                <a:latin typeface="+mn-lt"/>
              </a:rPr>
              <a:t> </a:t>
            </a:r>
            <a:r>
              <a:rPr lang="de-DE" altLang="de-DE" sz="3600" b="1" dirty="0" err="1" smtClean="0">
                <a:latin typeface="+mn-lt"/>
              </a:rPr>
              <a:t>for</a:t>
            </a:r>
            <a:r>
              <a:rPr lang="de-DE" altLang="de-DE" sz="3600" b="1" dirty="0" smtClean="0">
                <a:latin typeface="+mn-lt"/>
              </a:rPr>
              <a:t> </a:t>
            </a:r>
            <a:r>
              <a:rPr lang="de-DE" altLang="de-DE" sz="3600" b="1" dirty="0" err="1" smtClean="0">
                <a:latin typeface="+mn-lt"/>
              </a:rPr>
              <a:t>your</a:t>
            </a:r>
            <a:r>
              <a:rPr lang="de-DE" altLang="de-DE" sz="3600" b="1" dirty="0">
                <a:latin typeface="+mn-lt"/>
              </a:rPr>
              <a:t> </a:t>
            </a:r>
            <a:r>
              <a:rPr lang="de-DE" altLang="de-DE" sz="3600" b="1" dirty="0" err="1" smtClean="0">
                <a:latin typeface="+mn-lt"/>
              </a:rPr>
              <a:t>attention</a:t>
            </a:r>
            <a:r>
              <a:rPr lang="de-DE" altLang="de-DE" sz="3600" b="1" dirty="0">
                <a:latin typeface="+mn-lt"/>
              </a:rPr>
              <a:t>!</a:t>
            </a:r>
            <a:r>
              <a:rPr lang="de-DE" altLang="de-DE" sz="2000" dirty="0">
                <a:latin typeface="+mn-lt"/>
              </a:rPr>
              <a:t/>
            </a:r>
            <a:br>
              <a:rPr lang="de-DE" altLang="de-DE" sz="2000" dirty="0">
                <a:latin typeface="+mn-lt"/>
              </a:rPr>
            </a:br>
            <a:r>
              <a:rPr lang="de-DE" altLang="de-DE" sz="2000" dirty="0" smtClean="0">
                <a:latin typeface="+mn-lt"/>
              </a:rPr>
              <a:t/>
            </a:r>
            <a:br>
              <a:rPr lang="de-DE" altLang="de-DE" sz="2000" dirty="0" smtClean="0">
                <a:latin typeface="+mn-lt"/>
              </a:rPr>
            </a:br>
            <a:r>
              <a:rPr lang="de-DE" altLang="de-DE" sz="2000" dirty="0" smtClean="0">
                <a:latin typeface="+mn-lt"/>
              </a:rPr>
              <a:t/>
            </a:r>
            <a:br>
              <a:rPr lang="de-DE" altLang="de-DE" sz="2000" dirty="0" smtClean="0">
                <a:latin typeface="+mn-lt"/>
              </a:rPr>
            </a:br>
            <a:r>
              <a:rPr lang="de-DE" altLang="de-DE" sz="2400" b="1" dirty="0">
                <a:latin typeface="+mn-lt"/>
              </a:rPr>
              <a:t>Team</a:t>
            </a:r>
            <a:r>
              <a:rPr lang="de-DE" altLang="de-DE" sz="2000" dirty="0">
                <a:latin typeface="+mn-lt"/>
              </a:rPr>
              <a:t/>
            </a:r>
            <a:br>
              <a:rPr lang="de-DE" altLang="de-DE" sz="2000" dirty="0">
                <a:latin typeface="+mn-lt"/>
              </a:rPr>
            </a:br>
            <a:r>
              <a:rPr lang="de-DE" altLang="de-DE" sz="2000" dirty="0" smtClean="0">
                <a:latin typeface="+mn-lt"/>
              </a:rPr>
              <a:t>Jiaxi </a:t>
            </a:r>
            <a:r>
              <a:rPr lang="de-DE" altLang="de-DE" sz="2000" dirty="0">
                <a:latin typeface="+mn-lt"/>
              </a:rPr>
              <a:t>Lin, </a:t>
            </a:r>
            <a:r>
              <a:rPr lang="de-DE" altLang="de-DE" sz="2000" dirty="0" smtClean="0">
                <a:latin typeface="+mn-lt"/>
              </a:rPr>
              <a:t>Sarah </a:t>
            </a:r>
            <a:r>
              <a:rPr lang="de-DE" altLang="de-DE" sz="2000" dirty="0">
                <a:latin typeface="+mn-lt"/>
              </a:rPr>
              <a:t>Paganini, Lasse </a:t>
            </a:r>
            <a:r>
              <a:rPr lang="de-DE" altLang="de-DE" sz="2000" dirty="0" smtClean="0">
                <a:latin typeface="+mn-lt"/>
              </a:rPr>
              <a:t>Sander, Julian Mack, Ann-Marie Küchler </a:t>
            </a:r>
            <a:r>
              <a:rPr lang="de-DE" altLang="de-DE" sz="2000" dirty="0" err="1" smtClean="0">
                <a:latin typeface="+mn-lt"/>
              </a:rPr>
              <a:t>and</a:t>
            </a:r>
            <a:r>
              <a:rPr lang="de-DE" altLang="de-DE" sz="2000" dirty="0" smtClean="0">
                <a:latin typeface="+mn-lt"/>
              </a:rPr>
              <a:t> a </a:t>
            </a:r>
            <a:r>
              <a:rPr lang="de-DE" altLang="de-DE" sz="2000" dirty="0" err="1" smtClean="0">
                <a:latin typeface="+mn-lt"/>
              </a:rPr>
              <a:t>lot</a:t>
            </a:r>
            <a:r>
              <a:rPr lang="de-DE" altLang="de-DE" sz="2000" dirty="0" smtClean="0">
                <a:latin typeface="+mn-lt"/>
              </a:rPr>
              <a:t> </a:t>
            </a:r>
            <a:r>
              <a:rPr lang="de-DE" altLang="de-DE" sz="2000" dirty="0" err="1" smtClean="0">
                <a:latin typeface="+mn-lt"/>
              </a:rPr>
              <a:t>of</a:t>
            </a:r>
            <a:r>
              <a:rPr lang="de-DE" altLang="de-DE" sz="2000" dirty="0" smtClean="0">
                <a:latin typeface="+mn-lt"/>
              </a:rPr>
              <a:t> </a:t>
            </a:r>
            <a:r>
              <a:rPr lang="de-DE" altLang="de-DE" sz="2000" dirty="0" err="1" smtClean="0">
                <a:latin typeface="+mn-lt"/>
              </a:rPr>
              <a:t>student</a:t>
            </a:r>
            <a:r>
              <a:rPr lang="de-DE" altLang="de-DE" sz="2000" dirty="0" smtClean="0">
                <a:latin typeface="+mn-lt"/>
              </a:rPr>
              <a:t> </a:t>
            </a:r>
            <a:r>
              <a:rPr lang="de-DE" altLang="de-DE" sz="2000" dirty="0" err="1" smtClean="0">
                <a:latin typeface="+mn-lt"/>
              </a:rPr>
              <a:t>reasearch</a:t>
            </a:r>
            <a:r>
              <a:rPr lang="de-DE" altLang="de-DE" sz="2000" dirty="0" smtClean="0">
                <a:latin typeface="+mn-lt"/>
              </a:rPr>
              <a:t> </a:t>
            </a:r>
            <a:r>
              <a:rPr lang="de-DE" altLang="de-DE" sz="2000" dirty="0" err="1" smtClean="0">
                <a:latin typeface="+mn-lt"/>
              </a:rPr>
              <a:t>assistants</a:t>
            </a:r>
            <a:r>
              <a:rPr lang="de-DE" altLang="de-DE" sz="2000" dirty="0" smtClean="0">
                <a:latin typeface="+mn-lt"/>
              </a:rPr>
              <a:t>, </a:t>
            </a:r>
            <a:r>
              <a:rPr lang="de-DE" altLang="de-DE" sz="2000" dirty="0" err="1" smtClean="0">
                <a:latin typeface="+mn-lt"/>
              </a:rPr>
              <a:t>interns</a:t>
            </a:r>
            <a:r>
              <a:rPr lang="de-DE" altLang="de-DE" sz="2000" dirty="0" smtClean="0">
                <a:latin typeface="+mn-lt"/>
              </a:rPr>
              <a:t> </a:t>
            </a:r>
            <a:r>
              <a:rPr lang="de-DE" altLang="de-DE" sz="2000" dirty="0">
                <a:latin typeface="+mn-lt"/>
              </a:rPr>
              <a:t>und </a:t>
            </a:r>
            <a:r>
              <a:rPr lang="de-DE" altLang="de-DE" sz="2000" dirty="0" err="1" smtClean="0">
                <a:latin typeface="+mn-lt"/>
              </a:rPr>
              <a:t>BSc</a:t>
            </a:r>
            <a:r>
              <a:rPr lang="de-DE" altLang="de-DE" sz="2000" dirty="0" smtClean="0">
                <a:latin typeface="+mn-lt"/>
              </a:rPr>
              <a:t>/</a:t>
            </a:r>
            <a:r>
              <a:rPr lang="de-DE" altLang="de-DE" sz="2000" dirty="0" err="1" smtClean="0">
                <a:latin typeface="+mn-lt"/>
              </a:rPr>
              <a:t>MSc-students</a:t>
            </a:r>
            <a:r>
              <a:rPr lang="de-DE" altLang="de-DE" sz="2000" dirty="0" smtClean="0">
                <a:latin typeface="+mn-lt"/>
              </a:rPr>
              <a:t> </a:t>
            </a:r>
            <a:r>
              <a:rPr lang="de-DE" altLang="de-DE" sz="2000" dirty="0" err="1" smtClean="0">
                <a:latin typeface="+mn-lt"/>
              </a:rPr>
              <a:t>and</a:t>
            </a:r>
            <a:r>
              <a:rPr lang="de-DE" altLang="de-DE" sz="2000" dirty="0" smtClean="0">
                <a:latin typeface="+mn-lt"/>
              </a:rPr>
              <a:t> Harald </a:t>
            </a:r>
            <a:r>
              <a:rPr lang="de-DE" altLang="de-DE" sz="2000" dirty="0">
                <a:latin typeface="+mn-lt"/>
              </a:rPr>
              <a:t>Baumeister</a:t>
            </a:r>
            <a:br>
              <a:rPr lang="de-DE" altLang="de-DE" sz="2000" dirty="0">
                <a:latin typeface="+mn-lt"/>
              </a:rPr>
            </a:br>
            <a:r>
              <a:rPr lang="de-DE" altLang="de-DE" sz="2000" dirty="0">
                <a:latin typeface="+mn-lt"/>
              </a:rPr>
              <a:t/>
            </a:r>
            <a:br>
              <a:rPr lang="de-DE" altLang="de-DE" sz="2000" dirty="0">
                <a:latin typeface="+mn-lt"/>
              </a:rPr>
            </a:br>
            <a:r>
              <a:rPr lang="de-DE" altLang="de-DE" sz="2000" dirty="0">
                <a:latin typeface="+mn-lt"/>
              </a:rPr>
              <a:t/>
            </a:r>
            <a:br>
              <a:rPr lang="de-DE" altLang="de-DE" sz="2000" dirty="0">
                <a:latin typeface="+mn-lt"/>
              </a:rPr>
            </a:br>
            <a:endParaRPr lang="de-DE" altLang="de-DE" sz="2000" dirty="0" smtClean="0">
              <a:latin typeface="+mn-lt"/>
            </a:endParaRPr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466725" y="5157788"/>
            <a:ext cx="70580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2100"/>
              </a:lnSpc>
              <a:buClr>
                <a:srgbClr val="CCCCCC"/>
              </a:buClr>
              <a:defRPr/>
            </a:pPr>
            <a:endParaRPr lang="de-DE" altLang="de-DE" sz="1800" kern="0" dirty="0" smtClean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 bwMode="auto">
          <a:xfrm>
            <a:off x="466725" y="5013176"/>
            <a:ext cx="7058025" cy="15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CCCCCC"/>
              </a:buClr>
            </a:pPr>
            <a:endParaRPr lang="de-DE" altLang="de-DE" sz="1200" kern="0" dirty="0" smtClean="0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02" y="4948556"/>
            <a:ext cx="3279073" cy="169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4905950"/>
            <a:ext cx="3024335" cy="180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0" y="4869160"/>
            <a:ext cx="8100392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H:\IMG-20150708-WA00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76" y="2963486"/>
            <a:ext cx="7058025" cy="39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-11201400"/>
            <a:ext cx="4320000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F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549" y="5373216"/>
            <a:ext cx="1182399" cy="160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0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 smtClean="0">
                <a:latin typeface="+mn-lt"/>
              </a:rPr>
              <a:t>Overview</a:t>
            </a:r>
            <a:endParaRPr lang="de-DE" sz="2800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Background</a:t>
            </a:r>
          </a:p>
          <a:p>
            <a:r>
              <a:rPr lang="de-DE" sz="2400" dirty="0" smtClean="0"/>
              <a:t>Rationale </a:t>
            </a:r>
            <a:r>
              <a:rPr lang="de-DE" sz="2400" dirty="0" err="1" smtClean="0"/>
              <a:t>of</a:t>
            </a:r>
            <a:r>
              <a:rPr lang="de-DE" sz="2400" dirty="0" smtClean="0"/>
              <a:t> the </a:t>
            </a:r>
            <a:r>
              <a:rPr lang="de-DE" sz="2400" dirty="0" err="1" smtClean="0"/>
              <a:t>study</a:t>
            </a:r>
            <a:endParaRPr lang="de-DE" sz="2400" dirty="0" smtClean="0"/>
          </a:p>
          <a:p>
            <a:r>
              <a:rPr lang="de-DE" sz="2400" dirty="0" err="1" smtClean="0"/>
              <a:t>Methods</a:t>
            </a:r>
            <a:endParaRPr lang="de-DE" sz="2400" dirty="0"/>
          </a:p>
          <a:p>
            <a:r>
              <a:rPr lang="de-DE" sz="2400" dirty="0" err="1" smtClean="0"/>
              <a:t>ACTonPain</a:t>
            </a:r>
            <a:r>
              <a:rPr lang="de-DE" sz="2400" dirty="0" smtClean="0"/>
              <a:t> </a:t>
            </a:r>
            <a:r>
              <a:rPr lang="de-DE" sz="2400" dirty="0" err="1" smtClean="0"/>
              <a:t>intervention</a:t>
            </a:r>
            <a:endParaRPr lang="de-DE" sz="2400" dirty="0"/>
          </a:p>
          <a:p>
            <a:r>
              <a:rPr lang="de-DE" sz="2400" dirty="0" err="1" smtClean="0"/>
              <a:t>Preliminary</a:t>
            </a:r>
            <a:r>
              <a:rPr lang="de-DE" sz="2400" dirty="0" smtClean="0"/>
              <a:t> </a:t>
            </a:r>
            <a:r>
              <a:rPr lang="de-DE" sz="2400" dirty="0" err="1" smtClean="0"/>
              <a:t>results</a:t>
            </a:r>
            <a:endParaRPr lang="de-DE" sz="2400" dirty="0" smtClean="0"/>
          </a:p>
          <a:p>
            <a:r>
              <a:rPr lang="de-DE" sz="2400" dirty="0" err="1" smtClean="0"/>
              <a:t>Discussion</a:t>
            </a:r>
            <a:endParaRPr lang="de-DE" sz="2400" dirty="0" smtClean="0"/>
          </a:p>
          <a:p>
            <a:pPr marL="457200" lvl="1" indent="0">
              <a:buNone/>
            </a:pPr>
            <a:endParaRPr lang="de-DE" sz="2000" dirty="0" smtClean="0"/>
          </a:p>
          <a:p>
            <a:pPr lvl="1"/>
            <a:endParaRPr lang="de-DE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72F4A-B5F9-4F92-A087-A1C9A5C162DF}" type="datetime1">
              <a:rPr lang="de-DE" altLang="de-DE" smtClean="0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ACTonPain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50E-F966-41C5-AEFE-C6521E309173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  <p:pic>
        <p:nvPicPr>
          <p:cNvPr id="8" name="Grafik 7" descr="Mozilla Firefox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9004" y="1412776"/>
            <a:ext cx="3607930" cy="496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6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 smtClean="0">
                <a:latin typeface="+mn-lt"/>
              </a:rPr>
              <a:t>Chronic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pain</a:t>
            </a:r>
            <a:r>
              <a:rPr lang="de-DE" sz="2800" dirty="0" smtClean="0">
                <a:latin typeface="+mn-lt"/>
              </a:rPr>
              <a:t>, ACT </a:t>
            </a:r>
            <a:r>
              <a:rPr lang="de-DE" sz="2800" dirty="0" err="1" smtClean="0">
                <a:latin typeface="+mn-lt"/>
              </a:rPr>
              <a:t>and</a:t>
            </a:r>
            <a:r>
              <a:rPr lang="de-DE" sz="2800" dirty="0" smtClean="0">
                <a:latin typeface="+mn-lt"/>
              </a:rPr>
              <a:t> Internet-</a:t>
            </a:r>
            <a:r>
              <a:rPr lang="de-DE" sz="2800" dirty="0" err="1" smtClean="0">
                <a:latin typeface="+mn-lt"/>
              </a:rPr>
              <a:t>based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Interventions</a:t>
            </a:r>
            <a:r>
              <a:rPr lang="de-DE" sz="2800" dirty="0" smtClean="0">
                <a:latin typeface="+mn-lt"/>
              </a:rPr>
              <a:t> (IBIs)</a:t>
            </a:r>
            <a:endParaRPr lang="de-DE" sz="2800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CCCCCC"/>
              </a:buClr>
            </a:pPr>
            <a:r>
              <a:rPr lang="en-US" sz="2400" dirty="0" smtClean="0"/>
              <a:t>High prevalence of chronic pain: about 17% in Germany </a:t>
            </a:r>
            <a:r>
              <a:rPr lang="de-DE" sz="1400" dirty="0">
                <a:solidFill>
                  <a:srgbClr val="000000"/>
                </a:solidFill>
              </a:rPr>
              <a:t>(Wolff, </a:t>
            </a:r>
            <a:r>
              <a:rPr lang="de-DE" sz="1400" dirty="0" err="1">
                <a:solidFill>
                  <a:srgbClr val="000000"/>
                </a:solidFill>
              </a:rPr>
              <a:t>Clar</a:t>
            </a:r>
            <a:r>
              <a:rPr lang="de-DE" sz="1400" dirty="0">
                <a:solidFill>
                  <a:srgbClr val="000000"/>
                </a:solidFill>
              </a:rPr>
              <a:t>, Lerch &amp; </a:t>
            </a:r>
            <a:r>
              <a:rPr lang="de-DE" sz="1400" dirty="0" err="1">
                <a:solidFill>
                  <a:srgbClr val="000000"/>
                </a:solidFill>
              </a:rPr>
              <a:t>Kleijnen</a:t>
            </a:r>
            <a:r>
              <a:rPr lang="de-DE" sz="1400" dirty="0">
                <a:solidFill>
                  <a:srgbClr val="000000"/>
                </a:solidFill>
              </a:rPr>
              <a:t>, 2011)</a:t>
            </a:r>
          </a:p>
          <a:p>
            <a:pPr>
              <a:buClr>
                <a:srgbClr val="CCCCCC"/>
              </a:buClr>
            </a:pPr>
            <a:r>
              <a:rPr lang="en-US" sz="2400" kern="800" spc="-10" dirty="0" smtClean="0">
                <a:solidFill>
                  <a:srgbClr val="000000"/>
                </a:solidFill>
                <a:ea typeface="Geneva" pitchFamily="50" charset="-128"/>
              </a:rPr>
              <a:t>ACT </a:t>
            </a:r>
            <a:r>
              <a:rPr lang="en-US" sz="2400" kern="800" spc="-10" dirty="0">
                <a:solidFill>
                  <a:srgbClr val="000000"/>
                </a:solidFill>
                <a:ea typeface="Geneva" pitchFamily="50" charset="-128"/>
              </a:rPr>
              <a:t>is an effective intervention for the treatment of chronic pain</a:t>
            </a:r>
          </a:p>
          <a:p>
            <a:pPr lvl="1">
              <a:buClr>
                <a:srgbClr val="CCCCCC"/>
              </a:buClr>
            </a:pPr>
            <a:r>
              <a:rPr lang="en-US" sz="2000" dirty="0"/>
              <a:t>small to medium effects of acceptance based interventions for chronic pain </a:t>
            </a:r>
            <a:r>
              <a:rPr lang="de-DE" sz="1400" dirty="0">
                <a:solidFill>
                  <a:srgbClr val="000000"/>
                </a:solidFill>
              </a:rPr>
              <a:t>(</a:t>
            </a:r>
            <a:r>
              <a:rPr lang="de-DE" sz="1400" i="1" dirty="0">
                <a:solidFill>
                  <a:srgbClr val="000000"/>
                </a:solidFill>
              </a:rPr>
              <a:t>d </a:t>
            </a:r>
            <a:r>
              <a:rPr lang="de-DE" sz="1400" dirty="0">
                <a:solidFill>
                  <a:srgbClr val="000000"/>
                </a:solidFill>
              </a:rPr>
              <a:t>= .37 </a:t>
            </a:r>
            <a:r>
              <a:rPr lang="de-DE" sz="1400" dirty="0" err="1">
                <a:solidFill>
                  <a:srgbClr val="000000"/>
                </a:solidFill>
              </a:rPr>
              <a:t>Veehof</a:t>
            </a:r>
            <a:r>
              <a:rPr lang="de-DE" sz="1400" dirty="0">
                <a:solidFill>
                  <a:srgbClr val="000000"/>
                </a:solidFill>
              </a:rPr>
              <a:t>, </a:t>
            </a:r>
            <a:r>
              <a:rPr lang="de-DE" sz="1400" dirty="0" err="1">
                <a:solidFill>
                  <a:srgbClr val="000000"/>
                </a:solidFill>
              </a:rPr>
              <a:t>Oskam</a:t>
            </a:r>
            <a:r>
              <a:rPr lang="de-DE" sz="1400" dirty="0">
                <a:solidFill>
                  <a:srgbClr val="000000"/>
                </a:solidFill>
              </a:rPr>
              <a:t>, </a:t>
            </a:r>
            <a:r>
              <a:rPr lang="de-DE" sz="1400" dirty="0" err="1">
                <a:solidFill>
                  <a:srgbClr val="000000"/>
                </a:solidFill>
              </a:rPr>
              <a:t>Schreurs</a:t>
            </a:r>
            <a:r>
              <a:rPr lang="de-DE" sz="1400" dirty="0">
                <a:solidFill>
                  <a:srgbClr val="000000"/>
                </a:solidFill>
              </a:rPr>
              <a:t> &amp; </a:t>
            </a:r>
            <a:r>
              <a:rPr lang="de-DE" sz="1400" dirty="0" err="1">
                <a:solidFill>
                  <a:srgbClr val="000000"/>
                </a:solidFill>
              </a:rPr>
              <a:t>Bohlmeijer</a:t>
            </a:r>
            <a:r>
              <a:rPr lang="de-DE" sz="1400" dirty="0">
                <a:solidFill>
                  <a:srgbClr val="000000"/>
                </a:solidFill>
              </a:rPr>
              <a:t>, 2011) </a:t>
            </a:r>
            <a:endParaRPr lang="en-US" sz="1400" dirty="0"/>
          </a:p>
          <a:p>
            <a:pPr lvl="1">
              <a:buClr>
                <a:srgbClr val="CCCCCC"/>
              </a:buClr>
            </a:pPr>
            <a:r>
              <a:rPr lang="en-US" sz="2000" dirty="0"/>
              <a:t>ACT </a:t>
            </a:r>
            <a:r>
              <a:rPr lang="en-US" sz="2000" dirty="0" smtClean="0"/>
              <a:t>as effective as </a:t>
            </a:r>
            <a:r>
              <a:rPr lang="en-US" sz="2000" dirty="0"/>
              <a:t>cognitive behavioral therapy </a:t>
            </a:r>
            <a:r>
              <a:rPr lang="de-DE" sz="1400" dirty="0">
                <a:solidFill>
                  <a:srgbClr val="000000"/>
                </a:solidFill>
              </a:rPr>
              <a:t>(</a:t>
            </a:r>
            <a:r>
              <a:rPr lang="de-DE" sz="1400" dirty="0" err="1">
                <a:solidFill>
                  <a:srgbClr val="000000"/>
                </a:solidFill>
              </a:rPr>
              <a:t>Veehof</a:t>
            </a:r>
            <a:r>
              <a:rPr lang="de-DE" sz="1400" dirty="0">
                <a:solidFill>
                  <a:srgbClr val="000000"/>
                </a:solidFill>
              </a:rPr>
              <a:t>, et al., 2011; </a:t>
            </a:r>
            <a:r>
              <a:rPr lang="de-DE" sz="1400" dirty="0" err="1">
                <a:solidFill>
                  <a:srgbClr val="000000"/>
                </a:solidFill>
              </a:rPr>
              <a:t>Wetherell</a:t>
            </a:r>
            <a:r>
              <a:rPr lang="de-DE" sz="1400" dirty="0">
                <a:solidFill>
                  <a:srgbClr val="000000"/>
                </a:solidFill>
              </a:rPr>
              <a:t> et al., 2011) </a:t>
            </a:r>
            <a:endParaRPr lang="de-DE" sz="1400" dirty="0" smtClean="0">
              <a:solidFill>
                <a:srgbClr val="000000"/>
              </a:solidFill>
            </a:endParaRPr>
          </a:p>
          <a:p>
            <a:pPr lvl="0">
              <a:buClr>
                <a:srgbClr val="CCCCCC"/>
              </a:buClr>
              <a:buFont typeface="Wingdings" pitchFamily="2" charset="2"/>
              <a:buChar char="Ø"/>
            </a:pPr>
            <a:r>
              <a:rPr lang="en-US" sz="2400" kern="800" spc="-10" dirty="0">
                <a:solidFill>
                  <a:srgbClr val="000000"/>
                </a:solidFill>
                <a:ea typeface="Geneva" pitchFamily="50" charset="-128"/>
              </a:rPr>
              <a:t>Internet-based </a:t>
            </a:r>
            <a:r>
              <a:rPr lang="en-US" sz="2400" kern="800" spc="-10" dirty="0" smtClean="0">
                <a:solidFill>
                  <a:srgbClr val="000000"/>
                </a:solidFill>
                <a:ea typeface="Geneva" pitchFamily="50" charset="-128"/>
              </a:rPr>
              <a:t>interventions (IBIs) might </a:t>
            </a:r>
            <a:r>
              <a:rPr lang="en-US" sz="2400" kern="800" spc="-10" dirty="0">
                <a:solidFill>
                  <a:srgbClr val="000000"/>
                </a:solidFill>
                <a:ea typeface="Geneva" pitchFamily="50" charset="-128"/>
              </a:rPr>
              <a:t>be a        (cost-)effective way to overcome treatment barriers of traditional face-to-face pain interventions</a:t>
            </a:r>
          </a:p>
          <a:p>
            <a:pPr lvl="1">
              <a:buClr>
                <a:srgbClr val="CCCCCC"/>
              </a:buClr>
            </a:pPr>
            <a:endParaRPr lang="de-DE" sz="1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400" dirty="0" smtClean="0"/>
          </a:p>
          <a:p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72F4A-B5F9-4F92-A087-A1C9A5C162DF}" type="datetime1">
              <a:rPr lang="de-DE" altLang="de-DE" smtClean="0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/>
              <a:t>ACTonPain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50E-F966-41C5-AEFE-C6521E309173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1626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latin typeface="+mn-lt"/>
              </a:rPr>
              <a:t>Rationale </a:t>
            </a:r>
            <a:r>
              <a:rPr lang="de-DE" sz="2800" dirty="0" err="1" smtClean="0">
                <a:latin typeface="+mn-lt"/>
              </a:rPr>
              <a:t>of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the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study</a:t>
            </a:r>
            <a:endParaRPr lang="de-DE" sz="2800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Previous IBIs almost exclusively with cognitive- behavioral therapy </a:t>
            </a:r>
            <a:r>
              <a:rPr lang="de-DE" sz="1400" dirty="0">
                <a:solidFill>
                  <a:srgbClr val="000000"/>
                </a:solidFill>
              </a:rPr>
              <a:t>(</a:t>
            </a:r>
            <a:r>
              <a:rPr lang="de-DE" sz="1400" dirty="0" err="1">
                <a:solidFill>
                  <a:srgbClr val="000000"/>
                </a:solidFill>
              </a:rPr>
              <a:t>Macea</a:t>
            </a:r>
            <a:r>
              <a:rPr lang="de-DE" sz="1400" dirty="0">
                <a:solidFill>
                  <a:srgbClr val="000000"/>
                </a:solidFill>
              </a:rPr>
              <a:t> et al., 2010, </a:t>
            </a:r>
            <a:r>
              <a:rPr lang="de-DE" sz="1400" dirty="0" err="1">
                <a:solidFill>
                  <a:srgbClr val="000000"/>
                </a:solidFill>
              </a:rPr>
              <a:t>Eccleston</a:t>
            </a:r>
            <a:r>
              <a:rPr lang="de-DE" sz="1400" dirty="0">
                <a:solidFill>
                  <a:srgbClr val="000000"/>
                </a:solidFill>
              </a:rPr>
              <a:t> et al., 2014) </a:t>
            </a:r>
            <a:endParaRPr lang="de-DE" sz="1200" dirty="0">
              <a:solidFill>
                <a:srgbClr val="000000"/>
              </a:solidFill>
            </a:endParaRPr>
          </a:p>
          <a:p>
            <a:pPr lvl="1"/>
            <a:r>
              <a:rPr lang="en-US" sz="2000" dirty="0" smtClean="0"/>
              <a:t>lack of economic and external validity</a:t>
            </a:r>
          </a:p>
          <a:p>
            <a:pPr lvl="1"/>
            <a:r>
              <a:rPr lang="en-US" sz="2000" dirty="0" smtClean="0"/>
              <a:t>Small to medium effects </a:t>
            </a:r>
            <a:r>
              <a:rPr lang="en-US" sz="1400" dirty="0" smtClean="0"/>
              <a:t>(</a:t>
            </a:r>
            <a:r>
              <a:rPr lang="en-US" sz="1400" i="1" dirty="0" smtClean="0"/>
              <a:t>SMD</a:t>
            </a:r>
            <a:r>
              <a:rPr lang="en-US" sz="1400" dirty="0" smtClean="0"/>
              <a:t>=.37,</a:t>
            </a:r>
            <a:r>
              <a:rPr lang="de-DE" sz="14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de-DE" sz="1400" dirty="0" err="1">
                <a:solidFill>
                  <a:srgbClr val="000000"/>
                </a:solidFill>
                <a:ea typeface="+mn-ea"/>
                <a:cs typeface="+mn-cs"/>
              </a:rPr>
              <a:t>Eccleston</a:t>
            </a:r>
            <a:r>
              <a:rPr lang="de-DE" sz="1400" dirty="0">
                <a:solidFill>
                  <a:srgbClr val="000000"/>
                </a:solidFill>
                <a:ea typeface="+mn-ea"/>
                <a:cs typeface="+mn-cs"/>
              </a:rPr>
              <a:t> et al., 2014</a:t>
            </a:r>
            <a:r>
              <a:rPr lang="en-US" sz="1400" dirty="0" smtClean="0"/>
              <a:t>)</a:t>
            </a:r>
          </a:p>
          <a:p>
            <a:r>
              <a:rPr lang="en-US" sz="2400" dirty="0" smtClean="0"/>
              <a:t>Unclear: </a:t>
            </a:r>
          </a:p>
          <a:p>
            <a:pPr lvl="1"/>
            <a:r>
              <a:rPr lang="en-US" sz="2000" dirty="0" smtClean="0"/>
              <a:t>general </a:t>
            </a:r>
            <a:r>
              <a:rPr lang="en-US" sz="2000" dirty="0"/>
              <a:t>(cost-</a:t>
            </a:r>
            <a:r>
              <a:rPr lang="en-US" sz="2000" dirty="0" smtClean="0"/>
              <a:t>)effectiveness of </a:t>
            </a:r>
            <a:r>
              <a:rPr lang="en-US" sz="2000" dirty="0"/>
              <a:t>pain </a:t>
            </a:r>
            <a:r>
              <a:rPr lang="en-US" sz="2000" dirty="0" smtClean="0"/>
              <a:t>IBIs</a:t>
            </a:r>
          </a:p>
          <a:p>
            <a:pPr lvl="1"/>
            <a:r>
              <a:rPr lang="en-US" sz="2000" dirty="0" smtClean="0"/>
              <a:t>the </a:t>
            </a:r>
            <a:r>
              <a:rPr lang="en-US" sz="2000" dirty="0"/>
              <a:t>specific (</a:t>
            </a:r>
            <a:r>
              <a:rPr lang="en-US" sz="2000" dirty="0" smtClean="0"/>
              <a:t>cost-)effectiveness </a:t>
            </a:r>
            <a:r>
              <a:rPr lang="en-US" sz="2000" dirty="0" smtClean="0"/>
              <a:t>of guided and unguided IBIs </a:t>
            </a:r>
            <a:r>
              <a:rPr lang="en-US" sz="1400" dirty="0">
                <a:solidFill>
                  <a:srgbClr val="000000"/>
                </a:solidFill>
                <a:ea typeface="+mn-ea"/>
                <a:cs typeface="+mn-cs"/>
              </a:rPr>
              <a:t>(Baumeister et al., </a:t>
            </a:r>
            <a:r>
              <a:rPr lang="en-US" sz="1400" dirty="0" smtClean="0">
                <a:solidFill>
                  <a:srgbClr val="000000"/>
                </a:solidFill>
                <a:ea typeface="+mn-ea"/>
                <a:cs typeface="+mn-cs"/>
              </a:rPr>
              <a:t>2014a)</a:t>
            </a:r>
            <a:endParaRPr lang="de-DE" altLang="de-DE" sz="1400" dirty="0">
              <a:solidFill>
                <a:srgbClr val="000000"/>
              </a:solidFill>
              <a:ea typeface="+mn-ea"/>
              <a:cs typeface="+mn-cs"/>
            </a:endParaRPr>
          </a:p>
          <a:p>
            <a:pPr lvl="1"/>
            <a:endParaRPr lang="de-DE" sz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72F4A-B5F9-4F92-A087-A1C9A5C162DF}" type="datetime1">
              <a:rPr lang="de-DE" altLang="de-DE" smtClean="0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/>
              <a:t>ACTonPain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50E-F966-41C5-AEFE-C6521E309173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123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72F4A-B5F9-4F92-A087-A1C9A5C162DF}" type="datetime1">
              <a:rPr lang="de-DE" altLang="de-DE" smtClean="0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Präsentationstitel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50E-F966-41C5-AEFE-C6521E309173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  <p:sp>
        <p:nvSpPr>
          <p:cNvPr id="7" name="Rechteck 4"/>
          <p:cNvSpPr>
            <a:spLocks noChangeArrowheads="1"/>
          </p:cNvSpPr>
          <p:nvPr/>
        </p:nvSpPr>
        <p:spPr bwMode="auto">
          <a:xfrm>
            <a:off x="152400" y="2781300"/>
            <a:ext cx="8883650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-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200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-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-"/>
              <a:defRPr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900" b="1" dirty="0">
                <a:solidFill>
                  <a:srgbClr val="000099"/>
                </a:solidFill>
              </a:rPr>
              <a:t>Effectiveness and cost-effectiveness of a guided and unguided internet-based </a:t>
            </a:r>
            <a:r>
              <a:rPr lang="en-GB" altLang="en-US" sz="1900" b="1" dirty="0" smtClean="0">
                <a:solidFill>
                  <a:srgbClr val="000099"/>
                </a:solidFill>
              </a:rPr>
              <a:t>Acceptance </a:t>
            </a:r>
            <a:r>
              <a:rPr lang="en-GB" altLang="en-US" sz="1900" b="1" dirty="0">
                <a:solidFill>
                  <a:srgbClr val="000099"/>
                </a:solidFill>
              </a:rPr>
              <a:t>and Commitment Therapy (ACT) for chronic pain patients: a randomized controlled trial</a:t>
            </a:r>
          </a:p>
          <a:p>
            <a:pPr algn="ctr" eaLnBrk="1" hangingPunct="1">
              <a:lnSpc>
                <a:spcPts val="3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000099"/>
                </a:solidFill>
              </a:rPr>
              <a:t>Lin </a:t>
            </a:r>
            <a:r>
              <a:rPr lang="en-US" altLang="en-US" sz="1800" dirty="0" smtClean="0">
                <a:solidFill>
                  <a:srgbClr val="000099"/>
                </a:solidFill>
              </a:rPr>
              <a:t>J</a:t>
            </a:r>
            <a:r>
              <a:rPr lang="de-DE" sz="1800" baseline="30000" dirty="0"/>
              <a:t>1, 2</a:t>
            </a:r>
            <a:r>
              <a:rPr lang="en-US" altLang="en-US" sz="1800" dirty="0" smtClean="0">
                <a:solidFill>
                  <a:srgbClr val="000099"/>
                </a:solidFill>
              </a:rPr>
              <a:t>, Baumeister H</a:t>
            </a:r>
            <a:r>
              <a:rPr lang="de-DE" sz="1800" baseline="30000" dirty="0"/>
              <a:t>1, 2</a:t>
            </a:r>
            <a:endParaRPr lang="en-GB" altLang="en-US" sz="1800" dirty="0">
              <a:solidFill>
                <a:srgbClr val="000099"/>
              </a:solidFill>
            </a:endParaRPr>
          </a:p>
          <a:p>
            <a:pPr algn="ctr" eaLnBrk="1" hangingPunct="1">
              <a:lnSpc>
                <a:spcPts val="3000"/>
              </a:lnSpc>
              <a:spcBef>
                <a:spcPct val="0"/>
              </a:spcBef>
              <a:buClrTx/>
              <a:buFontTx/>
              <a:buNone/>
            </a:pPr>
            <a:endParaRPr lang="de-DE" altLang="en-US" sz="1800" dirty="0">
              <a:solidFill>
                <a:srgbClr val="000099"/>
              </a:solidFill>
            </a:endParaRPr>
          </a:p>
        </p:txBody>
      </p:sp>
      <p:pic>
        <p:nvPicPr>
          <p:cNvPr id="8" name="Bild 46" descr="Beschreibung: Uni_Logo-Grundversion_E1_DL_CMY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00" y="1549676"/>
            <a:ext cx="13684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34" descr="Leuphana_ab_25mm_rg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3"/>
          <a:stretch/>
        </p:blipFill>
        <p:spPr bwMode="auto">
          <a:xfrm>
            <a:off x="6935179" y="1832789"/>
            <a:ext cx="2368550" cy="97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/>
          <p:cNvSpPr/>
          <p:nvPr/>
        </p:nvSpPr>
        <p:spPr>
          <a:xfrm>
            <a:off x="-8653" y="4733993"/>
            <a:ext cx="9152653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600" b="1" dirty="0" err="1"/>
              <a:t>Collaborators</a:t>
            </a:r>
            <a:r>
              <a:rPr lang="de-DE" sz="1600" b="1" dirty="0"/>
              <a:t>:</a:t>
            </a:r>
            <a:r>
              <a:rPr lang="de-DE" sz="1600" dirty="0"/>
              <a:t> Marianne Lüking, Dipl.-Psych.</a:t>
            </a:r>
            <a:r>
              <a:rPr lang="de-DE" sz="1600" baseline="30000" dirty="0"/>
              <a:t>3</a:t>
            </a:r>
            <a:r>
              <a:rPr lang="de-DE" sz="1600" dirty="0"/>
              <a:t>, David Daniel Ebert, </a:t>
            </a:r>
            <a:r>
              <a:rPr lang="de-DE" sz="1600" dirty="0" err="1"/>
              <a:t>PhD</a:t>
            </a:r>
            <a:r>
              <a:rPr lang="de-DE" sz="1600" dirty="0"/>
              <a:t> </a:t>
            </a:r>
            <a:r>
              <a:rPr lang="de-DE" sz="1600" baseline="30000" dirty="0"/>
              <a:t>4.5</a:t>
            </a:r>
            <a:r>
              <a:rPr lang="de-DE" sz="1600" dirty="0"/>
              <a:t>, Monica </a:t>
            </a:r>
            <a:r>
              <a:rPr lang="de-DE" sz="1600" dirty="0" err="1"/>
              <a:t>Buhrman</a:t>
            </a:r>
            <a:r>
              <a:rPr lang="de-DE" sz="1600" dirty="0"/>
              <a:t>, PhD</a:t>
            </a:r>
            <a:r>
              <a:rPr lang="de-DE" sz="1600" baseline="30000" dirty="0"/>
              <a:t>6</a:t>
            </a:r>
            <a:r>
              <a:rPr lang="de-DE" sz="1600" dirty="0"/>
              <a:t>, Gerhard Andersson, PhD</a:t>
            </a:r>
            <a:r>
              <a:rPr lang="de-DE" sz="1600" baseline="30000" dirty="0"/>
              <a:t>7,8</a:t>
            </a:r>
            <a:endParaRPr lang="de-DE" sz="1600" dirty="0"/>
          </a:p>
          <a:p>
            <a:r>
              <a:rPr lang="de-DE" sz="1600" b="1" dirty="0"/>
              <a:t> </a:t>
            </a:r>
            <a:endParaRPr lang="de-DE" sz="1600" dirty="0"/>
          </a:p>
          <a:p>
            <a:r>
              <a:rPr lang="de-DE" sz="1200" b="1" dirty="0"/>
              <a:t>Institutes:</a:t>
            </a:r>
            <a:r>
              <a:rPr lang="de-DE" sz="1200" dirty="0"/>
              <a:t> </a:t>
            </a:r>
            <a:r>
              <a:rPr lang="en-US" sz="1200" dirty="0"/>
              <a:t>1) Department of Rehabilitation Psychology and Psychotherapy, Institute of Psychology, University of Freiburg, Germany, 2) Medical Psychology and Medical Sociology, Faculty of Medicine, University of Freiburg, Germany, </a:t>
            </a:r>
            <a:r>
              <a:rPr lang="en-US" sz="1200" dirty="0" smtClean="0"/>
              <a:t>3</a:t>
            </a:r>
            <a:r>
              <a:rPr lang="de-DE" sz="1200" dirty="0" smtClean="0"/>
              <a:t>) </a:t>
            </a:r>
            <a:r>
              <a:rPr lang="de-DE" sz="1200" dirty="0" err="1"/>
              <a:t>Interdisciplinary</a:t>
            </a:r>
            <a:r>
              <a:rPr lang="de-DE" sz="1200" dirty="0"/>
              <a:t> </a:t>
            </a:r>
            <a:r>
              <a:rPr lang="de-DE" sz="1200" dirty="0" err="1"/>
              <a:t>Pain</a:t>
            </a:r>
            <a:r>
              <a:rPr lang="de-DE" sz="1200" dirty="0"/>
              <a:t> Center, University Medical Center, Freiburg, Germany 4) Innovation </a:t>
            </a:r>
            <a:r>
              <a:rPr lang="de-DE" sz="1200" dirty="0" err="1"/>
              <a:t>Incubator</a:t>
            </a:r>
            <a:r>
              <a:rPr lang="de-DE" sz="1200" dirty="0"/>
              <a:t>, Division </a:t>
            </a:r>
            <a:r>
              <a:rPr lang="de-DE" sz="1200" dirty="0" err="1"/>
              <a:t>Health</a:t>
            </a:r>
            <a:r>
              <a:rPr lang="de-DE" sz="1200" dirty="0"/>
              <a:t> Trainings online, Leuphana University </a:t>
            </a:r>
            <a:r>
              <a:rPr lang="de-DE" sz="1200" dirty="0" err="1"/>
              <a:t>Lueneburg</a:t>
            </a:r>
            <a:r>
              <a:rPr lang="de-DE" sz="1200" dirty="0"/>
              <a:t>, Germany 5) Department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Psychology</a:t>
            </a:r>
            <a:r>
              <a:rPr lang="de-DE" sz="1200" dirty="0"/>
              <a:t>; Clinical </a:t>
            </a:r>
            <a:r>
              <a:rPr lang="de-DE" sz="1200" dirty="0" err="1"/>
              <a:t>Psychology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Psychotherapy</a:t>
            </a:r>
            <a:r>
              <a:rPr lang="de-DE" sz="1200" dirty="0"/>
              <a:t>, Philipps University Marburg, Germany, 6) Department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Psychology</a:t>
            </a:r>
            <a:r>
              <a:rPr lang="de-DE" sz="1200" dirty="0"/>
              <a:t>, Uppsala University, </a:t>
            </a:r>
            <a:r>
              <a:rPr lang="de-DE" sz="1200" dirty="0" err="1"/>
              <a:t>Sweden</a:t>
            </a:r>
            <a:r>
              <a:rPr lang="de-DE" sz="1200" dirty="0"/>
              <a:t>, 7) Linnaeus </a:t>
            </a:r>
            <a:r>
              <a:rPr lang="de-DE" sz="1200" dirty="0" err="1"/>
              <a:t>Centre</a:t>
            </a:r>
            <a:r>
              <a:rPr lang="de-DE" sz="1200" dirty="0"/>
              <a:t> HEAD, </a:t>
            </a:r>
            <a:r>
              <a:rPr lang="de-DE" sz="1200" dirty="0" err="1"/>
              <a:t>Swedish</a:t>
            </a:r>
            <a:r>
              <a:rPr lang="de-DE" sz="1200" dirty="0"/>
              <a:t> Institute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Disability</a:t>
            </a:r>
            <a:r>
              <a:rPr lang="de-DE" sz="1200" dirty="0"/>
              <a:t> Research, Department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Behavioural</a:t>
            </a:r>
            <a:r>
              <a:rPr lang="de-DE" sz="1200" dirty="0"/>
              <a:t> </a:t>
            </a:r>
            <a:r>
              <a:rPr lang="de-DE" sz="1200" dirty="0" err="1"/>
              <a:t>Sciences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Learning, Linköping University, </a:t>
            </a:r>
            <a:r>
              <a:rPr lang="de-DE" sz="1200" dirty="0" err="1"/>
              <a:t>Sweden</a:t>
            </a:r>
            <a:r>
              <a:rPr lang="de-DE" sz="1200" dirty="0"/>
              <a:t>, 8) Department </a:t>
            </a:r>
            <a:r>
              <a:rPr lang="de-DE" sz="1200" dirty="0" err="1"/>
              <a:t>of</a:t>
            </a:r>
            <a:r>
              <a:rPr lang="de-DE" sz="1200" dirty="0"/>
              <a:t> Clinical </a:t>
            </a:r>
            <a:r>
              <a:rPr lang="de-DE" sz="1200" dirty="0" err="1"/>
              <a:t>Neuroscience</a:t>
            </a:r>
            <a:r>
              <a:rPr lang="de-DE" sz="1200" dirty="0"/>
              <a:t>, Division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Psychiatry</a:t>
            </a:r>
            <a:r>
              <a:rPr lang="de-DE" sz="1200" dirty="0"/>
              <a:t>, </a:t>
            </a:r>
            <a:r>
              <a:rPr lang="de-DE" sz="1200" dirty="0" err="1"/>
              <a:t>Karolinska</a:t>
            </a:r>
            <a:r>
              <a:rPr lang="de-DE" sz="1200" dirty="0"/>
              <a:t> </a:t>
            </a:r>
            <a:r>
              <a:rPr lang="de-DE" sz="1200" dirty="0" err="1"/>
              <a:t>Institutet</a:t>
            </a:r>
            <a:r>
              <a:rPr lang="de-DE" sz="1200" dirty="0"/>
              <a:t>, Stockholm, </a:t>
            </a:r>
            <a:r>
              <a:rPr lang="de-DE" sz="1200" dirty="0" err="1"/>
              <a:t>Sweden</a:t>
            </a:r>
            <a:endParaRPr lang="de-DE" sz="1200" dirty="0">
              <a:effectLst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443082" y="260648"/>
            <a:ext cx="70564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de-DE" sz="2800" kern="0" dirty="0" err="1" smtClean="0">
                <a:latin typeface="+mn-lt"/>
              </a:rPr>
              <a:t>ACTonPain</a:t>
            </a:r>
            <a:r>
              <a:rPr lang="de-DE" sz="2800" kern="0" dirty="0" smtClean="0">
                <a:latin typeface="+mn-lt"/>
              </a:rPr>
              <a:t> </a:t>
            </a:r>
            <a:r>
              <a:rPr lang="de-DE" sz="2800" kern="0" dirty="0" err="1" smtClean="0">
                <a:latin typeface="+mn-lt"/>
              </a:rPr>
              <a:t>study</a:t>
            </a:r>
            <a:r>
              <a:rPr lang="de-DE" sz="2800" kern="0" dirty="0" smtClean="0">
                <a:latin typeface="+mn-lt"/>
              </a:rPr>
              <a:t> </a:t>
            </a:r>
            <a:r>
              <a:rPr lang="de-DE" sz="2800" kern="0" dirty="0" err="1" smtClean="0">
                <a:latin typeface="+mn-lt"/>
              </a:rPr>
              <a:t>project</a:t>
            </a:r>
            <a:endParaRPr lang="de-DE" sz="2800" kern="0" dirty="0">
              <a:latin typeface="+mn-lt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2"/>
          <a:stretch/>
        </p:blipFill>
        <p:spPr bwMode="auto">
          <a:xfrm>
            <a:off x="5004048" y="1653466"/>
            <a:ext cx="1956433" cy="81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" y="1653466"/>
            <a:ext cx="3139957" cy="83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11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 smtClean="0">
                <a:latin typeface="+mn-lt"/>
              </a:rPr>
              <a:t>Aim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of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the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study</a:t>
            </a:r>
            <a:endParaRPr lang="de-DE" sz="2800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CCCCCC"/>
              </a:buClr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0" lvl="0" indent="0">
              <a:buClr>
                <a:srgbClr val="CCCCCC"/>
              </a:buCl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1. Effectiveness (guidance, no guidance, waitlist)</a:t>
            </a:r>
          </a:p>
          <a:p>
            <a:pPr marL="457200" lvl="0" indent="-457200">
              <a:buClr>
                <a:srgbClr val="CCCCCC"/>
              </a:buClr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Clr>
                <a:srgbClr val="CCCCCC"/>
              </a:buCl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2. Potential moderating or </a:t>
            </a:r>
          </a:p>
          <a:p>
            <a:pPr marL="0" indent="0">
              <a:buClr>
                <a:srgbClr val="CCCCCC"/>
              </a:buClr>
              <a:buNone/>
              <a:tabLst>
                <a:tab pos="361950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	</a:t>
            </a:r>
            <a:r>
              <a:rPr lang="en-US" sz="2400" dirty="0" smtClean="0">
                <a:solidFill>
                  <a:srgbClr val="000000"/>
                </a:solidFill>
              </a:rPr>
              <a:t>mediating variables</a:t>
            </a:r>
          </a:p>
          <a:p>
            <a:pPr marL="457200" indent="-457200">
              <a:buClr>
                <a:srgbClr val="CCCCCC"/>
              </a:buClr>
              <a:buFont typeface="+mj-lt"/>
              <a:buAutoNum type="arabicPeriod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0" lvl="0" indent="0">
              <a:buClr>
                <a:srgbClr val="CCCCCC"/>
              </a:buCl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3. cost-effectiveness</a:t>
            </a:r>
          </a:p>
          <a:p>
            <a:pPr marL="0" lvl="0" indent="0">
              <a:buClr>
                <a:srgbClr val="CCCCCC"/>
              </a:buClr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72F4A-B5F9-4F92-A087-A1C9A5C162DF}" type="datetime1">
              <a:rPr lang="de-DE" altLang="de-DE" smtClean="0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/>
              <a:t>ACTonPain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50E-F966-41C5-AEFE-C6521E309173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694438"/>
            <a:ext cx="4600742" cy="437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9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 smtClean="0">
                <a:latin typeface="+mn-lt"/>
              </a:rPr>
              <a:t>Methods</a:t>
            </a:r>
            <a:endParaRPr lang="de-DE" sz="2800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Primary outcome: pain interference</a:t>
            </a:r>
            <a:r>
              <a:rPr lang="en-US" sz="2400" dirty="0"/>
              <a:t> </a:t>
            </a:r>
            <a:r>
              <a:rPr lang="en-US" sz="2400" dirty="0" smtClean="0"/>
              <a:t>(MPI)</a:t>
            </a:r>
          </a:p>
          <a:p>
            <a:r>
              <a:rPr lang="en-US" sz="2400" dirty="0" smtClean="0"/>
              <a:t>Secondary outcomes: </a:t>
            </a:r>
          </a:p>
          <a:p>
            <a:pPr lvl="1"/>
            <a:r>
              <a:rPr lang="en-US" sz="2000" dirty="0" smtClean="0"/>
              <a:t>physical (BPI) and emotional functioning (PHQ-9, GAD-7),</a:t>
            </a:r>
          </a:p>
          <a:p>
            <a:pPr lvl="1"/>
            <a:r>
              <a:rPr lang="en-US" sz="2000" dirty="0" smtClean="0"/>
              <a:t>pain intensity (NRS)</a:t>
            </a:r>
          </a:p>
          <a:p>
            <a:pPr lvl="1"/>
            <a:r>
              <a:rPr lang="en-US" sz="2000" dirty="0" smtClean="0"/>
              <a:t>ACT related variables (CPAQ, FAH-2)</a:t>
            </a:r>
          </a:p>
          <a:p>
            <a:pPr lvl="1"/>
            <a:r>
              <a:rPr lang="en-US" sz="2000" dirty="0" smtClean="0"/>
              <a:t>health related quality of life (SF-12, EQ-5D, </a:t>
            </a:r>
            <a:r>
              <a:rPr lang="en-US" sz="2000" dirty="0" err="1" smtClean="0"/>
              <a:t>AQoL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cost-effectiveness analysis from a societal perspective (</a:t>
            </a:r>
            <a:r>
              <a:rPr lang="en-US" sz="2400" dirty="0" err="1" smtClean="0"/>
              <a:t>TiC</a:t>
            </a:r>
            <a:r>
              <a:rPr lang="en-US" sz="2400" dirty="0" smtClean="0"/>
              <a:t>-P)</a:t>
            </a:r>
          </a:p>
          <a:p>
            <a:r>
              <a:rPr lang="en-US" sz="2400" dirty="0" smtClean="0"/>
              <a:t>Demographic and medical variables to detect potential moderators or mediators of the effects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72F4A-B5F9-4F92-A087-A1C9A5C162DF}" type="datetime1">
              <a:rPr lang="de-DE" altLang="de-DE" smtClean="0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/>
              <a:t>ACTonPain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50E-F966-41C5-AEFE-C6521E309173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355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8100392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Study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chart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72F4A-B5F9-4F92-A087-A1C9A5C162DF}" type="datetime1">
              <a:rPr lang="de-DE" altLang="de-DE" smtClean="0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/>
              <a:t>ACTonPain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50E-F966-41C5-AEFE-C6521E309173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8091465"/>
              </p:ext>
            </p:extLst>
          </p:nvPr>
        </p:nvGraphicFramePr>
        <p:xfrm>
          <a:off x="-468560" y="261716"/>
          <a:ext cx="8928992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Gerade Verbindung 6"/>
          <p:cNvCxnSpPr/>
          <p:nvPr/>
        </p:nvCxnSpPr>
        <p:spPr>
          <a:xfrm>
            <a:off x="4391322" y="1009059"/>
            <a:ext cx="1800125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7380288" y="5805264"/>
            <a:ext cx="1224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err="1" smtClean="0"/>
              <a:t>status</a:t>
            </a:r>
            <a:r>
              <a:rPr lang="de-DE" sz="1000" dirty="0" smtClean="0"/>
              <a:t>: 09.07.2015</a:t>
            </a:r>
            <a:endParaRPr lang="de-DE" sz="1000" dirty="0"/>
          </a:p>
        </p:txBody>
      </p:sp>
      <p:cxnSp>
        <p:nvCxnSpPr>
          <p:cNvPr id="13" name="Gerade Verbindung 12"/>
          <p:cNvCxnSpPr/>
          <p:nvPr/>
        </p:nvCxnSpPr>
        <p:spPr>
          <a:xfrm>
            <a:off x="4369476" y="4905748"/>
            <a:ext cx="0" cy="144016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4391322" y="5085184"/>
            <a:ext cx="1512168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5897846" y="4941168"/>
            <a:ext cx="0" cy="144016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4391322" y="5707885"/>
            <a:ext cx="0" cy="108012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latin typeface="+mn-lt"/>
              </a:rPr>
              <a:t>The </a:t>
            </a:r>
            <a:r>
              <a:rPr lang="de-DE" sz="2800" dirty="0" err="1" smtClean="0">
                <a:latin typeface="+mn-lt"/>
              </a:rPr>
              <a:t>intervention</a:t>
            </a:r>
            <a:endParaRPr lang="de-DE" sz="2800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kern="800" spc="-20" dirty="0" err="1" smtClean="0">
                <a:latin typeface="+mn-lt"/>
              </a:rPr>
              <a:t>ACTonPain</a:t>
            </a:r>
            <a:r>
              <a:rPr lang="en-US" sz="2400" kern="800" spc="-20" dirty="0" smtClean="0">
                <a:latin typeface="+mn-lt"/>
              </a:rPr>
              <a:t> is based on a prior intervention by </a:t>
            </a:r>
            <a:r>
              <a:rPr lang="en-GB" sz="2400" kern="800" spc="-20" dirty="0" err="1" smtClean="0">
                <a:latin typeface="+mn-lt"/>
              </a:rPr>
              <a:t>Buhrman</a:t>
            </a:r>
            <a:r>
              <a:rPr lang="en-GB" sz="2400" kern="800" spc="-20" dirty="0" smtClean="0">
                <a:latin typeface="+mn-lt"/>
              </a:rPr>
              <a:t> et al. (2013) and </a:t>
            </a:r>
            <a:r>
              <a:rPr lang="en-US" sz="2400" kern="800" spc="-20" dirty="0" smtClean="0">
                <a:latin typeface="+mn-lt"/>
              </a:rPr>
              <a:t>consists of 7 modules that should be processed weekly </a:t>
            </a:r>
          </a:p>
          <a:p>
            <a:pPr marL="0" indent="0">
              <a:buNone/>
            </a:pPr>
            <a:endParaRPr lang="en-US" sz="2400" kern="800" spc="-20" dirty="0" smtClean="0">
              <a:latin typeface="+mn-lt"/>
            </a:endParaRPr>
          </a:p>
          <a:p>
            <a:r>
              <a:rPr lang="en-US" sz="2400" kern="800" spc="-20" dirty="0" smtClean="0">
                <a:latin typeface="+mn-lt"/>
              </a:rPr>
              <a:t>The two </a:t>
            </a:r>
            <a:r>
              <a:rPr lang="en-US" sz="2400" kern="800" spc="-20" dirty="0" err="1" smtClean="0">
                <a:latin typeface="+mn-lt"/>
              </a:rPr>
              <a:t>ACTonPain</a:t>
            </a:r>
            <a:r>
              <a:rPr lang="en-US" sz="2400" kern="800" spc="-20" dirty="0" smtClean="0">
                <a:latin typeface="+mn-lt"/>
              </a:rPr>
              <a:t> interventions differ only with respect to guidance, consisting of feedback emails from an e-coach after each module:</a:t>
            </a:r>
          </a:p>
          <a:p>
            <a:pPr lvl="1"/>
            <a:r>
              <a:rPr lang="en-US" sz="2000" kern="800" spc="-20" dirty="0" smtClean="0"/>
              <a:t>Encouraging and motivating</a:t>
            </a:r>
          </a:p>
          <a:p>
            <a:pPr lvl="1"/>
            <a:r>
              <a:rPr lang="en-US" sz="2000" kern="800" spc="-20" dirty="0" smtClean="0"/>
              <a:t>Feedback on exercises </a:t>
            </a:r>
          </a:p>
          <a:p>
            <a:pPr lvl="1"/>
            <a:r>
              <a:rPr lang="en-US" sz="2000" kern="800" spc="-20"/>
              <a:t>R</a:t>
            </a:r>
            <a:r>
              <a:rPr lang="en-US" sz="2000" kern="800" spc="-20" smtClean="0">
                <a:latin typeface="+mn-lt"/>
              </a:rPr>
              <a:t>eminding </a:t>
            </a:r>
            <a:r>
              <a:rPr lang="en-US" sz="2000" kern="800" spc="-20" dirty="0" smtClean="0">
                <a:latin typeface="+mn-lt"/>
              </a:rPr>
              <a:t>function </a:t>
            </a:r>
            <a:endParaRPr lang="de-DE" sz="2000" kern="800" spc="-20" dirty="0" smtClean="0">
              <a:latin typeface="+mn-lt"/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72F4A-B5F9-4F92-A087-A1C9A5C162DF}" type="datetime1">
              <a:rPr lang="de-DE" altLang="de-DE" smtClean="0"/>
              <a:pPr>
                <a:defRPr/>
              </a:pPr>
              <a:t>09.08.2015</a:t>
            </a:fld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/>
              <a:t>ACTonPain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50E-F966-41C5-AEFE-C6521E309173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116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Folie 1&quot;/&gt;&lt;property id=&quot;20307&quot; value=&quot;256&quot;/&gt;&lt;/object&gt;&lt;object type=&quot;3&quot; unique_id=&quot;10005&quot;&gt;&lt;property id=&quot;20148&quot; value=&quot;5&quot;/&gt;&lt;property id=&quot;20300&quot; value=&quot;Folie 2 - &amp;quot;Testfolie&amp;quot;&quot;/&gt;&lt;property id=&quot;20307&quot; value=&quot;257&quot;/&gt;&lt;/object&gt;&lt;/object&gt;&lt;/object&gt;&lt;/database&gt;"/>
</p:tagLst>
</file>

<file path=ppt/theme/theme1.xml><?xml version="1.0" encoding="utf-8"?>
<a:theme xmlns:a="http://schemas.openxmlformats.org/drawingml/2006/main" name="Uni_Praesentation_E1_RGB">
  <a:themeElements>
    <a:clrScheme name="Uni_Praesentation_E1_RGB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CC"/>
      </a:accent1>
      <a:accent2>
        <a:srgbClr val="004A99"/>
      </a:accent2>
      <a:accent3>
        <a:srgbClr val="FFFFFF"/>
      </a:accent3>
      <a:accent4>
        <a:srgbClr val="000000"/>
      </a:accent4>
      <a:accent5>
        <a:srgbClr val="E2E2E2"/>
      </a:accent5>
      <a:accent6>
        <a:srgbClr val="00428A"/>
      </a:accent6>
      <a:hlink>
        <a:srgbClr val="5781BD"/>
      </a:hlink>
      <a:folHlink>
        <a:srgbClr val="C1002A"/>
      </a:folHlink>
    </a:clrScheme>
    <a:fontScheme name="Uni_Praesentation_E1_RGB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ni_Praesentation_E1_RG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CC"/>
        </a:accent1>
        <a:accent2>
          <a:srgbClr val="004A99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428A"/>
        </a:accent6>
        <a:hlink>
          <a:srgbClr val="5781BD"/>
        </a:hlink>
        <a:folHlink>
          <a:srgbClr val="C10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i_Praesentation_E1_RGB">
  <a:themeElements>
    <a:clrScheme name="Uni_Praesentation_E1_RGB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CC"/>
      </a:accent1>
      <a:accent2>
        <a:srgbClr val="004A99"/>
      </a:accent2>
      <a:accent3>
        <a:srgbClr val="FFFFFF"/>
      </a:accent3>
      <a:accent4>
        <a:srgbClr val="000000"/>
      </a:accent4>
      <a:accent5>
        <a:srgbClr val="E2E2E2"/>
      </a:accent5>
      <a:accent6>
        <a:srgbClr val="00428A"/>
      </a:accent6>
      <a:hlink>
        <a:srgbClr val="5781BD"/>
      </a:hlink>
      <a:folHlink>
        <a:srgbClr val="C1002A"/>
      </a:folHlink>
    </a:clrScheme>
    <a:fontScheme name="Uni_Praesentation_E1_RGB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ni_Praesentation_E1_RG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CC"/>
        </a:accent1>
        <a:accent2>
          <a:srgbClr val="004A99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428A"/>
        </a:accent6>
        <a:hlink>
          <a:srgbClr val="5781BD"/>
        </a:hlink>
        <a:folHlink>
          <a:srgbClr val="C10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ni_Praesentation_E1_RGB 13">
    <a:dk1>
      <a:srgbClr val="000000"/>
    </a:dk1>
    <a:lt1>
      <a:srgbClr val="FFFFFF"/>
    </a:lt1>
    <a:dk2>
      <a:srgbClr val="000000"/>
    </a:dk2>
    <a:lt2>
      <a:srgbClr val="808080"/>
    </a:lt2>
    <a:accent1>
      <a:srgbClr val="CCCCCC"/>
    </a:accent1>
    <a:accent2>
      <a:srgbClr val="004A99"/>
    </a:accent2>
    <a:accent3>
      <a:srgbClr val="FFFFFF"/>
    </a:accent3>
    <a:accent4>
      <a:srgbClr val="000000"/>
    </a:accent4>
    <a:accent5>
      <a:srgbClr val="E2E2E2"/>
    </a:accent5>
    <a:accent6>
      <a:srgbClr val="00428A"/>
    </a:accent6>
    <a:hlink>
      <a:srgbClr val="5781BD"/>
    </a:hlink>
    <a:folHlink>
      <a:srgbClr val="C1002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Uni_Praesentation_E1_RGB</Template>
  <TotalTime>0</TotalTime>
  <Words>855</Words>
  <Application>Microsoft Office PowerPoint</Application>
  <PresentationFormat>Bildschirmpräsentation (4:3)</PresentationFormat>
  <Paragraphs>218</Paragraphs>
  <Slides>18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0" baseType="lpstr">
      <vt:lpstr>Uni_Praesentation_E1_RGB</vt:lpstr>
      <vt:lpstr>1_Uni_Praesentation_E1_RGB</vt:lpstr>
      <vt:lpstr>Effectiveness and cost-effectiveness of a guided and unguided online-based acceptance and commitment therapy for chronic pain (ACTonPain):  preliminary results of a three-armed randomized controlled trial</vt:lpstr>
      <vt:lpstr>Overview</vt:lpstr>
      <vt:lpstr>Chronic pain, ACT and Internet-based Interventions (IBIs)</vt:lpstr>
      <vt:lpstr>Rationale of the study</vt:lpstr>
      <vt:lpstr>PowerPoint-Präsentation</vt:lpstr>
      <vt:lpstr>Aim of the study</vt:lpstr>
      <vt:lpstr>Methods</vt:lpstr>
      <vt:lpstr>Study flow chart</vt:lpstr>
      <vt:lpstr>The intervention</vt:lpstr>
      <vt:lpstr>The 7 modules of the intervention</vt:lpstr>
      <vt:lpstr>https://get-on.minddistrict.de/</vt:lpstr>
      <vt:lpstr>Preliminary results (main effects)</vt:lpstr>
      <vt:lpstr>Preliminary results                                    (ACTonPain guided vs. waitlist)</vt:lpstr>
      <vt:lpstr>Preliminary results                                               (ACTonPain unguided vs. Waitlist)</vt:lpstr>
      <vt:lpstr>Discussion and outlook </vt:lpstr>
      <vt:lpstr>Acceptance of pain IBIs</vt:lpstr>
      <vt:lpstr>Effects of an Acceptance Facilitating Intervention</vt:lpstr>
      <vt:lpstr>Thank you for your attention!   Team Jiaxi Lin, Sarah Paganini, Lasse Sander, Julian Mack, Ann-Marie Küchler and a lot of student reasearch assistants, interns und BSc/MSc-students and Harald Baumeister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Faust, Bianca</dc:creator>
  <cp:lastModifiedBy>Rehabenutzer</cp:lastModifiedBy>
  <cp:revision>204</cp:revision>
  <cp:lastPrinted>2015-03-26T12:44:34Z</cp:lastPrinted>
  <dcterms:created xsi:type="dcterms:W3CDTF">2015-07-06T09:08:15Z</dcterms:created>
  <dcterms:modified xsi:type="dcterms:W3CDTF">2015-08-09T11:06:34Z</dcterms:modified>
</cp:coreProperties>
</file>