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D286B-DE62-4131-A3A6-5FB43FB4C3BA}" type="datetimeFigureOut">
              <a:rPr lang="en-US" smtClean="0"/>
              <a:t>6/22/2014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C66177-16E8-4BF3-A8F6-DF3C0CE8514F}" type="slidenum">
              <a:rPr lang="en-US" smtClean="0"/>
              <a:t>‹#›</a:t>
            </a:fld>
            <a:endParaRPr lang="en-US"/>
          </a:p>
        </p:txBody>
      </p:sp>
    </p:spTree>
    <p:extLst>
      <p:ext uri="{BB962C8B-B14F-4D97-AF65-F5344CB8AC3E}">
        <p14:creationId xmlns:p14="http://schemas.microsoft.com/office/powerpoint/2010/main" val="300255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C66177-16E8-4BF3-A8F6-DF3C0CE8514F}" type="slidenum">
              <a:rPr lang="en-US" smtClean="0"/>
              <a:t>1</a:t>
            </a:fld>
            <a:endParaRPr lang="en-US"/>
          </a:p>
        </p:txBody>
      </p:sp>
    </p:spTree>
    <p:extLst>
      <p:ext uri="{BB962C8B-B14F-4D97-AF65-F5344CB8AC3E}">
        <p14:creationId xmlns:p14="http://schemas.microsoft.com/office/powerpoint/2010/main" val="3654148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0AA3E6-BC19-4458-9BAC-219C0BB06940}"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AA3E6-BC19-4458-9BAC-219C0BB06940}"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AA3E6-BC19-4458-9BAC-219C0BB06940}"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B0AA3E6-BC19-4458-9BAC-219C0BB06940}"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AA3E6-BC19-4458-9BAC-219C0BB06940}"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0AA3E6-BC19-4458-9BAC-219C0BB06940}" type="datetimeFigureOut">
              <a:rPr lang="en-US" smtClean="0"/>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0AA3E6-BC19-4458-9BAC-219C0BB06940}" type="datetimeFigureOut">
              <a:rPr lang="en-US" smtClean="0"/>
              <a:t>6/22/2014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0AA3E6-BC19-4458-9BAC-219C0BB06940}" type="datetimeFigureOut">
              <a:rPr lang="en-US" smtClean="0"/>
              <a:t>6/22/2014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AA3E6-BC19-4458-9BAC-219C0BB06940}" type="datetimeFigureOut">
              <a:rPr lang="en-US" smtClean="0"/>
              <a:t>6/22/2014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AA3E6-BC19-4458-9BAC-219C0BB06940}" type="datetimeFigureOut">
              <a:rPr lang="en-US" smtClean="0"/>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D4B20-AD07-48D3-802F-7EB390FB4D1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AA3E6-BC19-4458-9BAC-219C0BB06940}" type="datetimeFigureOut">
              <a:rPr lang="en-US" smtClean="0"/>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D4B20-AD07-48D3-802F-7EB390FB4D1E}"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6B0AA3E6-BC19-4458-9BAC-219C0BB06940}" type="datetimeFigureOut">
              <a:rPr lang="en-US" smtClean="0"/>
              <a:t>6/22/2014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079D4B20-AD07-48D3-802F-7EB390FB4D1E}"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shade val="80000"/>
                <a:hueMod val="110000"/>
                <a:satMod val="120000"/>
              </a:schemeClr>
            </a:gs>
            <a:gs pos="100000">
              <a:schemeClr val="bg2">
                <a:shade val="60000"/>
                <a:hueMod val="40000"/>
                <a:satMod val="120000"/>
                <a:lumMod val="103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 CBS Benefit from and extend </a:t>
            </a:r>
            <a:r>
              <a:rPr lang="en-US" dirty="0" err="1" smtClean="0"/>
              <a:t>Goldiamond’s</a:t>
            </a:r>
            <a:r>
              <a:rPr lang="en-US" dirty="0" smtClean="0"/>
              <a:t> thinking and work?!</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										</a:t>
            </a:r>
            <a:r>
              <a:rPr lang="en-US" b="1" dirty="0" smtClean="0"/>
              <a:t>Amy R. Murrell, Ph.D. </a:t>
            </a:r>
          </a:p>
          <a:p>
            <a:r>
              <a:rPr lang="en-US" b="1" dirty="0" smtClean="0"/>
              <a:t>			University of North Texas – Department of Psychology  </a:t>
            </a:r>
            <a:endParaRPr lang="en-US" b="1" dirty="0"/>
          </a:p>
        </p:txBody>
      </p:sp>
    </p:spTree>
    <p:extLst>
      <p:ext uri="{BB962C8B-B14F-4D97-AF65-F5344CB8AC3E}">
        <p14:creationId xmlns:p14="http://schemas.microsoft.com/office/powerpoint/2010/main" val="3530293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81000"/>
            <a:ext cx="7601158" cy="924475"/>
          </a:xfrm>
        </p:spPr>
        <p:txBody>
          <a:bodyPr>
            <a:noAutofit/>
          </a:bodyPr>
          <a:lstStyle/>
          <a:p>
            <a:r>
              <a:rPr lang="en-US" dirty="0" smtClean="0"/>
              <a:t>Israel </a:t>
            </a:r>
            <a:r>
              <a:rPr lang="en-US" dirty="0" err="1" smtClean="0"/>
              <a:t>Goldiamond</a:t>
            </a:r>
            <a:r>
              <a:rPr lang="en-US" dirty="0" smtClean="0"/>
              <a:t> (* what I can tell from reading his work &amp; things written about him)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Worked in multiple settings widely relevant to professional development</a:t>
            </a:r>
          </a:p>
          <a:p>
            <a:pPr lvl="1"/>
            <a:r>
              <a:rPr lang="en-US" dirty="0" smtClean="0"/>
              <a:t>Both basic and applied work  </a:t>
            </a:r>
          </a:p>
          <a:p>
            <a:r>
              <a:rPr lang="en-US" dirty="0" smtClean="0"/>
              <a:t>President of ABA in early 1970s</a:t>
            </a:r>
          </a:p>
          <a:p>
            <a:r>
              <a:rPr lang="en-US" dirty="0" smtClean="0"/>
              <a:t>Editor of many journals relevant to behavioral research and treatment </a:t>
            </a:r>
          </a:p>
          <a:p>
            <a:r>
              <a:rPr lang="en-US" dirty="0" smtClean="0"/>
              <a:t>Argued for the role of scientists in social responsibility and ethical matters</a:t>
            </a:r>
          </a:p>
          <a:p>
            <a:pPr lvl="1"/>
            <a:r>
              <a:rPr lang="en-US" dirty="0" smtClean="0"/>
              <a:t>Involved in organizational meetings devoted to such issues</a:t>
            </a:r>
          </a:p>
          <a:p>
            <a:r>
              <a:rPr lang="en-US" dirty="0" smtClean="0"/>
              <a:t>Included himself as scientist and clinician in his writings </a:t>
            </a:r>
          </a:p>
          <a:p>
            <a:r>
              <a:rPr lang="en-US" dirty="0" smtClean="0"/>
              <a:t>Conducted detailed, technical, careful (and at times quite lengthy) analyses</a:t>
            </a:r>
          </a:p>
          <a:p>
            <a:pPr lvl="1"/>
            <a:r>
              <a:rPr lang="en-US" dirty="0" smtClean="0"/>
              <a:t>Wrote in similar ways </a:t>
            </a:r>
          </a:p>
          <a:p>
            <a:pPr lvl="2"/>
            <a:r>
              <a:rPr lang="en-US" dirty="0" smtClean="0"/>
              <a:t>And yet, work is quite easily understandable if take time to read it </a:t>
            </a:r>
          </a:p>
          <a:p>
            <a:r>
              <a:rPr lang="en-US" dirty="0" smtClean="0"/>
              <a:t>Seems to be a staunch advocate – maybe even to point of being contrary</a:t>
            </a:r>
          </a:p>
          <a:p>
            <a:pPr lvl="1"/>
            <a:r>
              <a:rPr lang="en-US" dirty="0" smtClean="0"/>
              <a:t>But, at least in writing, never seemed to be self-aggrandizing or antagonistic about work  </a:t>
            </a:r>
          </a:p>
          <a:p>
            <a:pPr lvl="2"/>
            <a:r>
              <a:rPr lang="en-US" dirty="0" smtClean="0"/>
              <a:t>Always wrote things like: this is only one way, there are limits to prediction and influence, cites people from far </a:t>
            </a:r>
            <a:r>
              <a:rPr lang="en-US" smtClean="0"/>
              <a:t>discrepant fields, specifically </a:t>
            </a:r>
            <a:r>
              <a:rPr lang="en-US" dirty="0" smtClean="0"/>
              <a:t>mentions other models and their benefits, no us-them in any thing I’ve read </a:t>
            </a:r>
          </a:p>
        </p:txBody>
      </p:sp>
    </p:spTree>
    <p:extLst>
      <p:ext uri="{BB962C8B-B14F-4D97-AF65-F5344CB8AC3E}">
        <p14:creationId xmlns:p14="http://schemas.microsoft.com/office/powerpoint/2010/main" val="378407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Jesus R. said tell me how this ACT stuff isn’t just Izzy </a:t>
            </a:r>
            <a:r>
              <a:rPr lang="en-US" dirty="0" err="1" smtClean="0"/>
              <a:t>Goldiamond’s</a:t>
            </a:r>
            <a:r>
              <a:rPr lang="en-US" dirty="0" smtClean="0"/>
              <a:t> work </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here is certainly a basic to applied </a:t>
            </a:r>
            <a:r>
              <a:rPr lang="en-US" smtClean="0"/>
              <a:t>bridge </a:t>
            </a:r>
            <a:r>
              <a:rPr lang="en-US" smtClean="0"/>
              <a:t>that </a:t>
            </a:r>
            <a:r>
              <a:rPr lang="en-US" dirty="0" smtClean="0"/>
              <a:t>going for in the constructional approach that is very familiar to the CBS community</a:t>
            </a:r>
          </a:p>
          <a:p>
            <a:pPr lvl="1"/>
            <a:r>
              <a:rPr lang="en-US" dirty="0" smtClean="0"/>
              <a:t>In both, this often has to do with language </a:t>
            </a:r>
          </a:p>
          <a:p>
            <a:r>
              <a:rPr lang="en-US" dirty="0" smtClean="0"/>
              <a:t>There is a recognition in both approaches that the context(s) within which behavior occurs is important  - and that behavior that formally looks negative serves (a) useful function(s) such that shifting contextual contingencies is seen as an effective way to address behavior (as opposed to labeling it, attempting to directly manipulate private content, etc.)</a:t>
            </a:r>
          </a:p>
          <a:p>
            <a:pPr lvl="1"/>
            <a:r>
              <a:rPr lang="en-US" dirty="0" smtClean="0"/>
              <a:t>There is a related recognition of aversive control having downsides in both </a:t>
            </a:r>
          </a:p>
          <a:p>
            <a:pPr lvl="1"/>
            <a:r>
              <a:rPr lang="en-US" dirty="0" smtClean="0"/>
              <a:t>As well as an idea about shaping up existing behavioral repertoires – start </a:t>
            </a:r>
            <a:r>
              <a:rPr lang="en-US" dirty="0" smtClean="0"/>
              <a:t>where </a:t>
            </a:r>
            <a:r>
              <a:rPr lang="en-US" dirty="0" smtClean="0"/>
              <a:t>client is and build to more desired functioning levels/behaviors </a:t>
            </a:r>
          </a:p>
          <a:p>
            <a:r>
              <a:rPr lang="en-US" dirty="0" smtClean="0"/>
              <a:t>Each use specific tools to do functional analyses and to help clients or their significant others do the same in their daily lives</a:t>
            </a:r>
          </a:p>
        </p:txBody>
      </p:sp>
    </p:spTree>
    <p:extLst>
      <p:ext uri="{BB962C8B-B14F-4D97-AF65-F5344CB8AC3E}">
        <p14:creationId xmlns:p14="http://schemas.microsoft.com/office/powerpoint/2010/main" val="168332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compare and contrast</a:t>
            </a:r>
            <a:endParaRPr lang="en-US" dirty="0"/>
          </a:p>
        </p:txBody>
      </p:sp>
      <p:sp>
        <p:nvSpPr>
          <p:cNvPr id="3" name="Content Placeholder 2"/>
          <p:cNvSpPr>
            <a:spLocks noGrp="1"/>
          </p:cNvSpPr>
          <p:nvPr>
            <p:ph idx="1"/>
          </p:nvPr>
        </p:nvSpPr>
        <p:spPr/>
        <p:txBody>
          <a:bodyPr/>
          <a:lstStyle/>
          <a:p>
            <a:r>
              <a:rPr lang="en-US" dirty="0"/>
              <a:t>In each </a:t>
            </a:r>
            <a:r>
              <a:rPr lang="en-US" dirty="0" smtClean="0"/>
              <a:t>approach, </a:t>
            </a:r>
            <a:r>
              <a:rPr lang="en-US" dirty="0"/>
              <a:t>there is an emphasis, therefore, on long-term self-selected goals (or values) to guide the </a:t>
            </a:r>
            <a:r>
              <a:rPr lang="en-US" dirty="0" smtClean="0"/>
              <a:t>process</a:t>
            </a:r>
          </a:p>
          <a:p>
            <a:r>
              <a:rPr lang="en-US" dirty="0" smtClean="0"/>
              <a:t>In each approach, there is a awareness of how important it is to attend to contingencies in the moment – pure discrimination  and also alternative responses (contact with the present moment)</a:t>
            </a:r>
          </a:p>
          <a:p>
            <a:pPr lvl="1"/>
            <a:r>
              <a:rPr lang="en-US" dirty="0" smtClean="0"/>
              <a:t>This is especially important for verbal behavior because may realize a shift but not say it </a:t>
            </a:r>
          </a:p>
          <a:p>
            <a:r>
              <a:rPr lang="en-US" dirty="0" smtClean="0"/>
              <a:t>Use of metaphor to generalize content is much like RFT transformation (potentiating variables and establishing operations) </a:t>
            </a:r>
          </a:p>
          <a:p>
            <a:r>
              <a:rPr lang="en-US" dirty="0" smtClean="0"/>
              <a:t>Symptoms and alternatives  - costs and benefits</a:t>
            </a:r>
            <a:r>
              <a:rPr lang="en-US" dirty="0"/>
              <a:t> </a:t>
            </a:r>
            <a:r>
              <a:rPr lang="en-US" dirty="0" smtClean="0"/>
              <a:t>(acceptance and </a:t>
            </a:r>
            <a:r>
              <a:rPr lang="en-US" dirty="0" err="1" smtClean="0"/>
              <a:t>defusion</a:t>
            </a:r>
            <a:r>
              <a:rPr lang="en-US" dirty="0" smtClean="0"/>
              <a:t>) </a:t>
            </a:r>
          </a:p>
          <a:p>
            <a:r>
              <a:rPr lang="en-US" dirty="0" smtClean="0"/>
              <a:t>Are references to other pieces of </a:t>
            </a:r>
            <a:r>
              <a:rPr lang="en-US" dirty="0" err="1" smtClean="0"/>
              <a:t>hexaflex</a:t>
            </a:r>
            <a:r>
              <a:rPr lang="en-US" dirty="0" smtClean="0"/>
              <a:t> too, </a:t>
            </a:r>
            <a:r>
              <a:rPr lang="en-US" dirty="0" smtClean="0"/>
              <a:t>actually </a:t>
            </a:r>
            <a:endParaRPr lang="en-US" dirty="0"/>
          </a:p>
          <a:p>
            <a:endParaRPr lang="en-US" dirty="0"/>
          </a:p>
        </p:txBody>
      </p:sp>
    </p:spTree>
    <p:extLst>
      <p:ext uri="{BB962C8B-B14F-4D97-AF65-F5344CB8AC3E}">
        <p14:creationId xmlns:p14="http://schemas.microsoft.com/office/powerpoint/2010/main" val="279821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use this work to expand? </a:t>
            </a:r>
            <a:endParaRPr lang="en-US" dirty="0"/>
          </a:p>
        </p:txBody>
      </p:sp>
      <p:sp>
        <p:nvSpPr>
          <p:cNvPr id="3" name="Content Placeholder 2"/>
          <p:cNvSpPr>
            <a:spLocks noGrp="1"/>
          </p:cNvSpPr>
          <p:nvPr>
            <p:ph idx="1"/>
          </p:nvPr>
        </p:nvSpPr>
        <p:spPr/>
        <p:txBody>
          <a:bodyPr/>
          <a:lstStyle/>
          <a:p>
            <a:r>
              <a:rPr lang="en-US" dirty="0" smtClean="0"/>
              <a:t>I think may not have caught on because detailed, long, cautious, etc. </a:t>
            </a:r>
          </a:p>
          <a:p>
            <a:r>
              <a:rPr lang="en-US" dirty="0" smtClean="0"/>
              <a:t>I see big potential in training and dissemination </a:t>
            </a:r>
          </a:p>
          <a:p>
            <a:pPr lvl="1"/>
            <a:r>
              <a:rPr lang="en-US" dirty="0" smtClean="0"/>
              <a:t>Studies were rate of speech and affect were conditioned </a:t>
            </a:r>
          </a:p>
          <a:p>
            <a:pPr lvl="2"/>
            <a:r>
              <a:rPr lang="en-US" dirty="0" smtClean="0"/>
              <a:t>Talk about this a lot in ACT and FAP but not a whole lot of this gets out there </a:t>
            </a:r>
            <a:endParaRPr lang="en-US" dirty="0"/>
          </a:p>
        </p:txBody>
      </p:sp>
    </p:spTree>
    <p:extLst>
      <p:ext uri="{BB962C8B-B14F-4D97-AF65-F5344CB8AC3E}">
        <p14:creationId xmlns:p14="http://schemas.microsoft.com/office/powerpoint/2010/main" val="2383948900"/>
      </p:ext>
    </p:extLst>
  </p:cSld>
  <p:clrMapOvr>
    <a:masterClrMapping/>
  </p:clrMapOvr>
</p:sld>
</file>

<file path=ppt/theme/theme1.xml><?xml version="1.0" encoding="utf-8"?>
<a:theme xmlns:a="http://schemas.openxmlformats.org/drawingml/2006/main" name="Summer">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172</TotalTime>
  <Words>538</Words>
  <Application>Microsoft Office PowerPoint</Application>
  <PresentationFormat>On-screen Show (4:3)</PresentationFormat>
  <Paragraphs>37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Summer</vt:lpstr>
      <vt:lpstr>Can CBS Benefit from and extend Goldiamond’s thinking and work?!</vt:lpstr>
      <vt:lpstr>Israel Goldiamond (* what I can tell from reading his work &amp; things written about him)</vt:lpstr>
      <vt:lpstr>And, Jesus R. said tell me how this ACT stuff isn’t just Izzy Goldiamond’s work </vt:lpstr>
      <vt:lpstr>More compare and contrast</vt:lpstr>
      <vt:lpstr>How can use this work to expand?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CBS Benefit from and extend Goldiamond’s thinking and work?!</dc:title>
  <dc:creator>AREM</dc:creator>
  <cp:lastModifiedBy>Amy</cp:lastModifiedBy>
  <cp:revision>12</cp:revision>
  <dcterms:created xsi:type="dcterms:W3CDTF">2014-06-16T20:18:03Z</dcterms:created>
  <dcterms:modified xsi:type="dcterms:W3CDTF">2014-06-22T05:46:54Z</dcterms:modified>
</cp:coreProperties>
</file>