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99" r:id="rId4"/>
    <p:sldId id="300" r:id="rId5"/>
    <p:sldId id="301" r:id="rId6"/>
    <p:sldId id="302" r:id="rId7"/>
    <p:sldId id="303" r:id="rId8"/>
    <p:sldId id="304" r:id="rId9"/>
    <p:sldId id="305" r:id="rId10"/>
    <p:sldId id="306" r:id="rId11"/>
    <p:sldId id="307" r:id="rId12"/>
    <p:sldId id="308" r:id="rId13"/>
    <p:sldId id="269" r:id="rId14"/>
    <p:sldId id="270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4576" autoAdjust="0"/>
  </p:normalViewPr>
  <p:slideViewPr>
    <p:cSldViewPr>
      <p:cViewPr varScale="1">
        <p:scale>
          <a:sx n="73" d="100"/>
          <a:sy n="73" d="100"/>
        </p:scale>
        <p:origin x="-109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52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338704B-4CC6-4115-A1F2-C8FD51461BD3}" type="datetimeFigureOut">
              <a:rPr lang="pt-BR" smtClean="0"/>
              <a:pPr/>
              <a:t>28/06/2015</a:t>
            </a:fld>
            <a:endParaRPr lang="pt-BR" dirty="0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A6F48B-B47D-4E83-92F0-F18145EBB494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704B-4CC6-4115-A1F2-C8FD51461BD3}" type="datetimeFigureOut">
              <a:rPr lang="pt-BR" smtClean="0"/>
              <a:pPr/>
              <a:t>28/06/2015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6F48B-B47D-4E83-92F0-F18145EBB494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338704B-4CC6-4115-A1F2-C8FD51461BD3}" type="datetimeFigureOut">
              <a:rPr lang="pt-BR" smtClean="0"/>
              <a:pPr/>
              <a:t>28/06/2015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3A6F48B-B47D-4E83-92F0-F18145EBB494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704B-4CC6-4115-A1F2-C8FD51461BD3}" type="datetimeFigureOut">
              <a:rPr lang="pt-BR" smtClean="0"/>
              <a:pPr/>
              <a:t>28/06/2015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3A6F48B-B47D-4E83-92F0-F18145EBB494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704B-4CC6-4115-A1F2-C8FD51461BD3}" type="datetimeFigureOut">
              <a:rPr lang="pt-BR" smtClean="0"/>
              <a:pPr/>
              <a:t>28/06/2015</a:t>
            </a:fld>
            <a:endParaRPr lang="pt-BR" dirty="0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3A6F48B-B47D-4E83-92F0-F18145EBB494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338704B-4CC6-4115-A1F2-C8FD51461BD3}" type="datetimeFigureOut">
              <a:rPr lang="pt-BR" smtClean="0"/>
              <a:pPr/>
              <a:t>28/06/2015</a:t>
            </a:fld>
            <a:endParaRPr lang="pt-BR" dirty="0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3A6F48B-B47D-4E83-92F0-F18145EBB494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338704B-4CC6-4115-A1F2-C8FD51461BD3}" type="datetimeFigureOut">
              <a:rPr lang="pt-BR" smtClean="0"/>
              <a:pPr/>
              <a:t>28/06/2015</a:t>
            </a:fld>
            <a:endParaRPr lang="pt-BR" dirty="0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3A6F48B-B47D-4E83-92F0-F18145EBB494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 dirty="0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704B-4CC6-4115-A1F2-C8FD51461BD3}" type="datetimeFigureOut">
              <a:rPr lang="pt-BR" smtClean="0"/>
              <a:pPr/>
              <a:t>28/06/2015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3A6F48B-B47D-4E83-92F0-F18145EBB494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704B-4CC6-4115-A1F2-C8FD51461BD3}" type="datetimeFigureOut">
              <a:rPr lang="pt-BR" smtClean="0"/>
              <a:pPr/>
              <a:t>28/06/2015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A6F48B-B47D-4E83-92F0-F18145EBB494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704B-4CC6-4115-A1F2-C8FD51461BD3}" type="datetimeFigureOut">
              <a:rPr lang="pt-BR" smtClean="0"/>
              <a:pPr/>
              <a:t>28/06/2015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3A6F48B-B47D-4E83-92F0-F18145EBB494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338704B-4CC6-4115-A1F2-C8FD51461BD3}" type="datetimeFigureOut">
              <a:rPr lang="pt-BR" smtClean="0"/>
              <a:pPr/>
              <a:t>28/06/2015</a:t>
            </a:fld>
            <a:endParaRPr lang="pt-BR" dirty="0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3A6F48B-B47D-4E83-92F0-F18145EBB494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t-BR" dirty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dirty="0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338704B-4CC6-4115-A1F2-C8FD51461BD3}" type="datetimeFigureOut">
              <a:rPr lang="pt-BR" smtClean="0"/>
              <a:pPr/>
              <a:t>28/06/2015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3A6F48B-B47D-4E83-92F0-F18145EBB494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87624" y="2780928"/>
            <a:ext cx="7629128" cy="1828800"/>
          </a:xfrm>
        </p:spPr>
        <p:txBody>
          <a:bodyPr>
            <a:noAutofit/>
          </a:bodyPr>
          <a:lstStyle/>
          <a:p>
            <a:r>
              <a:rPr lang="en-US" sz="4000" dirty="0" smtClean="0"/>
              <a:t>Is privacy a necessary concept in contextual approach?</a:t>
            </a:r>
            <a:endParaRPr lang="pt-BR" sz="4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r"/>
            <a:r>
              <a:rPr lang="pt-BR" sz="2000" dirty="0" smtClean="0"/>
              <a:t>Henrique M. Pompermaier</a:t>
            </a:r>
          </a:p>
          <a:p>
            <a:pPr algn="r"/>
            <a:r>
              <a:rPr lang="pt-BR" sz="2000" dirty="0" smtClean="0"/>
              <a:t>PPGPsi-UFSCar</a:t>
            </a:r>
            <a:endParaRPr lang="pt-BR" dirty="0"/>
          </a:p>
        </p:txBody>
      </p:sp>
      <p:pic>
        <p:nvPicPr>
          <p:cNvPr id="4" name="Picture 2" descr="http://www.portalagita.org.br/uploads/agita_saopaulo/noticias/fapesp_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551" y="-6448"/>
            <a:ext cx="3071802" cy="1414881"/>
          </a:xfrm>
          <a:prstGeom prst="rect">
            <a:avLst/>
          </a:prstGeom>
          <a:noFill/>
        </p:spPr>
      </p:pic>
      <p:pic>
        <p:nvPicPr>
          <p:cNvPr id="5" name="Picture 4" descr="http://www.reuni.ufscar.br/fotos-obras-tiradas-05-10/fotos-cech/logoufsc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8" y="0"/>
            <a:ext cx="3428993" cy="22819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problem of privacy arises exactly when the community who mediates and modulates the individual's relation to the world is not able to discriminate the contingencies involved in the phenomena</a:t>
            </a: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t-BR" dirty="0" smtClean="0"/>
          </a:p>
          <a:p>
            <a:r>
              <a:rPr lang="en-US" dirty="0" smtClean="0"/>
              <a:t>"</a:t>
            </a:r>
            <a:r>
              <a:rPr lang="en-US" dirty="0" smtClean="0"/>
              <a:t>What event in the world is working as a discriminative to the cry response of that person?"; </a:t>
            </a:r>
            <a:endParaRPr lang="en-US" dirty="0" smtClean="0"/>
          </a:p>
          <a:p>
            <a:endParaRPr lang="en-US" dirty="0" smtClean="0"/>
          </a:p>
          <a:p>
            <a:endParaRPr lang="pt-BR" dirty="0" smtClean="0"/>
          </a:p>
          <a:p>
            <a:r>
              <a:rPr lang="en-US" dirty="0" smtClean="0"/>
              <a:t>What is shared is not the access to "observation data" but a history of </a:t>
            </a:r>
            <a:r>
              <a:rPr lang="en-US" dirty="0" smtClean="0"/>
              <a:t>contingencies</a:t>
            </a:r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Dealing </a:t>
            </a:r>
            <a:r>
              <a:rPr lang="en-US" dirty="0" smtClean="0"/>
              <a:t>with subjective phenomena as complex phenomena, consequence of the interlocking of behavioral relations constituted in different levels of </a:t>
            </a:r>
            <a:r>
              <a:rPr lang="en-US" dirty="0" smtClean="0"/>
              <a:t>selection, we </a:t>
            </a:r>
            <a:r>
              <a:rPr lang="en-US" dirty="0" smtClean="0"/>
              <a:t>avoid problematic questions about accessibility present on private event concept.</a:t>
            </a:r>
            <a:endParaRPr lang="en-US" dirty="0" smtClean="0"/>
          </a:p>
          <a:p>
            <a:endParaRPr lang="pt-BR" dirty="0" smtClean="0"/>
          </a:p>
          <a:p>
            <a:r>
              <a:rPr lang="en-US" dirty="0" smtClean="0"/>
              <a:t>A functional-contextual analysis – effort to go beyond </a:t>
            </a:r>
            <a:r>
              <a:rPr lang="en-US" dirty="0" err="1" smtClean="0"/>
              <a:t>mentalism</a:t>
            </a:r>
            <a:r>
              <a:rPr lang="en-US" dirty="0" smtClean="0"/>
              <a:t> and </a:t>
            </a:r>
            <a:r>
              <a:rPr lang="en-US" dirty="0" err="1" smtClean="0"/>
              <a:t>physism</a:t>
            </a:r>
            <a:r>
              <a:rPr lang="en-US" dirty="0" smtClean="0"/>
              <a:t>, which means, go beyond privacy.</a:t>
            </a: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References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bibliography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 numCol="2">
            <a:normAutofit fontScale="70000" lnSpcReduction="20000"/>
          </a:bodyPr>
          <a:lstStyle/>
          <a:p>
            <a:r>
              <a:rPr lang="es-AR" dirty="0" err="1" smtClean="0"/>
              <a:t>Donahoe</a:t>
            </a:r>
            <a:r>
              <a:rPr lang="es-AR" dirty="0" smtClean="0"/>
              <a:t>, J. W. &amp; Palmer, D. C. (1994). </a:t>
            </a:r>
            <a:r>
              <a:rPr lang="en-US" i="1" dirty="0" smtClean="0"/>
              <a:t>Learning and Complex Behavior</a:t>
            </a:r>
            <a:r>
              <a:rPr lang="en-US" dirty="0" smtClean="0"/>
              <a:t>. Boston/ London: </a:t>
            </a:r>
            <a:r>
              <a:rPr lang="en-US" dirty="0" err="1" smtClean="0"/>
              <a:t>Allyn</a:t>
            </a:r>
            <a:r>
              <a:rPr lang="en-US" dirty="0" smtClean="0"/>
              <a:t> and Bacon. </a:t>
            </a:r>
          </a:p>
          <a:p>
            <a:r>
              <a:rPr lang="pt-BR" dirty="0" smtClean="0"/>
              <a:t>Hanson. N. R. Observação e Interpretação: Filosofia da Ciência. São Paulo: Ed. </a:t>
            </a:r>
            <a:r>
              <a:rPr lang="pt-BR" dirty="0" err="1" smtClean="0"/>
              <a:t>Cultrix</a:t>
            </a:r>
            <a:r>
              <a:rPr lang="pt-BR" dirty="0" smtClean="0"/>
              <a:t>. 1975. p. 126-139.</a:t>
            </a:r>
          </a:p>
          <a:p>
            <a:r>
              <a:rPr lang="en-US" dirty="0" smtClean="0"/>
              <a:t>Hayes, L. J. &amp; </a:t>
            </a:r>
            <a:r>
              <a:rPr lang="en-US" dirty="0" err="1" smtClean="0"/>
              <a:t>Fryling</a:t>
            </a:r>
            <a:r>
              <a:rPr lang="en-US" dirty="0" smtClean="0"/>
              <a:t>, M. J. (2009) Overcoming the pseudo-problem of private events in the analysis of behavior. </a:t>
            </a:r>
            <a:r>
              <a:rPr lang="en-US" i="1" dirty="0" smtClean="0"/>
              <a:t>Behavior and Philosophy</a:t>
            </a:r>
            <a:r>
              <a:rPr lang="en-US" dirty="0" smtClean="0"/>
              <a:t>, 37, 39-57</a:t>
            </a:r>
            <a:endParaRPr lang="pt-BR" dirty="0" smtClean="0"/>
          </a:p>
          <a:p>
            <a:r>
              <a:rPr lang="pt-BR" dirty="0" smtClean="0"/>
              <a:t>Lopes</a:t>
            </a:r>
            <a:r>
              <a:rPr lang="pt-BR" dirty="0" smtClean="0"/>
              <a:t>, C. E. (2006). </a:t>
            </a:r>
            <a:r>
              <a:rPr lang="pt-BR" i="1" dirty="0" smtClean="0"/>
              <a:t>Behaviorismo Radical e Subjetividade</a:t>
            </a:r>
            <a:r>
              <a:rPr lang="pt-BR" dirty="0" smtClean="0"/>
              <a:t>. Tese de doutorado. São Carlos: Programa de Pós-Graduação em Filosofia da Universidade Federal de São Carlos..</a:t>
            </a:r>
          </a:p>
          <a:p>
            <a:r>
              <a:rPr lang="pt-BR" dirty="0" smtClean="0"/>
              <a:t>Lopes, C. E. e </a:t>
            </a:r>
            <a:r>
              <a:rPr lang="pt-BR" dirty="0" err="1" smtClean="0"/>
              <a:t>Abib</a:t>
            </a:r>
            <a:r>
              <a:rPr lang="pt-BR" dirty="0" smtClean="0"/>
              <a:t>, J. A. D. (2003) O behaviorismo radical como filosofia da mente. </a:t>
            </a:r>
            <a:r>
              <a:rPr lang="pt-BR" i="1" dirty="0" smtClean="0"/>
              <a:t>Psicologia: Reflexão e Crítica</a:t>
            </a:r>
            <a:r>
              <a:rPr lang="pt-BR" dirty="0" smtClean="0"/>
              <a:t>, v. 16, n.1, p.85-94</a:t>
            </a:r>
          </a:p>
          <a:p>
            <a:r>
              <a:rPr lang="en-US" dirty="0" smtClean="0"/>
              <a:t>Skinner</a:t>
            </a:r>
            <a:r>
              <a:rPr lang="en-US" dirty="0" smtClean="0"/>
              <a:t>, B. F. (1957). Verbal Behavior. New York: </a:t>
            </a:r>
            <a:r>
              <a:rPr lang="en-US" dirty="0" err="1" smtClean="0"/>
              <a:t>Applenton</a:t>
            </a:r>
            <a:r>
              <a:rPr lang="en-US" dirty="0" smtClean="0"/>
              <a:t>-Century-Crofts.</a:t>
            </a:r>
            <a:endParaRPr lang="pt-BR" dirty="0" smtClean="0"/>
          </a:p>
          <a:p>
            <a:r>
              <a:rPr lang="en-US" dirty="0" smtClean="0"/>
              <a:t>Skinner, B.F. (1961). The Operational Analysis of Psychological Terms. </a:t>
            </a:r>
            <a:r>
              <a:rPr lang="en-US" dirty="0" err="1" smtClean="0"/>
              <a:t>Em</a:t>
            </a:r>
            <a:r>
              <a:rPr lang="en-US" dirty="0" smtClean="0"/>
              <a:t>: B.F. Skinner (Org.), Cumulative Record. New York: Appleton-Century-Crofts. (</a:t>
            </a:r>
            <a:r>
              <a:rPr lang="en-US" dirty="0" err="1" smtClean="0"/>
              <a:t>Trabalho</a:t>
            </a:r>
            <a:r>
              <a:rPr lang="en-US" dirty="0" smtClean="0"/>
              <a:t> </a:t>
            </a:r>
            <a:r>
              <a:rPr lang="en-US" dirty="0" err="1" smtClean="0"/>
              <a:t>originalmente</a:t>
            </a:r>
            <a:r>
              <a:rPr lang="en-US" dirty="0" smtClean="0"/>
              <a:t> </a:t>
            </a:r>
            <a:r>
              <a:rPr lang="en-US" dirty="0" err="1" smtClean="0"/>
              <a:t>publicado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1945)</a:t>
            </a:r>
            <a:endParaRPr lang="pt-BR" dirty="0" smtClean="0"/>
          </a:p>
          <a:p>
            <a:r>
              <a:rPr lang="en-US" dirty="0" err="1" smtClean="0"/>
              <a:t>Tourinho</a:t>
            </a:r>
            <a:r>
              <a:rPr lang="en-US" dirty="0" smtClean="0"/>
              <a:t>, E. Z. (2006). </a:t>
            </a:r>
            <a:r>
              <a:rPr lang="pt-BR" i="1" dirty="0" smtClean="0"/>
              <a:t>Subjetividade e relações comportamentais</a:t>
            </a:r>
            <a:r>
              <a:rPr lang="pt-BR" dirty="0" smtClean="0"/>
              <a:t>. Tese para concurso de Professor Titular. Belém: Departamento de Psicologia Experimental da Universidade Federal do Pará.</a:t>
            </a:r>
          </a:p>
          <a:p>
            <a:endParaRPr lang="pt-BR" dirty="0"/>
          </a:p>
        </p:txBody>
      </p:sp>
      <p:pic>
        <p:nvPicPr>
          <p:cNvPr id="2050" name="Picture 2" descr="http://t1.gstatic.com/images?q=tbn:ANd9GcT2hjAwb3z-vU09kBwXsDx16kROBsMa1NTHGMUrQRwLGQhv0eq-Y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0"/>
            <a:ext cx="1512168" cy="12687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1669504"/>
            <a:ext cx="8153400" cy="4495800"/>
          </a:xfrm>
        </p:spPr>
        <p:txBody>
          <a:bodyPr/>
          <a:lstStyle/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r>
              <a:rPr lang="pt-BR" sz="3600" dirty="0" smtClean="0"/>
              <a:t>henriquepompermaier@gmail.com</a:t>
            </a:r>
            <a:endParaRPr lang="pt-BR" sz="3600" dirty="0"/>
          </a:p>
        </p:txBody>
      </p:sp>
      <p:pic>
        <p:nvPicPr>
          <p:cNvPr id="1026" name="Picture 2" descr="http://t0.gstatic.com/images?q=tbn:ANd9GcSFiUxSKOldrV5hOKsCw9JEMJRLFjjryhSzbe6K3xE0eh6rMSDG5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3376425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endParaRPr lang="pt-BR" dirty="0" smtClean="0"/>
          </a:p>
          <a:p>
            <a:endParaRPr lang="pt-BR" dirty="0" smtClean="0"/>
          </a:p>
          <a:p>
            <a:endParaRPr lang="en-US" dirty="0" smtClean="0"/>
          </a:p>
          <a:p>
            <a:r>
              <a:rPr lang="en-US" dirty="0" smtClean="0"/>
              <a:t>Different meanings for “private”/“privacy”, most of them </a:t>
            </a:r>
            <a:r>
              <a:rPr lang="en-US" dirty="0" smtClean="0"/>
              <a:t>related to classic psychological </a:t>
            </a:r>
            <a:r>
              <a:rPr lang="en-US" dirty="0" smtClean="0"/>
              <a:t>dichotomies</a:t>
            </a:r>
          </a:p>
          <a:p>
            <a:endParaRPr lang="en-US" dirty="0" smtClean="0"/>
          </a:p>
          <a:p>
            <a:r>
              <a:rPr lang="en-US" dirty="0" smtClean="0"/>
              <a:t>“privacy” has a important place in behavioral approach, especially in addressing the so-called </a:t>
            </a:r>
            <a:r>
              <a:rPr lang="en-US" dirty="0" smtClean="0"/>
              <a:t>“subjective phenomena”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“</a:t>
            </a:r>
            <a:r>
              <a:rPr lang="pt-BR" dirty="0" err="1" smtClean="0"/>
              <a:t>Private</a:t>
            </a:r>
            <a:r>
              <a:rPr lang="pt-BR" dirty="0" smtClean="0"/>
              <a:t> </a:t>
            </a:r>
            <a:r>
              <a:rPr lang="pt-BR" dirty="0" err="1" smtClean="0"/>
              <a:t>events</a:t>
            </a:r>
            <a:r>
              <a:rPr lang="pt-BR" dirty="0" smtClean="0"/>
              <a:t> </a:t>
            </a:r>
            <a:r>
              <a:rPr lang="pt-BR" dirty="0" err="1" smtClean="0"/>
              <a:t>theory</a:t>
            </a:r>
            <a:r>
              <a:rPr lang="pt-BR" dirty="0" smtClean="0"/>
              <a:t>”: </a:t>
            </a:r>
            <a:r>
              <a:rPr lang="en-US" dirty="0" smtClean="0"/>
              <a:t>how </a:t>
            </a:r>
            <a:r>
              <a:rPr lang="en-US" dirty="0" smtClean="0"/>
              <a:t>individuals who are in contact with different stimuli can share </a:t>
            </a:r>
            <a:r>
              <a:rPr lang="en-US" dirty="0" smtClean="0"/>
              <a:t>classes of </a:t>
            </a:r>
            <a:r>
              <a:rPr lang="en-US" dirty="0" smtClean="0"/>
              <a:t>verbal response </a:t>
            </a:r>
            <a:r>
              <a:rPr lang="en-US" dirty="0" smtClean="0"/>
              <a:t>related to some events?</a:t>
            </a:r>
          </a:p>
          <a:p>
            <a:endParaRPr lang="en-US" dirty="0" smtClean="0"/>
          </a:p>
          <a:p>
            <a:r>
              <a:rPr lang="en-US" dirty="0" smtClean="0"/>
              <a:t>Patient and dentist</a:t>
            </a:r>
          </a:p>
          <a:p>
            <a:r>
              <a:rPr lang="en-US" dirty="0" smtClean="0"/>
              <a:t>Blind and seer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Privacy:“</a:t>
            </a:r>
            <a:r>
              <a:rPr lang="en-US" dirty="0" smtClean="0"/>
              <a:t>restricted accessibility</a:t>
            </a:r>
            <a:r>
              <a:rPr lang="en-US" dirty="0" smtClean="0"/>
              <a:t>”</a:t>
            </a:r>
          </a:p>
          <a:p>
            <a:endParaRPr lang="en-US" dirty="0" smtClean="0"/>
          </a:p>
          <a:p>
            <a:r>
              <a:rPr lang="en-US" dirty="0" smtClean="0"/>
              <a:t>public events are directly accessible to the individual and the community </a:t>
            </a:r>
            <a:r>
              <a:rPr lang="en-US" dirty="0" smtClean="0"/>
              <a:t>– sharing </a:t>
            </a:r>
            <a:r>
              <a:rPr lang="en-US" dirty="0" smtClean="0"/>
              <a:t>of observational data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private events </a:t>
            </a:r>
            <a:r>
              <a:rPr lang="en-US" dirty="0" smtClean="0"/>
              <a:t>are </a:t>
            </a:r>
            <a:r>
              <a:rPr lang="en-US" dirty="0" smtClean="0"/>
              <a:t>directly accessible only to an </a:t>
            </a:r>
            <a:r>
              <a:rPr lang="en-US" dirty="0" smtClean="0"/>
              <a:t>individual</a:t>
            </a:r>
            <a:r>
              <a:rPr lang="en-US" dirty="0" smtClean="0"/>
              <a:t> – </a:t>
            </a:r>
            <a:r>
              <a:rPr lang="en-US" dirty="0" smtClean="0"/>
              <a:t>no sharing </a:t>
            </a:r>
            <a:r>
              <a:rPr lang="en-US" dirty="0" smtClean="0"/>
              <a:t>of observational data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1556792"/>
            <a:ext cx="81534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S</a:t>
            </a:r>
            <a:r>
              <a:rPr lang="en-US" dirty="0" smtClean="0"/>
              <a:t>eparation </a:t>
            </a:r>
            <a:r>
              <a:rPr lang="en-US" dirty="0" smtClean="0"/>
              <a:t>between observation and interpretation</a:t>
            </a:r>
            <a:r>
              <a:rPr lang="en-US" dirty="0" smtClean="0"/>
              <a:t>;</a:t>
            </a:r>
          </a:p>
          <a:p>
            <a:endParaRPr lang="en-US" dirty="0" smtClean="0"/>
          </a:p>
          <a:p>
            <a:r>
              <a:rPr lang="en-US" dirty="0" smtClean="0"/>
              <a:t>Observation: </a:t>
            </a:r>
            <a:r>
              <a:rPr lang="en-US" dirty="0" smtClean="0"/>
              <a:t>pure and direct access to the object of study</a:t>
            </a:r>
            <a:r>
              <a:rPr lang="en-US" dirty="0" smtClean="0"/>
              <a:t>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Individual </a:t>
            </a:r>
            <a:r>
              <a:rPr lang="en-US" dirty="0" smtClean="0"/>
              <a:t>and community </a:t>
            </a:r>
            <a:r>
              <a:rPr lang="en-US" dirty="0" smtClean="0"/>
              <a:t>are </a:t>
            </a:r>
            <a:r>
              <a:rPr lang="en-US" dirty="0" smtClean="0"/>
              <a:t>“touched” by the same </a:t>
            </a:r>
            <a:r>
              <a:rPr lang="en-US" dirty="0" smtClean="0"/>
              <a:t>stimuli (</a:t>
            </a:r>
            <a:r>
              <a:rPr lang="en-US" dirty="0" smtClean="0"/>
              <a:t>realistic </a:t>
            </a:r>
            <a:r>
              <a:rPr lang="en-US" dirty="0" smtClean="0"/>
              <a:t>posture)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“observation – what is it before interpretation</a:t>
            </a:r>
            <a:r>
              <a:rPr lang="en-US" dirty="0" smtClean="0"/>
              <a:t>?” (Hanson, 1975)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Observation and interpretation are inseparable: to observe is to interpret; and to interpret is to observe.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Observation </a:t>
            </a:r>
            <a:r>
              <a:rPr lang="en-US" dirty="0" smtClean="0"/>
              <a:t>“is driven by interests of context” (p.135).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Emotions</a:t>
            </a:r>
            <a:r>
              <a:rPr lang="en-US" dirty="0" smtClean="0"/>
              <a:t>, feelings, thoughts are </a:t>
            </a:r>
            <a:r>
              <a:rPr lang="en-US" dirty="0" smtClean="0"/>
              <a:t>forms </a:t>
            </a:r>
            <a:r>
              <a:rPr lang="en-US" dirty="0" smtClean="0"/>
              <a:t>of to be related with the </a:t>
            </a:r>
            <a:r>
              <a:rPr lang="en-US" dirty="0" smtClean="0"/>
              <a:t>world</a:t>
            </a:r>
          </a:p>
          <a:p>
            <a:endParaRPr lang="en-US" dirty="0" smtClean="0"/>
          </a:p>
          <a:p>
            <a:r>
              <a:rPr lang="en-US" dirty="0" smtClean="0"/>
              <a:t>Elements </a:t>
            </a:r>
            <a:r>
              <a:rPr lang="en-US" dirty="0" smtClean="0"/>
              <a:t>of </a:t>
            </a:r>
            <a:r>
              <a:rPr lang="en-US" dirty="0" smtClean="0"/>
              <a:t>behavioral </a:t>
            </a:r>
            <a:r>
              <a:rPr lang="en-US" dirty="0" smtClean="0"/>
              <a:t>relation are defined in their participation on </a:t>
            </a:r>
            <a:r>
              <a:rPr lang="en-US" dirty="0" smtClean="0"/>
              <a:t>it</a:t>
            </a:r>
            <a:endParaRPr lang="en-US" dirty="0" smtClean="0"/>
          </a:p>
          <a:p>
            <a:endParaRPr lang="en-US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Behavior </a:t>
            </a:r>
            <a:r>
              <a:rPr lang="en-US" dirty="0" smtClean="0"/>
              <a:t>as </a:t>
            </a:r>
            <a:r>
              <a:rPr lang="en-US" dirty="0" smtClean="0"/>
              <a:t>more or less complex </a:t>
            </a:r>
            <a:r>
              <a:rPr lang="en-US" dirty="0" smtClean="0"/>
              <a:t>phenomena;</a:t>
            </a:r>
          </a:p>
          <a:p>
            <a:endParaRPr lang="en-US" dirty="0" smtClean="0"/>
          </a:p>
          <a:p>
            <a:r>
              <a:rPr lang="en-US" dirty="0" smtClean="0"/>
              <a:t>Complexity: </a:t>
            </a:r>
            <a:r>
              <a:rPr lang="en-US" dirty="0" smtClean="0"/>
              <a:t>involvement and interlocking of different behavioral relations and of distinct levels of selection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Characteristic </a:t>
            </a:r>
            <a:r>
              <a:rPr lang="en-US" dirty="0" smtClean="0"/>
              <a:t>complex social arrangements and process of modern societies are the basis for the development of the illusion that there is a obscure and inaccessible place where things that determine the behavior happens (a “private” or “internal” world</a:t>
            </a:r>
            <a:r>
              <a:rPr lang="en-US" dirty="0" smtClean="0"/>
              <a:t>). (</a:t>
            </a:r>
            <a:r>
              <a:rPr lang="en-US" dirty="0" err="1" smtClean="0"/>
              <a:t>Tourinho</a:t>
            </a:r>
            <a:r>
              <a:rPr lang="en-US" dirty="0" smtClean="0"/>
              <a:t>, 2006) </a:t>
            </a: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13345</TotalTime>
  <Words>430</Words>
  <Application>Microsoft Office PowerPoint</Application>
  <PresentationFormat>Apresentação na tela (4:3)</PresentationFormat>
  <Paragraphs>61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Mediano</vt:lpstr>
      <vt:lpstr>Is privacy a necessary concept in contextual approach?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References and bibliography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Abordagem  dos fenômenos subjetivos na obra skinneriana</dc:title>
  <dc:creator>Sony</dc:creator>
  <cp:lastModifiedBy>Henrique</cp:lastModifiedBy>
  <cp:revision>29</cp:revision>
  <dcterms:created xsi:type="dcterms:W3CDTF">2011-08-16T02:56:16Z</dcterms:created>
  <dcterms:modified xsi:type="dcterms:W3CDTF">2015-06-29T03:08:08Z</dcterms:modified>
</cp:coreProperties>
</file>