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62" r:id="rId7"/>
    <p:sldId id="274" r:id="rId8"/>
    <p:sldId id="268" r:id="rId9"/>
    <p:sldId id="272" r:id="rId10"/>
    <p:sldId id="269" r:id="rId11"/>
    <p:sldId id="273" r:id="rId12"/>
    <p:sldId id="265" r:id="rId13"/>
    <p:sldId id="261" r:id="rId14"/>
    <p:sldId id="271" r:id="rId15"/>
    <p:sldId id="276" r:id="rId16"/>
    <p:sldId id="270" r:id="rId17"/>
    <p:sldId id="275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430"/>
    <a:srgbClr val="6E5600"/>
    <a:srgbClr val="E84B02"/>
    <a:srgbClr val="BA0003"/>
    <a:srgbClr val="62139E"/>
    <a:srgbClr val="219797"/>
    <a:srgbClr val="E3CD74"/>
    <a:srgbClr val="EEB42D"/>
    <a:srgbClr val="EED4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 autoAdjust="0"/>
    <p:restoredTop sz="87852" autoAdjust="0"/>
  </p:normalViewPr>
  <p:slideViewPr>
    <p:cSldViewPr>
      <p:cViewPr varScale="1">
        <p:scale>
          <a:sx n="102" d="100"/>
          <a:sy n="102" d="100"/>
        </p:scale>
        <p:origin x="-1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6C4EF-DD23-0A4B-B843-D1513AD083E6}" type="datetimeFigureOut">
              <a:rPr lang="en-US" smtClean="0"/>
              <a:t>7/18/15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53019-430C-9D4F-A5D0-70082CD4C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576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42EE1-E963-2F46-822C-5D61363FBEB9}" type="datetimeFigureOut">
              <a:rPr lang="en-US" smtClean="0"/>
              <a:t>7/18/15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6D3CC-673D-654C-9695-D59385C36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111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Higher scores also correlate with higher job burnout</a:t>
            </a:r>
            <a:r>
              <a:rPr lang="en-US" baseline="0" dirty="0" smtClean="0"/>
              <a:t>, lower employee productivity, higher incidence of employee absenteeism, and reduced job satisfaction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6D3CC-673D-654C-9695-D59385C366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71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into some depth describing </a:t>
            </a:r>
            <a:r>
              <a:rPr lang="en-US" dirty="0" err="1" smtClean="0"/>
              <a:t>crossfit</a:t>
            </a:r>
            <a:r>
              <a:rPr lang="en-US" dirty="0" smtClean="0"/>
              <a:t> and HIIT/Military imitation training</a:t>
            </a:r>
          </a:p>
          <a:p>
            <a:r>
              <a:rPr lang="en-US" dirty="0" smtClean="0"/>
              <a:t>Growing popularity drawing more rule governed individuals</a:t>
            </a:r>
          </a:p>
          <a:p>
            <a:r>
              <a:rPr lang="en-US" dirty="0" smtClean="0"/>
              <a:t>High participation of</a:t>
            </a:r>
            <a:r>
              <a:rPr lang="en-US" baseline="0" dirty="0" smtClean="0"/>
              <a:t> professionals from high performance/stress careers(firefighters, police)</a:t>
            </a:r>
          </a:p>
          <a:p>
            <a:r>
              <a:rPr lang="en-US" baseline="0" dirty="0" smtClean="0"/>
              <a:t>High performance individuals have already met or exceeded many of the standards used by clinicians to designate them as “healthy” or improved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Most participants reported training or competing with injury AFTER participation in study.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6D3CC-673D-654C-9695-D59385C366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61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t(2671)=9.7026,</a:t>
            </a:r>
            <a:r>
              <a:rPr lang="en-US" baseline="0" dirty="0" smtClean="0"/>
              <a:t> p&lt;0.0001, d=0.88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Lower mean AND lower standard deviation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Mode for Competitive Men = 7</a:t>
            </a:r>
          </a:p>
          <a:p>
            <a:endParaRPr lang="en-US" baseline="0" dirty="0" smtClean="0"/>
          </a:p>
          <a:p>
            <a:r>
              <a:rPr lang="en-US" baseline="0" dirty="0" smtClean="0"/>
              <a:t>1 more slide showing comp v non comp and male v female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6D3CC-673D-654C-9695-D59385C366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44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this mean if they are this flexible?</a:t>
            </a:r>
          </a:p>
          <a:p>
            <a:r>
              <a:rPr lang="en-US" dirty="0" smtClean="0"/>
              <a:t>Is</a:t>
            </a:r>
            <a:r>
              <a:rPr lang="en-US" baseline="0" dirty="0" smtClean="0"/>
              <a:t> the AAQ identifying potential false positives?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6D3CC-673D-654C-9695-D59385C366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84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high performance populations are already exceeding many normative standards of “healthy” or “good” or “achievement,” current tools are not</a:t>
            </a:r>
            <a:r>
              <a:rPr lang="en-US" baseline="0" dirty="0" smtClean="0"/>
              <a:t> sensitive enough to their specific population.</a:t>
            </a:r>
            <a:endParaRPr lang="en-US" dirty="0" smtClean="0"/>
          </a:p>
          <a:p>
            <a:r>
              <a:rPr lang="en-US" dirty="0" smtClean="0"/>
              <a:t>Need to approach both assessment and treatment with greater precision as we depart from clinical populations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6D3CC-673D-654C-9695-D59385C366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16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many different directions we can go from here.  This is much like opening </a:t>
            </a:r>
            <a:r>
              <a:rPr lang="en-US" dirty="0" err="1" smtClean="0"/>
              <a:t>pandora’s</a:t>
            </a:r>
            <a:r>
              <a:rPr lang="en-US" dirty="0" smtClean="0"/>
              <a:t> box.</a:t>
            </a:r>
          </a:p>
          <a:p>
            <a:endParaRPr lang="en-US" dirty="0" smtClean="0"/>
          </a:p>
          <a:p>
            <a:r>
              <a:rPr lang="en-US" dirty="0" smtClean="0"/>
              <a:t>Do our assumptions about clinical populations apply</a:t>
            </a:r>
            <a:r>
              <a:rPr lang="en-US" baseline="0" dirty="0" smtClean="0"/>
              <a:t> to high performance populations?</a:t>
            </a:r>
          </a:p>
          <a:p>
            <a:r>
              <a:rPr lang="en-US" baseline="0" dirty="0" smtClean="0"/>
              <a:t>What needs to be done to become sensitive to these populations?</a:t>
            </a:r>
          </a:p>
          <a:p>
            <a:r>
              <a:rPr lang="en-US" baseline="0" dirty="0" smtClean="0"/>
              <a:t>What does dysfunction look like in high performance populations?</a:t>
            </a:r>
          </a:p>
          <a:p>
            <a:r>
              <a:rPr lang="en-US" baseline="0" dirty="0" smtClean="0"/>
              <a:t>How do these low scores correlate to quality of life for high performers?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6D3CC-673D-654C-9695-D59385C366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many different directions we can go from here.  This is much like opening </a:t>
            </a:r>
            <a:r>
              <a:rPr lang="en-US" dirty="0" err="1" smtClean="0"/>
              <a:t>pandora’s</a:t>
            </a:r>
            <a:r>
              <a:rPr lang="en-US" dirty="0" smtClean="0"/>
              <a:t> box.</a:t>
            </a:r>
          </a:p>
          <a:p>
            <a:endParaRPr lang="en-US" dirty="0" smtClean="0"/>
          </a:p>
          <a:p>
            <a:r>
              <a:rPr lang="en-US" dirty="0" smtClean="0"/>
              <a:t>Do our assumptions about clinical populations apply</a:t>
            </a:r>
            <a:r>
              <a:rPr lang="en-US" baseline="0" dirty="0" smtClean="0"/>
              <a:t> to high performance populations?</a:t>
            </a:r>
          </a:p>
          <a:p>
            <a:r>
              <a:rPr lang="en-US" baseline="0" dirty="0" smtClean="0"/>
              <a:t>What needs to be done to become sensitive to these populations?</a:t>
            </a:r>
          </a:p>
          <a:p>
            <a:r>
              <a:rPr lang="en-US" baseline="0" dirty="0" smtClean="0"/>
              <a:t>What does dysfunction look like in high performance populations?</a:t>
            </a:r>
          </a:p>
          <a:p>
            <a:r>
              <a:rPr lang="en-US" baseline="0" dirty="0" smtClean="0"/>
              <a:t>How do these low scores correlate to quality of life for high performers?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6D3CC-673D-654C-9695-D59385C366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3190875"/>
            <a:ext cx="5181600" cy="1849438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181600"/>
            <a:ext cx="5181600" cy="94615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248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6248400"/>
            <a:ext cx="43434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4E8EAFC-55BE-4E48-B842-53122D6343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67600" y="6248400"/>
            <a:ext cx="1295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36BAD95-4ED5-4D40-9E89-2371CB67F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60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685800"/>
            <a:ext cx="2095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85800"/>
            <a:ext cx="6134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67600" y="6248400"/>
            <a:ext cx="1295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E045DB7-FB00-504C-97FC-351330D753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94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67600" y="6248400"/>
            <a:ext cx="1295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2B34ADE-C9EF-0E41-9D27-24FA529B89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50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67600" y="6248400"/>
            <a:ext cx="1295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5861BFA-800E-144E-A7E3-8D42905BA8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248400"/>
            <a:ext cx="1295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EEAAB1-9B5D-2142-A36C-5031BB03B7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3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67600" y="6248400"/>
            <a:ext cx="1295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D8B3DD7-5001-744A-B4E6-AFE0E4355E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6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67600" y="6248400"/>
            <a:ext cx="1295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3454279-B0D2-EA48-BBA7-66CA078CD9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4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248400"/>
            <a:ext cx="1295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CBCDB1-1B6E-2B42-8727-9C455DAAF2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2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248400"/>
            <a:ext cx="1295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B25E11A-1AD4-E54A-8CF9-219E54B8E4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2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248400"/>
            <a:ext cx="1295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F352DD5-DC4A-EA4B-BFE4-86F0181747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26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685800"/>
            <a:ext cx="838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382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194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Eurostile"/>
                <a:cs typeface="Eurostile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28522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Capitals"/>
                <a:cs typeface="Capitals"/>
              </a:defRPr>
            </a:lvl1pPr>
          </a:lstStyle>
          <a:p>
            <a:r>
              <a:rPr lang="en-US" dirty="0" smtClean="0"/>
              <a:t>Patrick Smith</a:t>
            </a:r>
          </a:p>
          <a:p>
            <a:r>
              <a:rPr lang="en-US" dirty="0" err="1" smtClean="0"/>
              <a:t>PatrickS@Nevada.UNR.edu</a:t>
            </a:r>
            <a:endParaRPr lang="en-US" dirty="0" smtClean="0"/>
          </a:p>
        </p:txBody>
      </p:sp>
      <p:cxnSp>
        <p:nvCxnSpPr>
          <p:cNvPr id="3" name="Elbow Connector 2"/>
          <p:cNvCxnSpPr/>
          <p:nvPr userDrawn="1"/>
        </p:nvCxnSpPr>
        <p:spPr bwMode="auto">
          <a:xfrm flipV="1">
            <a:off x="0" y="6172200"/>
            <a:ext cx="9144000" cy="457200"/>
          </a:xfrm>
          <a:prstGeom prst="bentConnector3">
            <a:avLst>
              <a:gd name="adj1" fmla="val 3019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duotone>
              <a:prstClr val="black"/>
              <a:srgbClr val="FFA43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649" l="25439" r="99591">
                        <a14:backgroundMark x1="85731" y1="41579" x2="85731" y2="41579"/>
                        <a14:backgroundMark x1="85146" y1="38860" x2="85146" y2="38860"/>
                        <a14:backgroundMark x1="84444" y1="36842" x2="84444" y2="36842"/>
                        <a14:backgroundMark x1="84444" y1="34123" x2="84444" y2="34123"/>
                        <a14:backgroundMark x1="37427" y1="37982" x2="37427" y2="37982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4495800"/>
            <a:ext cx="3276600" cy="21844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pitals"/>
          <a:ea typeface="+mj-ea"/>
          <a:cs typeface="Capital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Eurostile"/>
          <a:ea typeface="+mn-ea"/>
          <a:cs typeface="Eurostile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Eurostile"/>
          <a:ea typeface="+mn-ea"/>
          <a:cs typeface="Eurostile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Eurostile"/>
          <a:ea typeface="+mn-ea"/>
          <a:cs typeface="Eurostile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Eurostile"/>
          <a:ea typeface="+mn-ea"/>
          <a:cs typeface="Eurostile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Eurostile"/>
          <a:ea typeface="+mn-ea"/>
          <a:cs typeface="Eurostile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5.png"/><Relationship Id="rId5" Type="http://schemas.microsoft.com/office/2007/relationships/hdphoto" Target="../media/hdphoto4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09800"/>
            <a:ext cx="6705600" cy="2601913"/>
          </a:xfrm>
        </p:spPr>
        <p:txBody>
          <a:bodyPr/>
          <a:lstStyle/>
          <a:p>
            <a:r>
              <a:rPr lang="en-US" b="1" dirty="0"/>
              <a:t>AAQ-II and Its Application to High Performance Populations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4724400"/>
            <a:ext cx="5181600" cy="94615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b="1" dirty="0" smtClean="0"/>
              <a:t>Author:</a:t>
            </a:r>
            <a:r>
              <a:rPr lang="en-US" sz="2000" dirty="0" smtClean="0"/>
              <a:t> 	Patrick Smith 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	Emily </a:t>
            </a:r>
            <a:r>
              <a:rPr lang="en-US" sz="2000" dirty="0" err="1" smtClean="0"/>
              <a:t>Leeming</a:t>
            </a:r>
            <a:r>
              <a:rPr lang="en-US" sz="2000" dirty="0" smtClean="0"/>
              <a:t> M.A.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	Steve Hayes Ph.D.</a:t>
            </a:r>
          </a:p>
          <a:p>
            <a:r>
              <a:rPr lang="en-US" sz="2000" b="1" dirty="0" smtClean="0"/>
              <a:t>Presented By: </a:t>
            </a:r>
            <a:r>
              <a:rPr lang="en-US" sz="2000" dirty="0" smtClean="0"/>
              <a:t>Patrick Smith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42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Crossfit</a:t>
            </a:r>
            <a:r>
              <a:rPr lang="en-US" dirty="0" smtClean="0"/>
              <a:t> Athletes?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1600200"/>
          </a:xfrm>
        </p:spPr>
        <p:txBody>
          <a:bodyPr/>
          <a:lstStyle/>
          <a:p>
            <a:r>
              <a:rPr lang="en-US" dirty="0" smtClean="0"/>
              <a:t>Population self selects for higher performance</a:t>
            </a:r>
          </a:p>
          <a:p>
            <a:r>
              <a:rPr lang="en-US" dirty="0" smtClean="0"/>
              <a:t>Population anecdotally known for high rule governed behavior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4114800" y="2971800"/>
            <a:ext cx="4572000" cy="2895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481"/>
          <a:stretch/>
        </p:blipFill>
        <p:spPr>
          <a:xfrm>
            <a:off x="4114800" y="3124200"/>
            <a:ext cx="4430290" cy="28194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4876800" y="4114800"/>
            <a:ext cx="7620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6705600" y="4038600"/>
            <a:ext cx="609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4191000" y="3657600"/>
            <a:ext cx="1320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pitals"/>
                <a:cs typeface="Capitals"/>
              </a:rPr>
              <a:t>Clinical</a:t>
            </a:r>
            <a:endParaRPr lang="en-US" sz="2000" dirty="0">
              <a:latin typeface="Capitals"/>
              <a:cs typeface="Capital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9800" y="3657600"/>
            <a:ext cx="2782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pitals"/>
                <a:cs typeface="Capitals"/>
              </a:rPr>
              <a:t>High Performance</a:t>
            </a:r>
            <a:endParaRPr lang="en-US" sz="2000" dirty="0">
              <a:latin typeface="Capitals"/>
              <a:cs typeface="Capital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0" y="4038600"/>
            <a:ext cx="14927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Eurostile"/>
                <a:cs typeface="Eurostile"/>
              </a:rPr>
              <a:t>Firefighters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Eurostile"/>
                <a:cs typeface="Eurostile"/>
              </a:rPr>
              <a:t>EMT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Eurostile"/>
                <a:cs typeface="Eurostile"/>
              </a:rPr>
              <a:t>Police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Eurostile"/>
                <a:cs typeface="Eurostile"/>
              </a:rPr>
              <a:t>Military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>
                <a:latin typeface="Eurostile"/>
                <a:cs typeface="Eurostile"/>
              </a:rPr>
              <a:t>Etc</a:t>
            </a:r>
            <a:endParaRPr lang="en-US" sz="1600" dirty="0"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3001264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Drumroll please….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Smith PatrickS@Nevada.UNR.edu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57200" y="3200400"/>
            <a:ext cx="8255022" cy="826532"/>
            <a:chOff x="2743200" y="4507468"/>
            <a:chExt cx="5971870" cy="597932"/>
          </a:xfrm>
        </p:grpSpPr>
        <p:sp>
          <p:nvSpPr>
            <p:cNvPr id="6" name="Process 5"/>
            <p:cNvSpPr/>
            <p:nvPr/>
          </p:nvSpPr>
          <p:spPr bwMode="auto">
            <a:xfrm>
              <a:off x="2819400" y="4800600"/>
              <a:ext cx="457200" cy="304800"/>
            </a:xfrm>
            <a:prstGeom prst="flowChart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pitals"/>
                  <a:ea typeface="ＭＳ Ｐゴシック" charset="0"/>
                  <a:cs typeface="Capitals"/>
                </a:rPr>
                <a:t>7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endParaRPr>
            </a:p>
          </p:txBody>
        </p:sp>
        <p:sp>
          <p:nvSpPr>
            <p:cNvPr id="7" name="Process 6"/>
            <p:cNvSpPr/>
            <p:nvPr/>
          </p:nvSpPr>
          <p:spPr bwMode="auto">
            <a:xfrm>
              <a:off x="8077200" y="4800600"/>
              <a:ext cx="533400" cy="304800"/>
            </a:xfrm>
            <a:prstGeom prst="flowChart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apitals"/>
                  <a:ea typeface="ＭＳ Ｐゴシック" charset="0"/>
                  <a:cs typeface="Capitals"/>
                </a:rPr>
                <a:t>49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endParaRPr>
            </a:p>
          </p:txBody>
        </p:sp>
        <p:cxnSp>
          <p:nvCxnSpPr>
            <p:cNvPr id="8" name="Straight Arrow Connector 7"/>
            <p:cNvCxnSpPr>
              <a:stCxn id="6" idx="3"/>
              <a:endCxn id="7" idx="1"/>
            </p:cNvCxnSpPr>
            <p:nvPr/>
          </p:nvCxnSpPr>
          <p:spPr bwMode="auto">
            <a:xfrm>
              <a:off x="3276600" y="4953000"/>
              <a:ext cx="48006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743200" y="4507468"/>
              <a:ext cx="657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pitals"/>
                  <a:cs typeface="Capitals"/>
                </a:rPr>
                <a:t>Min</a:t>
              </a:r>
              <a:endParaRPr lang="en-US" dirty="0">
                <a:latin typeface="Capitals"/>
                <a:cs typeface="Capital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01000" y="4507468"/>
              <a:ext cx="714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pitals"/>
                  <a:cs typeface="Capitals"/>
                </a:rPr>
                <a:t>Max</a:t>
              </a:r>
              <a:endParaRPr lang="en-US" dirty="0">
                <a:latin typeface="Capitals"/>
                <a:cs typeface="Capital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7200" y="43550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pitals"/>
                <a:cs typeface="Capitals"/>
              </a:rPr>
              <a:t>Non Clinical/Low EA</a:t>
            </a:r>
            <a:endParaRPr lang="en-US" dirty="0">
              <a:latin typeface="Capitals"/>
              <a:cs typeface="Capital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4419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pitals"/>
                <a:cs typeface="Capitals"/>
              </a:rPr>
              <a:t>Clinical/High EA</a:t>
            </a:r>
            <a:endParaRPr lang="en-US" dirty="0">
              <a:latin typeface="Capitals"/>
              <a:cs typeface="Capitals"/>
            </a:endParaRPr>
          </a:p>
        </p:txBody>
      </p:sp>
      <p:cxnSp>
        <p:nvCxnSpPr>
          <p:cNvPr id="16" name="Elbow Connector 15"/>
          <p:cNvCxnSpPr/>
          <p:nvPr/>
        </p:nvCxnSpPr>
        <p:spPr bwMode="auto">
          <a:xfrm>
            <a:off x="1981200" y="3810000"/>
            <a:ext cx="4572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 bwMode="auto">
          <a:xfrm>
            <a:off x="2971800" y="3810000"/>
            <a:ext cx="5334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 bwMode="auto">
          <a:xfrm>
            <a:off x="4267200" y="3810000"/>
            <a:ext cx="4572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 bwMode="auto">
          <a:xfrm>
            <a:off x="5486400" y="3810000"/>
            <a:ext cx="4572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133600" y="3928646"/>
            <a:ext cx="479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14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00400" y="3928646"/>
            <a:ext cx="458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21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18622" y="3928646"/>
            <a:ext cx="458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28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29206" y="3928646"/>
            <a:ext cx="466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35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cxnSp>
        <p:nvCxnSpPr>
          <p:cNvPr id="26" name="Elbow Connector 25"/>
          <p:cNvCxnSpPr/>
          <p:nvPr/>
        </p:nvCxnSpPr>
        <p:spPr bwMode="auto">
          <a:xfrm>
            <a:off x="6629400" y="3810000"/>
            <a:ext cx="4572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772206" y="3928646"/>
            <a:ext cx="466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42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276600" y="2438400"/>
            <a:ext cx="3962400" cy="460177"/>
            <a:chOff x="3276600" y="2438400"/>
            <a:chExt cx="3962400" cy="460177"/>
          </a:xfrm>
        </p:grpSpPr>
        <p:sp>
          <p:nvSpPr>
            <p:cNvPr id="29" name="Line Callout 2 (No Border) 28"/>
            <p:cNvSpPr/>
            <p:nvPr/>
          </p:nvSpPr>
          <p:spPr bwMode="auto">
            <a:xfrm>
              <a:off x="3352800" y="2669977"/>
              <a:ext cx="1600200" cy="228600"/>
            </a:xfrm>
            <a:prstGeom prst="callout2">
              <a:avLst>
                <a:gd name="adj1" fmla="val 51110"/>
                <a:gd name="adj2" fmla="val 2261"/>
                <a:gd name="adj3" fmla="val 45716"/>
                <a:gd name="adj4" fmla="val -14163"/>
                <a:gd name="adj5" fmla="val 490029"/>
                <a:gd name="adj6" fmla="val -14306"/>
              </a:avLst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pitals"/>
                  <a:ea typeface="ＭＳ Ｐゴシック" charset="0"/>
                  <a:cs typeface="Capitals"/>
                </a:rPr>
                <a:t>20.69 (SD 7.97)</a:t>
              </a: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276600" y="2438400"/>
              <a:ext cx="39624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Eurostile"/>
                  <a:cs typeface="Eurostile"/>
                </a:rPr>
                <a:t>Monestes N=2507</a:t>
              </a:r>
              <a:r>
                <a:rPr lang="en-US" sz="1400" dirty="0">
                  <a:latin typeface="Eurostile"/>
                  <a:cs typeface="Eurostile"/>
                </a:rPr>
                <a:t> </a:t>
              </a:r>
              <a:r>
                <a:rPr lang="en-US" sz="1400" dirty="0" smtClean="0">
                  <a:latin typeface="Eurostile"/>
                  <a:cs typeface="Eurostile"/>
                </a:rPr>
                <a:t>Transcultural Study</a:t>
              </a:r>
              <a:endParaRPr lang="en-US" sz="1400" dirty="0">
                <a:latin typeface="Eurostile"/>
                <a:cs typeface="Eurostile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24400" y="2971800"/>
            <a:ext cx="3276600" cy="460177"/>
            <a:chOff x="4724400" y="2971800"/>
            <a:chExt cx="3276600" cy="460177"/>
          </a:xfrm>
        </p:grpSpPr>
        <p:sp>
          <p:nvSpPr>
            <p:cNvPr id="28" name="Line Callout 2 (No Border) 27"/>
            <p:cNvSpPr/>
            <p:nvPr/>
          </p:nvSpPr>
          <p:spPr bwMode="auto">
            <a:xfrm>
              <a:off x="4800600" y="3203377"/>
              <a:ext cx="1600200" cy="228600"/>
            </a:xfrm>
            <a:prstGeom prst="callout2">
              <a:avLst>
                <a:gd name="adj1" fmla="val 51110"/>
                <a:gd name="adj2" fmla="val -50"/>
                <a:gd name="adj3" fmla="val 56503"/>
                <a:gd name="adj4" fmla="val -13393"/>
                <a:gd name="adj5" fmla="val 268906"/>
                <a:gd name="adj6" fmla="val -13535"/>
              </a:avLst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pitals"/>
                  <a:ea typeface="ＭＳ Ｐゴシック" charset="0"/>
                  <a:cs typeface="Capitals"/>
                </a:rPr>
                <a:t>28.34 (SD 9.92)</a:t>
              </a: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24400" y="2971800"/>
              <a:ext cx="32766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Eurostile"/>
                  <a:cs typeface="Eurostile"/>
                </a:rPr>
                <a:t>Substance Abuse Treatment Participants</a:t>
              </a:r>
              <a:endParaRPr lang="en-US" sz="14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62200" y="1981200"/>
            <a:ext cx="1676400" cy="460177"/>
            <a:chOff x="2362200" y="1981200"/>
            <a:chExt cx="1676400" cy="460177"/>
          </a:xfrm>
        </p:grpSpPr>
        <p:sp>
          <p:nvSpPr>
            <p:cNvPr id="31" name="Line Callout 2 (No Border) 30"/>
            <p:cNvSpPr/>
            <p:nvPr/>
          </p:nvSpPr>
          <p:spPr bwMode="auto">
            <a:xfrm>
              <a:off x="2438400" y="2212777"/>
              <a:ext cx="1600200" cy="228600"/>
            </a:xfrm>
            <a:prstGeom prst="callout2">
              <a:avLst>
                <a:gd name="adj1" fmla="val 56503"/>
                <a:gd name="adj2" fmla="val 720"/>
                <a:gd name="adj3" fmla="val 51110"/>
                <a:gd name="adj4" fmla="val -5688"/>
                <a:gd name="adj5" fmla="val 684186"/>
                <a:gd name="adj6" fmla="val -6600"/>
              </a:avLst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chemeClr val="bg1"/>
                  </a:solidFill>
                  <a:latin typeface="Capitals"/>
                  <a:cs typeface="Capitals"/>
                </a:rPr>
                <a:t>14.55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pitals"/>
                  <a:ea typeface="ＭＳ Ｐゴシック" charset="0"/>
                  <a:cs typeface="Capitals"/>
                </a:rPr>
                <a:t> (SD 5.724)</a:t>
              </a: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362200" y="1981200"/>
              <a:ext cx="14031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Eurostile"/>
                  <a:cs typeface="Eurostile"/>
                </a:rPr>
                <a:t>Sample Athletes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7998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Significantly Lower M &amp; SD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8200" y="3928646"/>
            <a:ext cx="479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14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38800" y="3928646"/>
            <a:ext cx="458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21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sp>
        <p:nvSpPr>
          <p:cNvPr id="29" name="Line Callout 2 (No Border) 28"/>
          <p:cNvSpPr/>
          <p:nvPr/>
        </p:nvSpPr>
        <p:spPr bwMode="auto">
          <a:xfrm>
            <a:off x="5410200" y="2212777"/>
            <a:ext cx="1600200" cy="228600"/>
          </a:xfrm>
          <a:prstGeom prst="callout2">
            <a:avLst>
              <a:gd name="adj1" fmla="val 51110"/>
              <a:gd name="adj2" fmla="val 2261"/>
              <a:gd name="adj3" fmla="val 45716"/>
              <a:gd name="adj4" fmla="val -14163"/>
              <a:gd name="adj5" fmla="val 707914"/>
              <a:gd name="adj6" fmla="val -14306"/>
            </a:avLst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rPr>
              <a:t>20.69 (SD 7.97)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pitals"/>
              <a:ea typeface="ＭＳ Ｐゴシック" charset="0"/>
              <a:cs typeface="Capitals"/>
            </a:endParaRPr>
          </a:p>
        </p:txBody>
      </p:sp>
      <p:sp>
        <p:nvSpPr>
          <p:cNvPr id="35" name="Line Callout 2 (No Border) 34"/>
          <p:cNvSpPr/>
          <p:nvPr/>
        </p:nvSpPr>
        <p:spPr bwMode="auto">
          <a:xfrm>
            <a:off x="1447800" y="2212777"/>
            <a:ext cx="1600200" cy="228600"/>
          </a:xfrm>
          <a:prstGeom prst="callout2">
            <a:avLst>
              <a:gd name="adj1" fmla="val 56503"/>
              <a:gd name="adj2" fmla="val 720"/>
              <a:gd name="adj3" fmla="val 51110"/>
              <a:gd name="adj4" fmla="val -5688"/>
              <a:gd name="adj5" fmla="val 684186"/>
              <a:gd name="adj6" fmla="val -6600"/>
            </a:avLst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chemeClr val="bg1"/>
                </a:solidFill>
                <a:latin typeface="Capitals"/>
                <a:cs typeface="Capitals"/>
              </a:rPr>
              <a:t>14.55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rPr>
              <a:t> (SD 5.724)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pitals"/>
              <a:ea typeface="ＭＳ Ｐゴシック" charset="0"/>
              <a:cs typeface="Capital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371600" y="1905000"/>
            <a:ext cx="14031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Eurostile"/>
                <a:cs typeface="Eurostile"/>
              </a:rPr>
              <a:t>Sample Athletes</a:t>
            </a:r>
            <a:endParaRPr lang="en-US" sz="1400" dirty="0"/>
          </a:p>
        </p:txBody>
      </p:sp>
      <p:sp>
        <p:nvSpPr>
          <p:cNvPr id="38" name="Rectangle 37"/>
          <p:cNvSpPr/>
          <p:nvPr/>
        </p:nvSpPr>
        <p:spPr>
          <a:xfrm>
            <a:off x="5334000" y="1905000"/>
            <a:ext cx="3962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Eurostile"/>
                <a:cs typeface="Eurostile"/>
              </a:rPr>
              <a:t>Monestes N=2507</a:t>
            </a:r>
            <a:r>
              <a:rPr lang="en-US" sz="1400" dirty="0">
                <a:latin typeface="Eurostile"/>
                <a:cs typeface="Eurostile"/>
              </a:rPr>
              <a:t> </a:t>
            </a:r>
            <a:r>
              <a:rPr lang="en-US" sz="1400" dirty="0" smtClean="0">
                <a:latin typeface="Eurostile"/>
                <a:cs typeface="Eurostile"/>
              </a:rPr>
              <a:t>Transcultural Study</a:t>
            </a:r>
            <a:endParaRPr lang="en-US" sz="1400" dirty="0">
              <a:latin typeface="Eurostile"/>
              <a:cs typeface="Eurostil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05000" y="2590800"/>
            <a:ext cx="300785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pitals"/>
                <a:cs typeface="Capitals"/>
              </a:rPr>
              <a:t>t(2671)=9.7026,</a:t>
            </a:r>
            <a:r>
              <a:rPr lang="en-US" sz="2400" baseline="0" dirty="0" smtClean="0">
                <a:latin typeface="Capitals"/>
                <a:cs typeface="Capitals"/>
              </a:rPr>
              <a:t> </a:t>
            </a:r>
            <a:endParaRPr lang="en-US" sz="2400" baseline="0" dirty="0" smtClean="0">
              <a:latin typeface="Capitals"/>
              <a:cs typeface="Capitals"/>
            </a:endParaRPr>
          </a:p>
          <a:p>
            <a:r>
              <a:rPr lang="en-US" sz="2400" baseline="0" dirty="0" smtClean="0">
                <a:latin typeface="Capitals"/>
                <a:cs typeface="Capitals"/>
              </a:rPr>
              <a:t>p</a:t>
            </a:r>
            <a:r>
              <a:rPr lang="en-US" sz="2400" baseline="0" dirty="0" smtClean="0">
                <a:latin typeface="Capitals"/>
                <a:cs typeface="Capitals"/>
              </a:rPr>
              <a:t>&lt;0.0001, d=0.88</a:t>
            </a:r>
            <a:endParaRPr lang="en-US" sz="2400" dirty="0" smtClean="0">
              <a:latin typeface="Capitals"/>
              <a:cs typeface="Capitals"/>
            </a:endParaRPr>
          </a:p>
          <a:p>
            <a:endParaRPr lang="en-US" sz="2400" dirty="0">
              <a:latin typeface="Capitals"/>
              <a:cs typeface="Capital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52400" y="3810000"/>
            <a:ext cx="8305800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 bwMode="auto">
          <a:xfrm>
            <a:off x="5410200" y="3810000"/>
            <a:ext cx="5334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 bwMode="auto">
          <a:xfrm>
            <a:off x="685800" y="3810000"/>
            <a:ext cx="4572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Left-Right Arrow 6"/>
          <p:cNvSpPr/>
          <p:nvPr/>
        </p:nvSpPr>
        <p:spPr bwMode="auto">
          <a:xfrm>
            <a:off x="1371600" y="3276600"/>
            <a:ext cx="3810000" cy="228600"/>
          </a:xfrm>
          <a:prstGeom prst="leftRightArrow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24200" y="4724400"/>
            <a:ext cx="3422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pitals"/>
                <a:cs typeface="Capitals"/>
              </a:rPr>
              <a:t>Competitive Males </a:t>
            </a:r>
          </a:p>
          <a:p>
            <a:r>
              <a:rPr lang="en-US" sz="2400" dirty="0" smtClean="0">
                <a:latin typeface="Capitals"/>
                <a:cs typeface="Capitals"/>
              </a:rPr>
              <a:t>Sample</a:t>
            </a:r>
            <a:r>
              <a:rPr lang="en-US" sz="2400" dirty="0">
                <a:latin typeface="Capitals"/>
                <a:cs typeface="Capitals"/>
              </a:rPr>
              <a:t> </a:t>
            </a:r>
            <a:r>
              <a:rPr lang="en-US" sz="2400" dirty="0" smtClean="0">
                <a:latin typeface="Capitals"/>
                <a:cs typeface="Capitals"/>
              </a:rPr>
              <a:t>Mode = ???</a:t>
            </a:r>
            <a:endParaRPr lang="en-US" sz="2400" dirty="0">
              <a:latin typeface="Capitals"/>
              <a:cs typeface="Capitals"/>
            </a:endParaRPr>
          </a:p>
        </p:txBody>
      </p:sp>
      <p:sp>
        <p:nvSpPr>
          <p:cNvPr id="26" name="Process 25"/>
          <p:cNvSpPr/>
          <p:nvPr/>
        </p:nvSpPr>
        <p:spPr bwMode="auto">
          <a:xfrm>
            <a:off x="5845004" y="5141270"/>
            <a:ext cx="631996" cy="42133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rPr>
              <a:t>7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pitals"/>
              <a:ea typeface="ＭＳ Ｐゴシック" charset="0"/>
              <a:cs typeface="Capitals"/>
            </a:endParaRPr>
          </a:p>
        </p:txBody>
      </p:sp>
    </p:spTree>
    <p:extLst>
      <p:ext uri="{BB962C8B-B14F-4D97-AF65-F5344CB8AC3E}">
        <p14:creationId xmlns:p14="http://schemas.microsoft.com/office/powerpoint/2010/main" val="2193702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458200" cy="2514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Despite significantly lower AAQ-II Scores, there is data to suggest </a:t>
            </a:r>
            <a:r>
              <a:rPr lang="en-US" u="sng" dirty="0" smtClean="0"/>
              <a:t>prevalence of pathologies </a:t>
            </a:r>
            <a:r>
              <a:rPr lang="en-US" dirty="0" smtClean="0"/>
              <a:t>over a high performing athlete’s lifetime remains </a:t>
            </a:r>
            <a:r>
              <a:rPr lang="en-US" u="sng" dirty="0" smtClean="0"/>
              <a:t>relatively similar to general population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					-</a:t>
            </a:r>
            <a:r>
              <a:rPr lang="en-US" dirty="0" smtClean="0"/>
              <a:t>(</a:t>
            </a:r>
            <a:r>
              <a:rPr lang="en-US" dirty="0" err="1"/>
              <a:t>Schaal</a:t>
            </a:r>
            <a:r>
              <a:rPr lang="en-US" dirty="0"/>
              <a:t>, et al., 2011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85800" y="373380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pitals"/>
                <a:cs typeface="Capitals"/>
              </a:rPr>
              <a:t>Are High Performers Really </a:t>
            </a:r>
            <a:r>
              <a:rPr lang="en-US" sz="2400" dirty="0">
                <a:latin typeface="Capitals"/>
                <a:cs typeface="Capitals"/>
              </a:rPr>
              <a:t>T</a:t>
            </a:r>
            <a:r>
              <a:rPr lang="en-US" sz="2400" dirty="0" smtClean="0">
                <a:latin typeface="Capitals"/>
                <a:cs typeface="Capitals"/>
              </a:rPr>
              <a:t>his Flexible</a:t>
            </a:r>
            <a:r>
              <a:rPr lang="en-US" sz="2400" dirty="0">
                <a:latin typeface="Capitals"/>
                <a:cs typeface="Capitals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124200" y="4572000"/>
            <a:ext cx="563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pitals"/>
                <a:cs typeface="Capitals"/>
              </a:rPr>
              <a:t>Are These False Positives?</a:t>
            </a:r>
            <a:endParaRPr lang="en-US" sz="2400" dirty="0">
              <a:latin typeface="Capitals"/>
              <a:cs typeface="Capitals"/>
            </a:endParaRPr>
          </a:p>
        </p:txBody>
      </p:sp>
    </p:spTree>
    <p:extLst>
      <p:ext uri="{BB962C8B-B14F-4D97-AF65-F5344CB8AC3E}">
        <p14:creationId xmlns:p14="http://schemas.microsoft.com/office/powerpoint/2010/main" val="461879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 but Different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Smith PatrickS@Nevada.UNR.edu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438400" y="1295400"/>
            <a:ext cx="6477000" cy="3701143"/>
            <a:chOff x="4114800" y="2971800"/>
            <a:chExt cx="4572000" cy="2971800"/>
          </a:xfrm>
        </p:grpSpPr>
        <p:sp>
          <p:nvSpPr>
            <p:cNvPr id="6" name="Rectangle 5"/>
            <p:cNvSpPr/>
            <p:nvPr/>
          </p:nvSpPr>
          <p:spPr bwMode="auto">
            <a:xfrm>
              <a:off x="4114800" y="2971800"/>
              <a:ext cx="4572000" cy="2895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10481"/>
            <a:stretch/>
          </p:blipFill>
          <p:spPr>
            <a:xfrm>
              <a:off x="4114800" y="3124200"/>
              <a:ext cx="4430290" cy="28194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>
              <a:stCxn id="10" idx="2"/>
            </p:cNvCxnSpPr>
            <p:nvPr/>
          </p:nvCxnSpPr>
          <p:spPr bwMode="auto">
            <a:xfrm>
              <a:off x="4965854" y="4028290"/>
              <a:ext cx="672946" cy="77231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H="1">
              <a:off x="6858000" y="3950746"/>
              <a:ext cx="537882" cy="7736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4419600" y="3657600"/>
              <a:ext cx="1092508" cy="370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apitals"/>
                  <a:cs typeface="Capitals"/>
                </a:rPr>
                <a:t>Clinical</a:t>
              </a:r>
              <a:endParaRPr lang="en-US" sz="2400" dirty="0">
                <a:latin typeface="Capitals"/>
                <a:cs typeface="Capital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20118" y="3641240"/>
              <a:ext cx="2330474" cy="370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apitals"/>
                  <a:cs typeface="Capitals"/>
                </a:rPr>
                <a:t>High Performance</a:t>
              </a:r>
              <a:endParaRPr lang="en-US" sz="2400" dirty="0">
                <a:latin typeface="Capitals"/>
                <a:cs typeface="Capitals"/>
              </a:endParaRPr>
            </a:p>
          </p:txBody>
        </p:sp>
      </p:grpSp>
      <p:sp>
        <p:nvSpPr>
          <p:cNvPr id="12" name="Right Arrow 11"/>
          <p:cNvSpPr/>
          <p:nvPr/>
        </p:nvSpPr>
        <p:spPr bwMode="auto">
          <a:xfrm>
            <a:off x="2895600" y="5029200"/>
            <a:ext cx="54102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0" y="5181600"/>
            <a:ext cx="4953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pitals"/>
                <a:ea typeface="+mj-ea"/>
                <a:cs typeface="Capital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9pPr>
          </a:lstStyle>
          <a:p>
            <a:r>
              <a:rPr lang="en-US" sz="3200" dirty="0" smtClean="0">
                <a:solidFill>
                  <a:schemeClr val="tx1"/>
                </a:solidFill>
                <a:latin typeface="Eurostile"/>
                <a:cs typeface="Eurostile"/>
              </a:rPr>
              <a:t>More Precision Required?</a:t>
            </a:r>
            <a:endParaRPr lang="en-US" sz="3200" dirty="0">
              <a:solidFill>
                <a:schemeClr val="tx1"/>
              </a:solidFill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224628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457200"/>
            <a:ext cx="838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dirty="0" smtClean="0">
                <a:solidFill>
                  <a:schemeClr val="tx2"/>
                </a:solidFill>
                <a:latin typeface="Capitals"/>
                <a:cs typeface="Capitals"/>
              </a:rPr>
              <a:t>Limitations</a:t>
            </a:r>
            <a:endParaRPr lang="en-US" dirty="0">
              <a:solidFill>
                <a:schemeClr val="tx2"/>
              </a:solidFill>
              <a:latin typeface="Capitals"/>
              <a:cs typeface="Capital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1295400"/>
            <a:ext cx="42114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3000" b="1" dirty="0" smtClean="0">
                <a:latin typeface="Eurostile"/>
                <a:cs typeface="Eurostile"/>
              </a:rPr>
              <a:t>Social Expectations</a:t>
            </a:r>
          </a:p>
          <a:p>
            <a:pPr marL="800100" lvl="1" indent="-342900">
              <a:buFont typeface="Arial"/>
              <a:buChar char="•"/>
            </a:pPr>
            <a:r>
              <a:rPr lang="en-US" sz="3000" b="1" dirty="0" smtClean="0">
                <a:latin typeface="Eurostile"/>
                <a:cs typeface="Eurostile"/>
              </a:rPr>
              <a:t>Group Survey</a:t>
            </a:r>
            <a:endParaRPr lang="en-US" sz="3000" b="1" dirty="0">
              <a:latin typeface="Eurostile"/>
              <a:cs typeface="Eurostile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3000" b="1" dirty="0" smtClean="0">
                <a:latin typeface="Eurostile"/>
                <a:cs typeface="Eurostile"/>
              </a:rPr>
              <a:t>Language Cueing</a:t>
            </a:r>
            <a:endParaRPr lang="en-US" sz="3000" b="1" dirty="0" smtClean="0">
              <a:latin typeface="Eurostile"/>
              <a:cs typeface="Eurostile"/>
            </a:endParaRPr>
          </a:p>
          <a:p>
            <a:pPr marL="285750" indent="-285750">
              <a:buFont typeface="Arial"/>
              <a:buChar char="•"/>
            </a:pPr>
            <a:endParaRPr lang="en-US" sz="3000" b="1" dirty="0">
              <a:latin typeface="Eurostile"/>
              <a:cs typeface="Eurostile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4800" y="3200400"/>
            <a:ext cx="838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3000" b="1" dirty="0" smtClean="0">
                <a:solidFill>
                  <a:schemeClr val="tx2"/>
                </a:solidFill>
              </a:rPr>
              <a:t>Team </a:t>
            </a:r>
            <a:r>
              <a:rPr lang="en-US" sz="3000" b="1" dirty="0" err="1" smtClean="0">
                <a:solidFill>
                  <a:schemeClr val="tx2"/>
                </a:solidFill>
              </a:rPr>
              <a:t>vs</a:t>
            </a:r>
            <a:r>
              <a:rPr lang="en-US" sz="3000" b="1" dirty="0" smtClean="0">
                <a:solidFill>
                  <a:schemeClr val="tx2"/>
                </a:solidFill>
              </a:rPr>
              <a:t> Solo</a:t>
            </a:r>
            <a:endParaRPr lang="en-US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91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33600"/>
            <a:ext cx="8382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2"/>
                </a:solidFill>
                <a:latin typeface="Capitals"/>
                <a:cs typeface="Capitals"/>
              </a:rPr>
              <a:t>How can we identify improvement if AAQ-II scores start low?</a:t>
            </a:r>
            <a:endParaRPr lang="en-US" dirty="0">
              <a:solidFill>
                <a:schemeClr val="tx2"/>
              </a:solidFill>
              <a:latin typeface="Capitals"/>
              <a:cs typeface="Capital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3733800"/>
            <a:ext cx="838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dirty="0" smtClean="0">
                <a:solidFill>
                  <a:schemeClr val="tx2"/>
                </a:solidFill>
                <a:latin typeface="Capitals"/>
                <a:cs typeface="Capitals"/>
              </a:rPr>
              <a:t>How do we improve quality of life</a:t>
            </a:r>
            <a:r>
              <a:rPr lang="en-US" dirty="0">
                <a:solidFill>
                  <a:schemeClr val="tx2"/>
                </a:solidFill>
                <a:latin typeface="Capitals"/>
                <a:cs typeface="Capitals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pitals"/>
                <a:cs typeface="Capitals"/>
              </a:rPr>
              <a:t>and performance?</a:t>
            </a:r>
            <a:endParaRPr lang="en-US" dirty="0">
              <a:solidFill>
                <a:schemeClr val="tx2"/>
              </a:solidFill>
              <a:latin typeface="Capitals"/>
              <a:cs typeface="Capital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457200"/>
            <a:ext cx="838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dirty="0" err="1" smtClean="0">
                <a:solidFill>
                  <a:schemeClr val="tx2"/>
                </a:solidFill>
                <a:latin typeface="Capitals"/>
                <a:cs typeface="Capitals"/>
              </a:rPr>
              <a:t>Bringin</a:t>
            </a:r>
            <a:r>
              <a:rPr lang="en-US" dirty="0" smtClean="0">
                <a:solidFill>
                  <a:schemeClr val="tx2"/>
                </a:solidFill>
                <a:latin typeface="Capitals"/>
                <a:cs typeface="Capitals"/>
              </a:rPr>
              <a:t>’ It Back…</a:t>
            </a:r>
            <a:endParaRPr lang="en-US" dirty="0">
              <a:solidFill>
                <a:schemeClr val="tx2"/>
              </a:solidFill>
              <a:latin typeface="Capitals"/>
              <a:cs typeface="Capital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304092"/>
            <a:ext cx="74955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000" dirty="0" smtClean="0"/>
              <a:t>“My painful memories prevent me from having a fulfilling life.</a:t>
            </a:r>
            <a:r>
              <a:rPr lang="en-US" sz="2000" dirty="0" smtClean="0"/>
              <a:t>”</a:t>
            </a:r>
            <a:endParaRPr lang="en-US" sz="1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007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09800"/>
            <a:ext cx="6705600" cy="2601913"/>
          </a:xfrm>
        </p:spPr>
        <p:txBody>
          <a:bodyPr/>
          <a:lstStyle/>
          <a:p>
            <a:r>
              <a:rPr lang="en-US" b="1" dirty="0"/>
              <a:t>AAQ-II and Its Application to High Performance Populations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4724400"/>
            <a:ext cx="5181600" cy="94615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b="1" dirty="0" smtClean="0"/>
              <a:t>Author:</a:t>
            </a:r>
            <a:r>
              <a:rPr lang="en-US" sz="2000" dirty="0" smtClean="0"/>
              <a:t> 	Patrick Smith 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	Emily </a:t>
            </a:r>
            <a:r>
              <a:rPr lang="en-US" sz="2000" dirty="0" err="1" smtClean="0"/>
              <a:t>Leeming</a:t>
            </a:r>
            <a:r>
              <a:rPr lang="en-US" sz="2000" dirty="0" smtClean="0"/>
              <a:t> M.A.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	Steve Hayes Ph.D.</a:t>
            </a:r>
          </a:p>
          <a:p>
            <a:r>
              <a:rPr lang="en-US" sz="2000" b="1" dirty="0" smtClean="0"/>
              <a:t>Presented By: </a:t>
            </a:r>
            <a:r>
              <a:rPr lang="en-US" sz="2000" dirty="0" smtClean="0"/>
              <a:t>Patrick Smith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853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AAQ-II Measures…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4191000" cy="533400"/>
          </a:xfrm>
          <a:effectLst/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Experiential Avoidance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16056" y="6248400"/>
            <a:ext cx="2895600" cy="457200"/>
          </a:xfrm>
        </p:spPr>
        <p:txBody>
          <a:bodyPr/>
          <a:lstStyle/>
          <a:p>
            <a:pPr algn="r"/>
            <a:r>
              <a:rPr lang="en-US" dirty="0" smtClean="0"/>
              <a:t>Patrick Smith</a:t>
            </a:r>
          </a:p>
          <a:p>
            <a:pPr algn="r"/>
            <a:r>
              <a:rPr lang="en-US" dirty="0" err="1" smtClean="0"/>
              <a:t>PatrickS@Nevada.UNR.edu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98" b="68281" l="6011" r="93989">
                        <a14:foregroundMark x1="21858" y1="36320" x2="21858" y2="36320"/>
                        <a14:foregroundMark x1="80692" y1="40194" x2="80692" y2="40194"/>
                        <a14:foregroundMark x1="89982" y1="43584" x2="89982" y2="43584"/>
                        <a14:foregroundMark x1="74863" y1="49637" x2="74863" y2="49637"/>
                      </a14:backgroundRemoval>
                    </a14:imgEffect>
                  </a14:imgLayer>
                </a14:imgProps>
              </a:ext>
            </a:extLst>
          </a:blip>
          <a:srcRect l="7044" t="28715" r="7641" b="31459"/>
          <a:stretch/>
        </p:blipFill>
        <p:spPr>
          <a:xfrm>
            <a:off x="381000" y="1828800"/>
            <a:ext cx="4407800" cy="1547918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800600" y="2971800"/>
            <a:ext cx="4224233" cy="584776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Eurostile"/>
                <a:cs typeface="Eurostile"/>
              </a:rPr>
              <a:t>Psychological Inflexibility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657600"/>
            <a:ext cx="3578578" cy="2395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006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AAQ-II Theory…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441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Relational Frame Theory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Smith PatrickS@Nevada.UNR.edu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36364" y1="77049" x2="36364" y2="77049"/>
                      </a14:backgroundRemoval>
                    </a14:imgEffect>
                  </a14:imgLayer>
                </a14:imgProps>
              </a:ext>
            </a:extLst>
          </a:blip>
          <a:srcRect l="11265" t="20800" r="14246" b="22439"/>
          <a:stretch/>
        </p:blipFill>
        <p:spPr>
          <a:xfrm>
            <a:off x="3276600" y="1981200"/>
            <a:ext cx="2601562" cy="13192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772" t="21146" r="12719" b="22764"/>
          <a:stretch/>
        </p:blipFill>
        <p:spPr>
          <a:xfrm>
            <a:off x="381000" y="1994384"/>
            <a:ext cx="2589233" cy="128221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3885" b="3830"/>
          <a:stretch/>
        </p:blipFill>
        <p:spPr>
          <a:xfrm>
            <a:off x="4953000" y="3962400"/>
            <a:ext cx="2819400" cy="2064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657600" y="3429000"/>
            <a:ext cx="53014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Eurostile"/>
                <a:cs typeface="Eurostile"/>
              </a:rPr>
              <a:t>Strict Rule Governed Behavior</a:t>
            </a:r>
            <a:endParaRPr lang="en-US" sz="3200" dirty="0">
              <a:latin typeface="Eurostile"/>
              <a:cs typeface="Eurostil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3" b="89953" l="7750" r="90000">
                        <a14:foregroundMark x1="21250" y1="34346" x2="21250" y2="34346"/>
                        <a14:foregroundMark x1="19250" y1="30607" x2="19250" y2="30607"/>
                        <a14:foregroundMark x1="16750" y1="23598" x2="16750" y2="23598"/>
                        <a14:foregroundMark x1="16750" y1="19159" x2="16750" y2="19159"/>
                        <a14:foregroundMark x1="14750" y1="21262" x2="14750" y2="21262"/>
                        <a14:foregroundMark x1="17250" y1="26869" x2="17250" y2="26869"/>
                        <a14:foregroundMark x1="19500" y1="32944" x2="19500" y2="32944"/>
                        <a14:foregroundMark x1="22000" y1="39019" x2="22000" y2="39019"/>
                        <a14:foregroundMark x1="23250" y1="42290" x2="23250" y2="42290"/>
                        <a14:foregroundMark x1="24000" y1="46495" x2="24000" y2="46495"/>
                        <a14:foregroundMark x1="25750" y1="48131" x2="25750" y2="48131"/>
                        <a14:foregroundMark x1="22750" y1="48364" x2="22750" y2="48364"/>
                        <a14:foregroundMark x1="11750" y1="43458" x2="11750" y2="43458"/>
                        <a14:foregroundMark x1="14750" y1="44860" x2="14750" y2="44860"/>
                        <a14:foregroundMark x1="84750" y1="38551" x2="13750" y2="70561"/>
                        <a14:foregroundMark x1="71000" y1="16121" x2="59250" y2="39486"/>
                        <a14:foregroundMark x1="20500" y1="46729" x2="7750" y2="42056"/>
                        <a14:backgroundMark x1="19750" y1="43458" x2="19750" y2="43458"/>
                        <a14:backgroundMark x1="33250" y1="36449" x2="33250" y2="36449"/>
                        <a14:backgroundMark x1="39750" y1="29673" x2="39750" y2="29673"/>
                        <a14:backgroundMark x1="27750" y1="29907" x2="27750" y2="29907"/>
                        <a14:backgroundMark x1="30750" y1="32477" x2="30750" y2="32477"/>
                        <a14:backgroundMark x1="29500" y1="35514" x2="29500" y2="35514"/>
                        <a14:backgroundMark x1="32000" y1="41355" x2="32000" y2="41355"/>
                        <a14:backgroundMark x1="56500" y1="34112" x2="60250" y2="26168"/>
                        <a14:backgroundMark x1="79250" y1="62383" x2="79250" y2="62383"/>
                        <a14:backgroundMark x1="74500" y1="61682" x2="74500" y2="61682"/>
                        <a14:backgroundMark x1="65000" y1="36215" x2="65000" y2="36215"/>
                        <a14:backgroundMark x1="64500" y1="38551" x2="64500" y2="38551"/>
                        <a14:backgroundMark x1="62000" y1="39019" x2="62000" y2="39019"/>
                        <a14:backgroundMark x1="63500" y1="40654" x2="63500" y2="40654"/>
                        <a14:backgroundMark x1="32250" y1="43925" x2="32250" y2="43925"/>
                        <a14:backgroundMark x1="23250" y1="53505" x2="23250" y2="53505"/>
                      </a14:backgroundRemoval>
                    </a14:imgEffect>
                  </a14:imgLayer>
                </a14:imgProps>
              </a:ext>
            </a:extLst>
          </a:blip>
          <a:srcRect l="35968" r="38062" b="52844"/>
          <a:stretch/>
        </p:blipFill>
        <p:spPr>
          <a:xfrm>
            <a:off x="6629400" y="838200"/>
            <a:ext cx="1319276" cy="24203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2527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AAQ-II Looks Like…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1143000"/>
          </a:xfrm>
        </p:spPr>
        <p:txBody>
          <a:bodyPr/>
          <a:lstStyle/>
          <a:p>
            <a:r>
              <a:rPr lang="en-US" dirty="0" smtClean="0"/>
              <a:t>7 Self Report Questions</a:t>
            </a:r>
          </a:p>
          <a:p>
            <a:r>
              <a:rPr lang="en-US" dirty="0" smtClean="0"/>
              <a:t>Example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71600" y="2514600"/>
            <a:ext cx="750194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000" dirty="0" smtClean="0"/>
              <a:t>“My painful memories prevent me from having a fulfilling life.”</a:t>
            </a:r>
          </a:p>
          <a:p>
            <a:pPr marL="57150" indent="0">
              <a:buNone/>
            </a:pPr>
            <a:r>
              <a:rPr lang="en-US" sz="1800" dirty="0" smtClean="0">
                <a:effectLst/>
              </a:rPr>
              <a:t>	Never True-1</a:t>
            </a:r>
            <a:r>
              <a:rPr lang="en-US" sz="1800" dirty="0" smtClean="0"/>
              <a:t>     </a:t>
            </a:r>
            <a:r>
              <a:rPr lang="en-US" sz="1800" dirty="0" smtClean="0">
                <a:effectLst/>
              </a:rPr>
              <a:t>2</a:t>
            </a:r>
            <a:r>
              <a:rPr lang="en-US" sz="1800" dirty="0" smtClean="0"/>
              <a:t>     </a:t>
            </a:r>
            <a:r>
              <a:rPr lang="en-US" sz="1800" dirty="0" smtClean="0">
                <a:effectLst/>
              </a:rPr>
              <a:t>3</a:t>
            </a:r>
            <a:r>
              <a:rPr lang="en-US" sz="1800" dirty="0" smtClean="0"/>
              <a:t>     </a:t>
            </a:r>
            <a:r>
              <a:rPr lang="en-US" sz="1800" dirty="0" smtClean="0">
                <a:effectLst/>
              </a:rPr>
              <a:t>4</a:t>
            </a:r>
            <a:r>
              <a:rPr lang="en-US" sz="1800" dirty="0" smtClean="0"/>
              <a:t>     </a:t>
            </a:r>
            <a:r>
              <a:rPr lang="en-US" sz="1800" dirty="0" smtClean="0">
                <a:effectLst/>
              </a:rPr>
              <a:t>5</a:t>
            </a:r>
            <a:r>
              <a:rPr lang="en-US" sz="1800" dirty="0" smtClean="0"/>
              <a:t>     </a:t>
            </a:r>
            <a:r>
              <a:rPr lang="en-US" sz="1800" dirty="0" smtClean="0">
                <a:effectLst/>
              </a:rPr>
              <a:t>6     7-Always True</a:t>
            </a:r>
            <a:endParaRPr lang="en-US" sz="1800" dirty="0" smtClean="0"/>
          </a:p>
          <a:p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590800" y="3962400"/>
            <a:ext cx="5971870" cy="597932"/>
            <a:chOff x="2743200" y="4507468"/>
            <a:chExt cx="5971870" cy="597932"/>
          </a:xfrm>
        </p:grpSpPr>
        <p:sp>
          <p:nvSpPr>
            <p:cNvPr id="6" name="Process 5"/>
            <p:cNvSpPr/>
            <p:nvPr/>
          </p:nvSpPr>
          <p:spPr bwMode="auto">
            <a:xfrm>
              <a:off x="2819400" y="4800600"/>
              <a:ext cx="457200" cy="304800"/>
            </a:xfrm>
            <a:prstGeom prst="flowChart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pitals"/>
                  <a:ea typeface="ＭＳ Ｐゴシック" charset="0"/>
                  <a:cs typeface="Capitals"/>
                </a:rPr>
                <a:t>7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endParaRPr>
            </a:p>
          </p:txBody>
        </p:sp>
        <p:sp>
          <p:nvSpPr>
            <p:cNvPr id="8" name="Process 7"/>
            <p:cNvSpPr/>
            <p:nvPr/>
          </p:nvSpPr>
          <p:spPr bwMode="auto">
            <a:xfrm>
              <a:off x="8077200" y="4800600"/>
              <a:ext cx="533400" cy="304800"/>
            </a:xfrm>
            <a:prstGeom prst="flowChart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Capitals"/>
                  <a:ea typeface="ＭＳ Ｐゴシック" charset="0"/>
                  <a:cs typeface="Capitals"/>
                </a:rPr>
                <a:t>49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endParaRPr>
            </a:p>
          </p:txBody>
        </p:sp>
        <p:cxnSp>
          <p:nvCxnSpPr>
            <p:cNvPr id="10" name="Straight Arrow Connector 9"/>
            <p:cNvCxnSpPr>
              <a:stCxn id="6" idx="3"/>
              <a:endCxn id="8" idx="1"/>
            </p:cNvCxnSpPr>
            <p:nvPr/>
          </p:nvCxnSpPr>
          <p:spPr bwMode="auto">
            <a:xfrm>
              <a:off x="3276600" y="4953000"/>
              <a:ext cx="48006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743200" y="4507468"/>
              <a:ext cx="657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pitals"/>
                  <a:cs typeface="Capitals"/>
                </a:rPr>
                <a:t>Min</a:t>
              </a:r>
              <a:endParaRPr lang="en-US" dirty="0">
                <a:latin typeface="Capitals"/>
                <a:cs typeface="Capital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01000" y="4507468"/>
              <a:ext cx="714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pitals"/>
                  <a:cs typeface="Capitals"/>
                </a:rPr>
                <a:t>Max</a:t>
              </a:r>
              <a:endParaRPr lang="en-US" dirty="0">
                <a:latin typeface="Capitals"/>
                <a:cs typeface="Capital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419600" y="3886200"/>
            <a:ext cx="197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pitals"/>
                <a:cs typeface="Capitals"/>
              </a:rPr>
              <a:t>Overall Score</a:t>
            </a:r>
            <a:endParaRPr lang="en-US" dirty="0">
              <a:latin typeface="Capitals"/>
              <a:cs typeface="Capitals"/>
            </a:endParaRPr>
          </a:p>
        </p:txBody>
      </p:sp>
    </p:spTree>
    <p:extLst>
      <p:ext uri="{BB962C8B-B14F-4D97-AF65-F5344CB8AC3E}">
        <p14:creationId xmlns:p14="http://schemas.microsoft.com/office/powerpoint/2010/main" val="1223586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Score Implications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Smith PatrickS@Nevada.UNR.edu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57200" y="3200400"/>
            <a:ext cx="8255022" cy="826532"/>
            <a:chOff x="2743200" y="4507468"/>
            <a:chExt cx="5971870" cy="597932"/>
          </a:xfrm>
        </p:grpSpPr>
        <p:sp>
          <p:nvSpPr>
            <p:cNvPr id="6" name="Process 5"/>
            <p:cNvSpPr/>
            <p:nvPr/>
          </p:nvSpPr>
          <p:spPr bwMode="auto">
            <a:xfrm>
              <a:off x="2819400" y="4800600"/>
              <a:ext cx="457200" cy="304800"/>
            </a:xfrm>
            <a:prstGeom prst="flowChart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pitals"/>
                  <a:ea typeface="ＭＳ Ｐゴシック" charset="0"/>
                  <a:cs typeface="Capitals"/>
                </a:rPr>
                <a:t>7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endParaRPr>
            </a:p>
          </p:txBody>
        </p:sp>
        <p:sp>
          <p:nvSpPr>
            <p:cNvPr id="7" name="Process 6"/>
            <p:cNvSpPr/>
            <p:nvPr/>
          </p:nvSpPr>
          <p:spPr bwMode="auto">
            <a:xfrm>
              <a:off x="8077200" y="4800600"/>
              <a:ext cx="533400" cy="304800"/>
            </a:xfrm>
            <a:prstGeom prst="flowChart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apitals"/>
                  <a:ea typeface="ＭＳ Ｐゴシック" charset="0"/>
                  <a:cs typeface="Capitals"/>
                </a:rPr>
                <a:t>49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endParaRPr>
            </a:p>
          </p:txBody>
        </p:sp>
        <p:cxnSp>
          <p:nvCxnSpPr>
            <p:cNvPr id="8" name="Straight Arrow Connector 7"/>
            <p:cNvCxnSpPr>
              <a:stCxn id="6" idx="3"/>
              <a:endCxn id="7" idx="1"/>
            </p:cNvCxnSpPr>
            <p:nvPr/>
          </p:nvCxnSpPr>
          <p:spPr bwMode="auto">
            <a:xfrm>
              <a:off x="3276600" y="4953000"/>
              <a:ext cx="48006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743200" y="4507468"/>
              <a:ext cx="657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pitals"/>
                  <a:cs typeface="Capitals"/>
                </a:rPr>
                <a:t>Min</a:t>
              </a:r>
              <a:endParaRPr lang="en-US" dirty="0">
                <a:latin typeface="Capitals"/>
                <a:cs typeface="Capital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01000" y="4507468"/>
              <a:ext cx="714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pitals"/>
                  <a:cs typeface="Capitals"/>
                </a:rPr>
                <a:t>Max</a:t>
              </a:r>
              <a:endParaRPr lang="en-US" dirty="0">
                <a:latin typeface="Capitals"/>
                <a:cs typeface="Capital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7200" y="43550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pitals"/>
                <a:cs typeface="Capitals"/>
              </a:rPr>
              <a:t>Non Clinical/Low EA</a:t>
            </a:r>
            <a:endParaRPr lang="en-US" dirty="0">
              <a:latin typeface="Capitals"/>
              <a:cs typeface="Capital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4419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pitals"/>
                <a:cs typeface="Capitals"/>
              </a:rPr>
              <a:t>Clinical/High EA</a:t>
            </a:r>
            <a:endParaRPr lang="en-US" dirty="0">
              <a:latin typeface="Capitals"/>
              <a:cs typeface="Capital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2662535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pitals"/>
                <a:cs typeface="Capitals"/>
              </a:rPr>
              <a:t>Degree of Experiential Avoidance</a:t>
            </a:r>
            <a:endParaRPr lang="en-US" sz="2400" dirty="0">
              <a:latin typeface="Capitals"/>
              <a:cs typeface="Capital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4736068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Eurostile"/>
                <a:cs typeface="Eurostile"/>
              </a:rPr>
              <a:t>Increasing score strongly predictive of future clinical </a:t>
            </a:r>
            <a:r>
              <a:rPr lang="en-US" dirty="0">
                <a:latin typeface="Eurostile"/>
                <a:cs typeface="Eurostile"/>
              </a:rPr>
              <a:t>d</a:t>
            </a:r>
            <a:r>
              <a:rPr lang="en-US" dirty="0" smtClean="0">
                <a:latin typeface="Eurostile"/>
                <a:cs typeface="Eurostile"/>
              </a:rPr>
              <a:t>epression and anxiety</a:t>
            </a:r>
            <a:endParaRPr lang="en-US" dirty="0">
              <a:latin typeface="Eurostile"/>
              <a:cs typeface="Eurostile"/>
            </a:endParaRPr>
          </a:p>
        </p:txBody>
      </p:sp>
      <p:cxnSp>
        <p:nvCxnSpPr>
          <p:cNvPr id="16" name="Elbow Connector 15"/>
          <p:cNvCxnSpPr/>
          <p:nvPr/>
        </p:nvCxnSpPr>
        <p:spPr bwMode="auto">
          <a:xfrm>
            <a:off x="1981200" y="3810000"/>
            <a:ext cx="4572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 bwMode="auto">
          <a:xfrm>
            <a:off x="2971800" y="3810000"/>
            <a:ext cx="5334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 bwMode="auto">
          <a:xfrm>
            <a:off x="4267200" y="3810000"/>
            <a:ext cx="4572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 bwMode="auto">
          <a:xfrm>
            <a:off x="5486400" y="3810000"/>
            <a:ext cx="4572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133600" y="3928646"/>
            <a:ext cx="479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14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00400" y="3928646"/>
            <a:ext cx="458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21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18622" y="3928646"/>
            <a:ext cx="458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28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29206" y="3928646"/>
            <a:ext cx="466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35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cxnSp>
        <p:nvCxnSpPr>
          <p:cNvPr id="26" name="Elbow Connector 25"/>
          <p:cNvCxnSpPr/>
          <p:nvPr/>
        </p:nvCxnSpPr>
        <p:spPr bwMode="auto">
          <a:xfrm>
            <a:off x="6629400" y="3810000"/>
            <a:ext cx="4572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772206" y="3928646"/>
            <a:ext cx="466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42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</p:spTree>
    <p:extLst>
      <p:ext uri="{BB962C8B-B14F-4D97-AF65-F5344CB8AC3E}">
        <p14:creationId xmlns:p14="http://schemas.microsoft.com/office/powerpoint/2010/main" val="275931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Reference Points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Smith PatrickS@Nevada.UNR.edu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57200" y="3200400"/>
            <a:ext cx="8255022" cy="826532"/>
            <a:chOff x="2743200" y="4507468"/>
            <a:chExt cx="5971870" cy="597932"/>
          </a:xfrm>
        </p:grpSpPr>
        <p:sp>
          <p:nvSpPr>
            <p:cNvPr id="6" name="Process 5"/>
            <p:cNvSpPr/>
            <p:nvPr/>
          </p:nvSpPr>
          <p:spPr bwMode="auto">
            <a:xfrm>
              <a:off x="2819400" y="4800600"/>
              <a:ext cx="457200" cy="304800"/>
            </a:xfrm>
            <a:prstGeom prst="flowChart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pitals"/>
                  <a:ea typeface="ＭＳ Ｐゴシック" charset="0"/>
                  <a:cs typeface="Capitals"/>
                </a:rPr>
                <a:t>7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endParaRPr>
            </a:p>
          </p:txBody>
        </p:sp>
        <p:sp>
          <p:nvSpPr>
            <p:cNvPr id="7" name="Process 6"/>
            <p:cNvSpPr/>
            <p:nvPr/>
          </p:nvSpPr>
          <p:spPr bwMode="auto">
            <a:xfrm>
              <a:off x="8077200" y="4800600"/>
              <a:ext cx="533400" cy="304800"/>
            </a:xfrm>
            <a:prstGeom prst="flowChart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apitals"/>
                  <a:ea typeface="ＭＳ Ｐゴシック" charset="0"/>
                  <a:cs typeface="Capitals"/>
                </a:rPr>
                <a:t>49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endParaRPr>
            </a:p>
          </p:txBody>
        </p:sp>
        <p:cxnSp>
          <p:nvCxnSpPr>
            <p:cNvPr id="8" name="Straight Arrow Connector 7"/>
            <p:cNvCxnSpPr>
              <a:stCxn id="6" idx="3"/>
              <a:endCxn id="7" idx="1"/>
            </p:cNvCxnSpPr>
            <p:nvPr/>
          </p:nvCxnSpPr>
          <p:spPr bwMode="auto">
            <a:xfrm>
              <a:off x="3276600" y="4953000"/>
              <a:ext cx="48006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743200" y="4507468"/>
              <a:ext cx="657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pitals"/>
                  <a:cs typeface="Capitals"/>
                </a:rPr>
                <a:t>Min</a:t>
              </a:r>
              <a:endParaRPr lang="en-US" dirty="0">
                <a:latin typeface="Capitals"/>
                <a:cs typeface="Capital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01000" y="4507468"/>
              <a:ext cx="714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pitals"/>
                  <a:cs typeface="Capitals"/>
                </a:rPr>
                <a:t>Max</a:t>
              </a:r>
              <a:endParaRPr lang="en-US" dirty="0">
                <a:latin typeface="Capitals"/>
                <a:cs typeface="Capital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7200" y="43550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pitals"/>
                <a:cs typeface="Capitals"/>
              </a:rPr>
              <a:t>Non Clinical/Low EA</a:t>
            </a:r>
            <a:endParaRPr lang="en-US" dirty="0">
              <a:latin typeface="Capitals"/>
              <a:cs typeface="Capital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4419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pitals"/>
                <a:cs typeface="Capitals"/>
              </a:rPr>
              <a:t>Clinical/High EA</a:t>
            </a:r>
            <a:endParaRPr lang="en-US" dirty="0">
              <a:latin typeface="Capitals"/>
              <a:cs typeface="Capital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1443335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pitals"/>
                <a:cs typeface="Capitals"/>
              </a:rPr>
              <a:t>Degree of Experiential Avoidance</a:t>
            </a:r>
            <a:endParaRPr lang="en-US" sz="2400" dirty="0">
              <a:latin typeface="Capitals"/>
              <a:cs typeface="Capital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473606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Eurostile"/>
                <a:cs typeface="Eurostile"/>
              </a:rPr>
              <a:t>Strongly predictive </a:t>
            </a:r>
            <a:r>
              <a:rPr lang="en-US" dirty="0" smtClean="0">
                <a:latin typeface="Eurostile"/>
                <a:cs typeface="Eurostile"/>
              </a:rPr>
              <a:t>of future </a:t>
            </a:r>
            <a:r>
              <a:rPr lang="en-US" dirty="0" smtClean="0">
                <a:latin typeface="Eurostile"/>
                <a:cs typeface="Eurostile"/>
              </a:rPr>
              <a:t>clinical needs</a:t>
            </a:r>
            <a:endParaRPr lang="en-US" dirty="0">
              <a:latin typeface="Eurostile"/>
              <a:cs typeface="Eurostile"/>
            </a:endParaRPr>
          </a:p>
        </p:txBody>
      </p:sp>
      <p:cxnSp>
        <p:nvCxnSpPr>
          <p:cNvPr id="16" name="Elbow Connector 15"/>
          <p:cNvCxnSpPr/>
          <p:nvPr/>
        </p:nvCxnSpPr>
        <p:spPr bwMode="auto">
          <a:xfrm>
            <a:off x="1981200" y="3810000"/>
            <a:ext cx="4572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 bwMode="auto">
          <a:xfrm>
            <a:off x="2971800" y="3810000"/>
            <a:ext cx="5334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 bwMode="auto">
          <a:xfrm>
            <a:off x="4267200" y="3810000"/>
            <a:ext cx="4572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 bwMode="auto">
          <a:xfrm>
            <a:off x="5486400" y="3810000"/>
            <a:ext cx="4572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133600" y="3928646"/>
            <a:ext cx="479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14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00400" y="3928646"/>
            <a:ext cx="458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21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18622" y="3928646"/>
            <a:ext cx="458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28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29206" y="3928646"/>
            <a:ext cx="466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35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cxnSp>
        <p:nvCxnSpPr>
          <p:cNvPr id="26" name="Elbow Connector 25"/>
          <p:cNvCxnSpPr/>
          <p:nvPr/>
        </p:nvCxnSpPr>
        <p:spPr bwMode="auto">
          <a:xfrm>
            <a:off x="6629400" y="3810000"/>
            <a:ext cx="4572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772206" y="3928646"/>
            <a:ext cx="466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42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276600" y="2438400"/>
            <a:ext cx="3962400" cy="460177"/>
            <a:chOff x="3276600" y="2438400"/>
            <a:chExt cx="3962400" cy="460177"/>
          </a:xfrm>
        </p:grpSpPr>
        <p:sp>
          <p:nvSpPr>
            <p:cNvPr id="29" name="Line Callout 2 (No Border) 28"/>
            <p:cNvSpPr/>
            <p:nvPr/>
          </p:nvSpPr>
          <p:spPr bwMode="auto">
            <a:xfrm>
              <a:off x="3352800" y="2669977"/>
              <a:ext cx="1600200" cy="228600"/>
            </a:xfrm>
            <a:prstGeom prst="callout2">
              <a:avLst>
                <a:gd name="adj1" fmla="val 51110"/>
                <a:gd name="adj2" fmla="val 2261"/>
                <a:gd name="adj3" fmla="val 45716"/>
                <a:gd name="adj4" fmla="val -14163"/>
                <a:gd name="adj5" fmla="val 490029"/>
                <a:gd name="adj6" fmla="val -14306"/>
              </a:avLst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pitals"/>
                  <a:ea typeface="ＭＳ Ｐゴシック" charset="0"/>
                  <a:cs typeface="Capitals"/>
                </a:rPr>
                <a:t>20.69 (SD 7.97)</a:t>
              </a: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276600" y="2438400"/>
              <a:ext cx="39624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Eurostile"/>
                  <a:cs typeface="Eurostile"/>
                </a:rPr>
                <a:t>Monestes N=2507</a:t>
              </a:r>
              <a:r>
                <a:rPr lang="en-US" sz="1400" dirty="0">
                  <a:latin typeface="Eurostile"/>
                  <a:cs typeface="Eurostile"/>
                </a:rPr>
                <a:t> </a:t>
              </a:r>
              <a:r>
                <a:rPr lang="en-US" sz="1400" dirty="0" smtClean="0">
                  <a:latin typeface="Eurostile"/>
                  <a:cs typeface="Eurostile"/>
                </a:rPr>
                <a:t>Transcultural Study</a:t>
              </a:r>
              <a:endParaRPr lang="en-US" sz="1400" dirty="0">
                <a:latin typeface="Eurostile"/>
                <a:cs typeface="Eurostile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24400" y="2971800"/>
            <a:ext cx="3276600" cy="460177"/>
            <a:chOff x="4724400" y="2971800"/>
            <a:chExt cx="3276600" cy="460177"/>
          </a:xfrm>
        </p:grpSpPr>
        <p:sp>
          <p:nvSpPr>
            <p:cNvPr id="28" name="Line Callout 2 (No Border) 27"/>
            <p:cNvSpPr/>
            <p:nvPr/>
          </p:nvSpPr>
          <p:spPr bwMode="auto">
            <a:xfrm>
              <a:off x="4800600" y="3203377"/>
              <a:ext cx="1600200" cy="228600"/>
            </a:xfrm>
            <a:prstGeom prst="callout2">
              <a:avLst>
                <a:gd name="adj1" fmla="val 51110"/>
                <a:gd name="adj2" fmla="val -50"/>
                <a:gd name="adj3" fmla="val 56503"/>
                <a:gd name="adj4" fmla="val -13393"/>
                <a:gd name="adj5" fmla="val 268906"/>
                <a:gd name="adj6" fmla="val -13535"/>
              </a:avLst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pitals"/>
                  <a:ea typeface="ＭＳ Ｐゴシック" charset="0"/>
                  <a:cs typeface="Capitals"/>
                </a:rPr>
                <a:t>28.34 (SD 9.92)</a:t>
              </a: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24400" y="2971800"/>
              <a:ext cx="32766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Eurostile"/>
                  <a:cs typeface="Eurostile"/>
                </a:rPr>
                <a:t>Substance Abuse Treatment Participants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27754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Smith PatrickS@Nevada.UNR.edu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57200" y="3200400"/>
            <a:ext cx="8255022" cy="826532"/>
            <a:chOff x="2743200" y="4507468"/>
            <a:chExt cx="5971870" cy="597932"/>
          </a:xfrm>
        </p:grpSpPr>
        <p:sp>
          <p:nvSpPr>
            <p:cNvPr id="6" name="Process 5"/>
            <p:cNvSpPr/>
            <p:nvPr/>
          </p:nvSpPr>
          <p:spPr bwMode="auto">
            <a:xfrm>
              <a:off x="2819400" y="4800600"/>
              <a:ext cx="457200" cy="304800"/>
            </a:xfrm>
            <a:prstGeom prst="flowChart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pitals"/>
                  <a:ea typeface="ＭＳ Ｐゴシック" charset="0"/>
                  <a:cs typeface="Capitals"/>
                </a:rPr>
                <a:t>7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endParaRPr>
            </a:p>
          </p:txBody>
        </p:sp>
        <p:sp>
          <p:nvSpPr>
            <p:cNvPr id="7" name="Process 6"/>
            <p:cNvSpPr/>
            <p:nvPr/>
          </p:nvSpPr>
          <p:spPr bwMode="auto">
            <a:xfrm>
              <a:off x="8077200" y="4800600"/>
              <a:ext cx="533400" cy="304800"/>
            </a:xfrm>
            <a:prstGeom prst="flowChartProcess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apitals"/>
                  <a:ea typeface="ＭＳ Ｐゴシック" charset="0"/>
                  <a:cs typeface="Capitals"/>
                </a:rPr>
                <a:t>49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endParaRPr>
            </a:p>
          </p:txBody>
        </p:sp>
        <p:cxnSp>
          <p:nvCxnSpPr>
            <p:cNvPr id="8" name="Straight Arrow Connector 7"/>
            <p:cNvCxnSpPr>
              <a:stCxn id="6" idx="3"/>
              <a:endCxn id="7" idx="1"/>
            </p:cNvCxnSpPr>
            <p:nvPr/>
          </p:nvCxnSpPr>
          <p:spPr bwMode="auto">
            <a:xfrm>
              <a:off x="3276600" y="4953000"/>
              <a:ext cx="48006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743200" y="4507468"/>
              <a:ext cx="657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pitals"/>
                  <a:cs typeface="Capitals"/>
                </a:rPr>
                <a:t>Min</a:t>
              </a:r>
              <a:endParaRPr lang="en-US" dirty="0">
                <a:latin typeface="Capitals"/>
                <a:cs typeface="Capital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01000" y="4507468"/>
              <a:ext cx="714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pitals"/>
                  <a:cs typeface="Capitals"/>
                </a:rPr>
                <a:t>Max</a:t>
              </a:r>
              <a:endParaRPr lang="en-US" dirty="0">
                <a:latin typeface="Capitals"/>
                <a:cs typeface="Capital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4800" y="19812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pitals"/>
                <a:cs typeface="Capitals"/>
              </a:rPr>
              <a:t>What does a single score in this range imply?</a:t>
            </a:r>
          </a:p>
        </p:txBody>
      </p:sp>
      <p:cxnSp>
        <p:nvCxnSpPr>
          <p:cNvPr id="16" name="Elbow Connector 15"/>
          <p:cNvCxnSpPr/>
          <p:nvPr/>
        </p:nvCxnSpPr>
        <p:spPr bwMode="auto">
          <a:xfrm>
            <a:off x="1981200" y="3810000"/>
            <a:ext cx="4572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 bwMode="auto">
          <a:xfrm>
            <a:off x="2971800" y="3810000"/>
            <a:ext cx="5334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 bwMode="auto">
          <a:xfrm>
            <a:off x="4267200" y="3810000"/>
            <a:ext cx="4572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 bwMode="auto">
          <a:xfrm>
            <a:off x="5486400" y="3810000"/>
            <a:ext cx="4572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133600" y="3928646"/>
            <a:ext cx="479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14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00400" y="3928646"/>
            <a:ext cx="458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21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18622" y="3928646"/>
            <a:ext cx="458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28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29206" y="3928646"/>
            <a:ext cx="466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35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cxnSp>
        <p:nvCxnSpPr>
          <p:cNvPr id="26" name="Elbow Connector 25"/>
          <p:cNvCxnSpPr/>
          <p:nvPr/>
        </p:nvCxnSpPr>
        <p:spPr bwMode="auto">
          <a:xfrm>
            <a:off x="6629400" y="3810000"/>
            <a:ext cx="457200" cy="152400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772206" y="3928646"/>
            <a:ext cx="466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pitals"/>
                <a:cs typeface="Capitals"/>
              </a:rPr>
              <a:t>42</a:t>
            </a:r>
            <a:endParaRPr lang="en-US" sz="1600" b="1" dirty="0">
              <a:solidFill>
                <a:schemeClr val="accent3">
                  <a:lumMod val="20000"/>
                  <a:lumOff val="80000"/>
                </a:schemeClr>
              </a:solidFill>
              <a:latin typeface="Capitals"/>
              <a:cs typeface="Capitals"/>
            </a:endParaRPr>
          </a:p>
        </p:txBody>
      </p:sp>
      <p:sp>
        <p:nvSpPr>
          <p:cNvPr id="29" name="Line Callout 2 (No Border) 28"/>
          <p:cNvSpPr/>
          <p:nvPr/>
        </p:nvSpPr>
        <p:spPr bwMode="auto">
          <a:xfrm>
            <a:off x="3429000" y="3200400"/>
            <a:ext cx="1981200" cy="228600"/>
          </a:xfrm>
          <a:prstGeom prst="callout2">
            <a:avLst>
              <a:gd name="adj1" fmla="val 51110"/>
              <a:gd name="adj2" fmla="val 2261"/>
              <a:gd name="adj3" fmla="val 51163"/>
              <a:gd name="adj4" fmla="val -14163"/>
              <a:gd name="adj5" fmla="val 255803"/>
              <a:gd name="adj6" fmla="val -14306"/>
            </a:avLst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pitals"/>
                <a:ea typeface="ＭＳ Ｐゴシック" charset="0"/>
                <a:cs typeface="Capitals"/>
              </a:rPr>
              <a:t>Relatively Normal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pitals"/>
              <a:ea typeface="ＭＳ Ｐゴシック" charset="0"/>
              <a:cs typeface="Capitals"/>
            </a:endParaRPr>
          </a:p>
        </p:txBody>
      </p:sp>
      <p:sp>
        <p:nvSpPr>
          <p:cNvPr id="28" name="Line Callout 2 (No Border) 27"/>
          <p:cNvSpPr/>
          <p:nvPr/>
        </p:nvSpPr>
        <p:spPr bwMode="auto">
          <a:xfrm>
            <a:off x="4800600" y="3505200"/>
            <a:ext cx="2971800" cy="228600"/>
          </a:xfrm>
          <a:prstGeom prst="callout2">
            <a:avLst>
              <a:gd name="adj1" fmla="val 45663"/>
              <a:gd name="adj2" fmla="val 429"/>
              <a:gd name="adj3" fmla="val 45609"/>
              <a:gd name="adj4" fmla="val -6270"/>
              <a:gd name="adj5" fmla="val 127280"/>
              <a:gd name="adj6" fmla="val -6412"/>
            </a:avLst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chemeClr val="bg1"/>
                </a:solidFill>
                <a:latin typeface="Capitals"/>
                <a:cs typeface="Capitals"/>
              </a:rPr>
              <a:t>May Need Help/Is Receiving Help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pitals"/>
              <a:ea typeface="ＭＳ Ｐゴシック" charset="0"/>
              <a:cs typeface="Capitals"/>
            </a:endParaRP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Contemplate this…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038600" y="19812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pitals"/>
                <a:cs typeface="Capitals"/>
              </a:rPr>
              <a:t>What about a whole sample?</a:t>
            </a:r>
            <a:endParaRPr lang="en-US" dirty="0">
              <a:latin typeface="Capitals"/>
              <a:cs typeface="Capitals"/>
            </a:endParaRPr>
          </a:p>
        </p:txBody>
      </p:sp>
      <p:sp>
        <p:nvSpPr>
          <p:cNvPr id="31" name="Donut 30"/>
          <p:cNvSpPr/>
          <p:nvPr/>
        </p:nvSpPr>
        <p:spPr bwMode="auto">
          <a:xfrm>
            <a:off x="228600" y="2819400"/>
            <a:ext cx="2590800" cy="1828800"/>
          </a:xfrm>
          <a:prstGeom prst="donut">
            <a:avLst>
              <a:gd name="adj" fmla="val 4560"/>
            </a:avLst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24200" y="4648200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pitals"/>
                <a:cs typeface="Capitals"/>
              </a:rPr>
              <a:t>How do we track improvement if this is a client’s baseline score?</a:t>
            </a:r>
            <a:endParaRPr lang="en-US" sz="2400" dirty="0">
              <a:latin typeface="Capitals"/>
              <a:cs typeface="Capitals"/>
            </a:endParaRPr>
          </a:p>
        </p:txBody>
      </p:sp>
    </p:spTree>
    <p:extLst>
      <p:ext uri="{BB962C8B-B14F-4D97-AF65-F5344CB8AC3E}">
        <p14:creationId xmlns:p14="http://schemas.microsoft.com/office/powerpoint/2010/main" val="3570055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 animBg="1"/>
      <p:bldP spid="28" grpId="0" animBg="1"/>
      <p:bldP spid="21" grpId="0"/>
      <p:bldP spid="31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164 Participants</a:t>
            </a:r>
          </a:p>
          <a:p>
            <a:r>
              <a:rPr lang="en-US" dirty="0" smtClean="0"/>
              <a:t>Recruited from Campus and Area </a:t>
            </a:r>
            <a:r>
              <a:rPr lang="en-US" dirty="0" err="1" smtClean="0"/>
              <a:t>Crossfit</a:t>
            </a:r>
            <a:r>
              <a:rPr lang="en-US" dirty="0" smtClean="0"/>
              <a:t> Gym sessions</a:t>
            </a:r>
          </a:p>
          <a:p>
            <a:r>
              <a:rPr lang="en-US" dirty="0" smtClean="0"/>
              <a:t>Completed a survey(AAQ-II) for a “Mental Toughness” study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Smith PatrickS@Nevada.UNR.edu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4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Crossfit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8382000" cy="2895600"/>
          </a:xfrm>
        </p:spPr>
        <p:txBody>
          <a:bodyPr/>
          <a:lstStyle/>
          <a:p>
            <a:r>
              <a:rPr lang="en-US" dirty="0" smtClean="0"/>
              <a:t>High Intensity Short Duration Interval Training</a:t>
            </a:r>
          </a:p>
          <a:p>
            <a:r>
              <a:rPr lang="en-US" dirty="0" smtClean="0"/>
              <a:t>Constantly Changing Workouts</a:t>
            </a:r>
          </a:p>
          <a:p>
            <a:r>
              <a:rPr lang="en-US" dirty="0" smtClean="0"/>
              <a:t>Communal Environment</a:t>
            </a:r>
          </a:p>
          <a:p>
            <a:r>
              <a:rPr lang="en-US" dirty="0" smtClean="0"/>
              <a:t>Idealizes the All-Around athlete</a:t>
            </a:r>
          </a:p>
          <a:p>
            <a:r>
              <a:rPr lang="en-US" dirty="0" smtClean="0"/>
              <a:t>High Performance Generalist Athletes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Patrick Smith PatrickS@Nevada.UNR.edu</a:t>
            </a:r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676400" y="1447800"/>
            <a:ext cx="5410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pitals"/>
                <a:ea typeface="+mj-ea"/>
                <a:cs typeface="Capital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9pPr>
          </a:lstStyle>
          <a:p>
            <a:r>
              <a:rPr lang="en-US" sz="3200" dirty="0" smtClean="0"/>
              <a:t>“Forging Elite Fitness”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337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M01072131">
  <a:themeElements>
    <a:clrScheme name="Office Theme 5">
      <a:dk1>
        <a:srgbClr val="5C1F00"/>
      </a:dk1>
      <a:lt1>
        <a:srgbClr val="FF9900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8200"/>
      </a:accent4>
      <a:accent5>
        <a:srgbClr val="E2ADAA"/>
      </a:accent5>
      <a:accent6>
        <a:srgbClr val="AC6D56"/>
      </a:accent6>
      <a:hlink>
        <a:srgbClr val="FAD99E"/>
      </a:hlink>
      <a:folHlink>
        <a:srgbClr val="D3A219"/>
      </a:folHlink>
    </a:clrScheme>
    <a:fontScheme name="Office Theme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B900"/>
        </a:accent6>
        <a:hlink>
          <a:srgbClr val="3333CC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9933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8A2D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5C1F00"/>
        </a:dk1>
        <a:lt1>
          <a:srgbClr val="FF9900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8200"/>
        </a:accent4>
        <a:accent5>
          <a:srgbClr val="E2ADAA"/>
        </a:accent5>
        <a:accent6>
          <a:srgbClr val="AC6D56"/>
        </a:accent6>
        <a:hlink>
          <a:srgbClr val="FAD99E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336699"/>
        </a:dk1>
        <a:lt1>
          <a:srgbClr val="CC9900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D07C28"/>
        </a:accent2>
        <a:accent3>
          <a:srgbClr val="AAAAAA"/>
        </a:accent3>
        <a:accent4>
          <a:srgbClr val="AE8200"/>
        </a:accent4>
        <a:accent5>
          <a:srgbClr val="AAADCA"/>
        </a:accent5>
        <a:accent6>
          <a:srgbClr val="BC702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80808"/>
        </a:dk1>
        <a:lt1>
          <a:srgbClr val="336699"/>
        </a:lt1>
        <a:dk2>
          <a:srgbClr val="CCFFFF"/>
        </a:dk2>
        <a:lt2>
          <a:srgbClr val="003366"/>
        </a:lt2>
        <a:accent1>
          <a:srgbClr val="0099CC"/>
        </a:accent1>
        <a:accent2>
          <a:srgbClr val="00B000"/>
        </a:accent2>
        <a:accent3>
          <a:srgbClr val="ADB8CA"/>
        </a:accent3>
        <a:accent4>
          <a:srgbClr val="060606"/>
        </a:accent4>
        <a:accent5>
          <a:srgbClr val="AACAE2"/>
        </a:accent5>
        <a:accent6>
          <a:srgbClr val="009F00"/>
        </a:accent6>
        <a:hlink>
          <a:srgbClr val="F8E078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3300"/>
        </a:dk1>
        <a:lt1>
          <a:srgbClr val="BDAB99"/>
        </a:lt1>
        <a:dk2>
          <a:srgbClr val="D1D1CB"/>
        </a:dk2>
        <a:lt2>
          <a:srgbClr val="777777"/>
        </a:lt2>
        <a:accent1>
          <a:srgbClr val="B29D60"/>
        </a:accent1>
        <a:accent2>
          <a:srgbClr val="809EA8"/>
        </a:accent2>
        <a:accent3>
          <a:srgbClr val="DBD2CA"/>
        </a:accent3>
        <a:accent4>
          <a:srgbClr val="002A00"/>
        </a:accent4>
        <a:accent5>
          <a:srgbClr val="D5CCB6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5C99E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8E1CC"/>
        </a:accent5>
        <a:accent6>
          <a:srgbClr val="2D2D8A"/>
        </a:accent6>
        <a:hlink>
          <a:srgbClr val="339933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1">
        <a:dk1>
          <a:srgbClr val="663300"/>
        </a:dk1>
        <a:lt1>
          <a:srgbClr val="523E26"/>
        </a:lt1>
        <a:dk2>
          <a:srgbClr val="DFC08D"/>
        </a:dk2>
        <a:lt2>
          <a:srgbClr val="2D2015"/>
        </a:lt2>
        <a:accent1>
          <a:srgbClr val="AC9F7E"/>
        </a:accent1>
        <a:accent2>
          <a:srgbClr val="8F5F2F"/>
        </a:accent2>
        <a:accent3>
          <a:srgbClr val="B3AFAC"/>
        </a:accent3>
        <a:accent4>
          <a:srgbClr val="562A00"/>
        </a:accent4>
        <a:accent5>
          <a:srgbClr val="D2CDC0"/>
        </a:accent5>
        <a:accent6>
          <a:srgbClr val="81552A"/>
        </a:accent6>
        <a:hlink>
          <a:srgbClr val="CCB400"/>
        </a:hlink>
        <a:folHlink>
          <a:srgbClr val="D2D9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2">
        <a:dk1>
          <a:srgbClr val="800000"/>
        </a:dk1>
        <a:lt1>
          <a:srgbClr val="FFCC00"/>
        </a:lt1>
        <a:dk2>
          <a:srgbClr val="FFFF99"/>
        </a:dk2>
        <a:lt2>
          <a:srgbClr val="005A58"/>
        </a:lt2>
        <a:accent1>
          <a:srgbClr val="CC9900"/>
        </a:accent1>
        <a:accent2>
          <a:srgbClr val="A7BA48"/>
        </a:accent2>
        <a:accent3>
          <a:srgbClr val="FFE2AA"/>
        </a:accent3>
        <a:accent4>
          <a:srgbClr val="6C0000"/>
        </a:accent4>
        <a:accent5>
          <a:srgbClr val="E2CAAA"/>
        </a:accent5>
        <a:accent6>
          <a:srgbClr val="97A840"/>
        </a:accent6>
        <a:hlink>
          <a:srgbClr val="FFCC66"/>
        </a:hlink>
        <a:folHlink>
          <a:srgbClr val="0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TM01072131</Template>
  <TotalTime>19379</TotalTime>
  <Words>908</Words>
  <Application>Microsoft Macintosh PowerPoint</Application>
  <PresentationFormat>On-screen Show (4:3)</PresentationFormat>
  <Paragraphs>194</Paragraphs>
  <Slides>17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TM01072131</vt:lpstr>
      <vt:lpstr>AAQ-II and Its Application to High Performance Populations</vt:lpstr>
      <vt:lpstr>AAQ-II Measures…</vt:lpstr>
      <vt:lpstr>AAQ-II Theory…</vt:lpstr>
      <vt:lpstr>AAQ-II Looks Like…</vt:lpstr>
      <vt:lpstr>Overall Score Implications</vt:lpstr>
      <vt:lpstr> Reference Points</vt:lpstr>
      <vt:lpstr>Contemplate this…</vt:lpstr>
      <vt:lpstr>Methods</vt:lpstr>
      <vt:lpstr>What is Crossfit?</vt:lpstr>
      <vt:lpstr>Why Crossfit Athletes?</vt:lpstr>
      <vt:lpstr>Drumroll please….</vt:lpstr>
      <vt:lpstr>Significantly Lower M &amp; SD</vt:lpstr>
      <vt:lpstr>PowerPoint Presentation</vt:lpstr>
      <vt:lpstr>Same but Different</vt:lpstr>
      <vt:lpstr>PowerPoint Presentation</vt:lpstr>
      <vt:lpstr>PowerPoint Presentation</vt:lpstr>
      <vt:lpstr>AAQ-II and Its Application to High Performance Populations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Patrick Smith</cp:lastModifiedBy>
  <cp:revision>48</cp:revision>
  <cp:lastPrinted>1601-01-01T00:00:00Z</cp:lastPrinted>
  <dcterms:created xsi:type="dcterms:W3CDTF">1601-01-01T00:00:00Z</dcterms:created>
  <dcterms:modified xsi:type="dcterms:W3CDTF">2015-07-19T06:51:41Z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TC010721311033</vt:lpwstr>
  </property>
</Properties>
</file>