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4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5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6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2"/>
  </p:notesMasterIdLst>
  <p:sldIdLst>
    <p:sldId id="256" r:id="rId3"/>
    <p:sldId id="257" r:id="rId4"/>
    <p:sldId id="259" r:id="rId5"/>
    <p:sldId id="261" r:id="rId6"/>
    <p:sldId id="262" r:id="rId7"/>
    <p:sldId id="258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78" r:id="rId24"/>
    <p:sldId id="280" r:id="rId25"/>
    <p:sldId id="282" r:id="rId26"/>
    <p:sldId id="284" r:id="rId27"/>
    <p:sldId id="285" r:id="rId28"/>
    <p:sldId id="286" r:id="rId29"/>
    <p:sldId id="287" r:id="rId30"/>
    <p:sldId id="288" r:id="rId31"/>
    <p:sldId id="290" r:id="rId32"/>
    <p:sldId id="291" r:id="rId33"/>
    <p:sldId id="289" r:id="rId34"/>
    <p:sldId id="292" r:id="rId35"/>
    <p:sldId id="293" r:id="rId36"/>
    <p:sldId id="295" r:id="rId37"/>
    <p:sldId id="294" r:id="rId38"/>
    <p:sldId id="296" r:id="rId39"/>
    <p:sldId id="298" r:id="rId40"/>
    <p:sldId id="299" r:id="rId41"/>
    <p:sldId id="300" r:id="rId42"/>
    <p:sldId id="301" r:id="rId43"/>
    <p:sldId id="303" r:id="rId44"/>
    <p:sldId id="304" r:id="rId45"/>
    <p:sldId id="305" r:id="rId46"/>
    <p:sldId id="306" r:id="rId47"/>
    <p:sldId id="309" r:id="rId48"/>
    <p:sldId id="308" r:id="rId49"/>
    <p:sldId id="310" r:id="rId50"/>
    <p:sldId id="311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97" y="38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MBSR</c:v>
                </c:pt>
              </c:strCache>
            </c:strRef>
          </c:tx>
          <c:marker>
            <c:spPr>
              <a:pattFill prst="pct5">
                <a:fgClr>
                  <a:srgbClr val="FF0000"/>
                </a:fgClr>
                <a:bgClr>
                  <a:sysClr val="window" lastClr="FFFFFF"/>
                </a:bgClr>
              </a:pattFill>
            </c:spPr>
          </c:marker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</c:v>
                </c:pt>
                <c:pt idx="1">
                  <c:v>8</c:v>
                </c:pt>
                <c:pt idx="2">
                  <c:v>8</c:v>
                </c:pt>
                <c:pt idx="3">
                  <c:v>6</c:v>
                </c:pt>
                <c:pt idx="4">
                  <c:v>3</c:v>
                </c:pt>
                <c:pt idx="5">
                  <c:v>2</c:v>
                </c:pt>
                <c:pt idx="6">
                  <c:v>3</c:v>
                </c:pt>
                <c:pt idx="7">
                  <c:v>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Vipassana</c:v>
                </c:pt>
              </c:strCache>
            </c:strRef>
          </c:tx>
          <c:marker>
            <c:spPr>
              <a:solidFill>
                <a:srgbClr val="FF0000"/>
              </a:solidFill>
            </c:spPr>
          </c:marker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10</c:v>
                </c:pt>
                <c:pt idx="1">
                  <c:v>10</c:v>
                </c:pt>
                <c:pt idx="2">
                  <c:v>9</c:v>
                </c:pt>
                <c:pt idx="3">
                  <c:v>8</c:v>
                </c:pt>
                <c:pt idx="4">
                  <c:v>9</c:v>
                </c:pt>
                <c:pt idx="5">
                  <c:v>7</c:v>
                </c:pt>
                <c:pt idx="6">
                  <c:v>5</c:v>
                </c:pt>
                <c:pt idx="7">
                  <c:v>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0793384"/>
        <c:axId val="300787896"/>
      </c:lineChart>
      <c:catAx>
        <c:axId val="300793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00787896"/>
        <c:crosses val="autoZero"/>
        <c:auto val="1"/>
        <c:lblAlgn val="ctr"/>
        <c:lblOffset val="100"/>
        <c:noMultiLvlLbl val="0"/>
      </c:catAx>
      <c:valAx>
        <c:axId val="30078789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300793384"/>
        <c:crosses val="autoZero"/>
        <c:crossBetween val="between"/>
      </c:valAx>
    </c:plotArea>
    <c:legend>
      <c:legendPos val="r"/>
      <c:overlay val="0"/>
      <c:spPr>
        <a:noFill/>
        <a:ln>
          <a:noFill/>
        </a:ln>
      </c:spPr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Decrease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7.766990291262126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71.43%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1452145214521452E-2"/>
                  <c:y val="7.524310068037612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33.3%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9504950495049506E-3"/>
                  <c:y val="6.796154728231786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Bookman Old Style" panose="020506040505050202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Both</c:v>
                </c:pt>
                <c:pt idx="1">
                  <c:v>Vipassana</c:v>
                </c:pt>
                <c:pt idx="2">
                  <c:v>MBSR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-71.430000000000007</c:v>
                </c:pt>
                <c:pt idx="1">
                  <c:v>-33.299999999999997</c:v>
                </c:pt>
                <c:pt idx="2">
                  <c:v>-100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Increase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9801980198019802E-2"/>
                  <c:y val="-4.8543689320387461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28.6%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66.7%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Bookman Old Style" panose="020506040505050202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Both</c:v>
                </c:pt>
                <c:pt idx="1">
                  <c:v>Vipassana</c:v>
                </c:pt>
                <c:pt idx="2">
                  <c:v>MBSR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28.6</c:v>
                </c:pt>
                <c:pt idx="1">
                  <c:v>66.7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4037592"/>
        <c:axId val="254037984"/>
        <c:axId val="0"/>
      </c:bar3DChart>
      <c:catAx>
        <c:axId val="25403759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pPr>
            <a:endParaRPr lang="en-US"/>
          </a:p>
        </c:txPr>
        <c:crossAx val="254037984"/>
        <c:crosses val="autoZero"/>
        <c:auto val="1"/>
        <c:lblAlgn val="ctr"/>
        <c:lblOffset val="100"/>
        <c:noMultiLvlLbl val="0"/>
      </c:catAx>
      <c:valAx>
        <c:axId val="25403798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5403759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solidFill>
                <a:schemeClr val="bg1"/>
              </a:solidFill>
              <a:latin typeface="Bookman Old Style" panose="02050604050505020204" pitchFamily="18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Decrease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-1.0633155574508559E-2"/>
                  <c:y val="7.7957200914401822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chemeClr val="bg1"/>
                        </a:solidFill>
                        <a:latin typeface="Bookman Old Style" panose="02050604050505020204" pitchFamily="18" charset="0"/>
                      </a:defRPr>
                    </a:pPr>
                    <a:r>
                      <a:rPr lang="en-US" dirty="0" smtClean="0"/>
                      <a:t>42.9%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5949733361762804E-2"/>
                  <c:y val="7.5269028871391072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chemeClr val="bg1"/>
                        </a:solidFill>
                        <a:latin typeface="Bookman Old Style" panose="02050604050505020204" pitchFamily="18" charset="0"/>
                      </a:defRPr>
                    </a:pPr>
                    <a:r>
                      <a:rPr lang="en-US" dirty="0" smtClean="0"/>
                      <a:t>33.3%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5443851915028528E-3"/>
                  <c:y val="8.6021717043434087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chemeClr val="bg1"/>
                        </a:solidFill>
                        <a:latin typeface="Bookman Old Style" panose="02050604050505020204" pitchFamily="18" charset="0"/>
                      </a:defRPr>
                    </a:pPr>
                    <a:r>
                      <a:rPr lang="en-US" dirty="0" smtClean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rPr>
                      <a:t>50%</a:t>
                    </a:r>
                    <a:endParaRPr lang="en-US" dirty="0">
                      <a:solidFill>
                        <a:schemeClr val="bg1"/>
                      </a:solidFill>
                      <a:latin typeface="Bookman Old Style" panose="020506040505050202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Both</c:v>
                </c:pt>
                <c:pt idx="1">
                  <c:v>Vipassana</c:v>
                </c:pt>
                <c:pt idx="2">
                  <c:v>MBSR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-42.9</c:v>
                </c:pt>
                <c:pt idx="1">
                  <c:v>-33.299999999999997</c:v>
                </c:pt>
                <c:pt idx="2">
                  <c:v>-50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Increase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57.1%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66.7%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50%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Bookman Old Style" panose="020506040505050202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Both</c:v>
                </c:pt>
                <c:pt idx="1">
                  <c:v>Vipassana</c:v>
                </c:pt>
                <c:pt idx="2">
                  <c:v>MBSR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57.1</c:v>
                </c:pt>
                <c:pt idx="1">
                  <c:v>66.7</c:v>
                </c:pt>
                <c:pt idx="2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8540712"/>
        <c:axId val="298547768"/>
        <c:axId val="0"/>
      </c:bar3DChart>
      <c:catAx>
        <c:axId val="29854071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pPr>
            <a:endParaRPr lang="en-US"/>
          </a:p>
        </c:txPr>
        <c:crossAx val="298547768"/>
        <c:crosses val="autoZero"/>
        <c:auto val="1"/>
        <c:lblAlgn val="ctr"/>
        <c:lblOffset val="100"/>
        <c:noMultiLvlLbl val="0"/>
      </c:catAx>
      <c:valAx>
        <c:axId val="298547768"/>
        <c:scaling>
          <c:orientation val="minMax"/>
          <c:min val="-10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Bookman Old Style" panose="02050604050505020204" pitchFamily="18" charset="0"/>
              </a:defRPr>
            </a:pPr>
            <a:endParaRPr lang="en-US"/>
          </a:p>
        </c:txPr>
        <c:crossAx val="29854071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solidFill>
                <a:schemeClr val="bg1"/>
              </a:solidFill>
              <a:latin typeface="Bookman Old Style" panose="02050604050505020204" pitchFamily="18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Decrease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-4.2517006802721087E-2"/>
                  <c:y val="7.868080259003157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14.3%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8707482993197279E-2"/>
                  <c:y val="6.345237619409248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Bookman Old Style" panose="020506040505050202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Both</c:v>
                </c:pt>
                <c:pt idx="1">
                  <c:v>Vipassana</c:v>
                </c:pt>
                <c:pt idx="2">
                  <c:v>MBSR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-14.3</c:v>
                </c:pt>
                <c:pt idx="2">
                  <c:v>-25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Increase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85.7%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100%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75%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Bookman Old Style" panose="020506040505050202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Both</c:v>
                </c:pt>
                <c:pt idx="1">
                  <c:v>Vipassana</c:v>
                </c:pt>
                <c:pt idx="2">
                  <c:v>MBSR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85.7</c:v>
                </c:pt>
                <c:pt idx="1">
                  <c:v>100</c:v>
                </c:pt>
                <c:pt idx="2">
                  <c:v>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8545416"/>
        <c:axId val="255393608"/>
        <c:axId val="0"/>
      </c:bar3DChart>
      <c:catAx>
        <c:axId val="29854541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pPr>
            <a:endParaRPr lang="en-US"/>
          </a:p>
        </c:txPr>
        <c:crossAx val="255393608"/>
        <c:crosses val="autoZero"/>
        <c:auto val="1"/>
        <c:lblAlgn val="ctr"/>
        <c:lblOffset val="100"/>
        <c:noMultiLvlLbl val="0"/>
      </c:catAx>
      <c:valAx>
        <c:axId val="255393608"/>
        <c:scaling>
          <c:orientation val="minMax"/>
          <c:min val="-10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Bookman Old Style" panose="02050604050505020204" pitchFamily="18" charset="0"/>
              </a:defRPr>
            </a:pPr>
            <a:endParaRPr lang="en-US"/>
          </a:p>
        </c:txPr>
        <c:crossAx val="29854541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solidFill>
                <a:schemeClr val="bg1"/>
              </a:solidFill>
              <a:latin typeface="Bookman Old Style" panose="02050604050505020204" pitchFamily="18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Decrease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-3.472222222222222E-3"/>
                  <c:y val="8.374384236453201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85.7%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36111111111111E-3"/>
                  <c:y val="8.620689655172408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4724956255468066E-3"/>
                  <c:y val="8.867033862146540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Bookman Old Style" panose="020506040505050202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Both</c:v>
                </c:pt>
                <c:pt idx="1">
                  <c:v>Vipassana</c:v>
                </c:pt>
                <c:pt idx="2">
                  <c:v>MBSR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-85.7</c:v>
                </c:pt>
                <c:pt idx="1">
                  <c:v>-100</c:v>
                </c:pt>
                <c:pt idx="2">
                  <c:v>-75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Increase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4.1666666666666664E-2"/>
                  <c:y val="-2.463054187192118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14.8%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25%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Bookman Old Style" panose="020506040505050202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Both</c:v>
                </c:pt>
                <c:pt idx="1">
                  <c:v>Vipassana</c:v>
                </c:pt>
                <c:pt idx="2">
                  <c:v>MBSR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14.8</c:v>
                </c:pt>
                <c:pt idx="2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9764344"/>
        <c:axId val="299761992"/>
        <c:axId val="0"/>
      </c:bar3DChart>
      <c:catAx>
        <c:axId val="29976434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pPr>
            <a:endParaRPr lang="en-US"/>
          </a:p>
        </c:txPr>
        <c:crossAx val="299761992"/>
        <c:crosses val="autoZero"/>
        <c:auto val="1"/>
        <c:lblAlgn val="ctr"/>
        <c:lblOffset val="100"/>
        <c:noMultiLvlLbl val="0"/>
      </c:catAx>
      <c:valAx>
        <c:axId val="299761992"/>
        <c:scaling>
          <c:orientation val="minMax"/>
          <c:max val="10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Bookman Old Style" panose="02050604050505020204" pitchFamily="18" charset="0"/>
              </a:defRPr>
            </a:pPr>
            <a:endParaRPr lang="en-US"/>
          </a:p>
        </c:txPr>
        <c:crossAx val="29976434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solidFill>
                <a:schemeClr val="bg1"/>
              </a:solidFill>
              <a:latin typeface="Bookman Old Style" panose="02050604050505020204" pitchFamily="18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Decrease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-3.4013605442176869E-3"/>
                  <c:y val="7.868020304568537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57.1%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1904761904761904E-2"/>
                  <c:y val="8.883268715776010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33.3%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8.375634517766494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Bookman Old Style" panose="020506040505050202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Both</c:v>
                </c:pt>
                <c:pt idx="1">
                  <c:v>Vipassana</c:v>
                </c:pt>
                <c:pt idx="2">
                  <c:v>MBSR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-57.1</c:v>
                </c:pt>
                <c:pt idx="1">
                  <c:v>-33.299999999999997</c:v>
                </c:pt>
                <c:pt idx="2">
                  <c:v>-75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Increase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42.9%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66.7%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25%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Bookman Old Style" panose="020506040505050202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Both</c:v>
                </c:pt>
                <c:pt idx="1">
                  <c:v>Vipassana</c:v>
                </c:pt>
                <c:pt idx="2">
                  <c:v>MBSR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42.9</c:v>
                </c:pt>
                <c:pt idx="1">
                  <c:v>66.7</c:v>
                </c:pt>
                <c:pt idx="2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9765520"/>
        <c:axId val="299763168"/>
        <c:axId val="0"/>
      </c:bar3DChart>
      <c:catAx>
        <c:axId val="29976552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pPr>
            <a:endParaRPr lang="en-US"/>
          </a:p>
        </c:txPr>
        <c:crossAx val="299763168"/>
        <c:crosses val="autoZero"/>
        <c:auto val="1"/>
        <c:lblAlgn val="ctr"/>
        <c:lblOffset val="100"/>
        <c:noMultiLvlLbl val="0"/>
      </c:catAx>
      <c:valAx>
        <c:axId val="29976316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Bookman Old Style" panose="02050604050505020204" pitchFamily="18" charset="0"/>
              </a:defRPr>
            </a:pPr>
            <a:endParaRPr lang="en-US"/>
          </a:p>
        </c:txPr>
        <c:crossAx val="29976552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solidFill>
                <a:schemeClr val="bg1"/>
              </a:solidFill>
              <a:latin typeface="Bookman Old Style" panose="02050604050505020204" pitchFamily="18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Decrease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3.1481481481481478E-2"/>
                  <c:y val="9.020618556701030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85.7%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7037037037037038E-3"/>
                  <c:y val="7.989690721649483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66.7%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4074074074074415E-3"/>
                  <c:y val="8.247422680412369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Bookman Old Style" panose="020506040505050202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Both</c:v>
                </c:pt>
                <c:pt idx="1">
                  <c:v>Vipassana</c:v>
                </c:pt>
                <c:pt idx="2">
                  <c:v>MBSR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-85.7</c:v>
                </c:pt>
                <c:pt idx="1">
                  <c:v>-66.7</c:v>
                </c:pt>
                <c:pt idx="2">
                  <c:v>-100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Increase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2.9629629629629697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14.3%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33.3%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Bookman Old Style" panose="020506040505050202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Both</c:v>
                </c:pt>
                <c:pt idx="1">
                  <c:v>Vipassana</c:v>
                </c:pt>
                <c:pt idx="2">
                  <c:v>MBSR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14.3</c:v>
                </c:pt>
                <c:pt idx="1">
                  <c:v>33.299999999999997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9769048"/>
        <c:axId val="299768656"/>
        <c:axId val="0"/>
      </c:bar3DChart>
      <c:catAx>
        <c:axId val="29976904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pPr>
            <a:endParaRPr lang="en-US"/>
          </a:p>
        </c:txPr>
        <c:crossAx val="299768656"/>
        <c:crosses val="autoZero"/>
        <c:auto val="1"/>
        <c:lblAlgn val="ctr"/>
        <c:lblOffset val="100"/>
        <c:noMultiLvlLbl val="0"/>
      </c:catAx>
      <c:valAx>
        <c:axId val="29976865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Bookman Old Style" panose="02050604050505020204" pitchFamily="18" charset="0"/>
              </a:defRPr>
            </a:pPr>
            <a:endParaRPr lang="en-US"/>
          </a:p>
        </c:txPr>
        <c:crossAx val="29976904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solidFill>
                <a:schemeClr val="bg1"/>
              </a:solidFill>
              <a:latin typeface="Bookman Old Style" panose="02050604050505020204" pitchFamily="18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Decrease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-3.0927835051546424E-2"/>
                  <c:y val="7.7319587628865982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chemeClr val="bg1"/>
                        </a:solidFill>
                        <a:latin typeface="Bookman Old Style" panose="02050604050505020204" pitchFamily="18" charset="0"/>
                      </a:defRPr>
                    </a:pPr>
                    <a:r>
                      <a:rPr lang="en-US" dirty="0" smtClean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rPr>
                      <a:t>28.6%</a:t>
                    </a:r>
                    <a:endParaRPr lang="en-US" dirty="0">
                      <a:solidFill>
                        <a:schemeClr val="bg1"/>
                      </a:solidFill>
                      <a:latin typeface="Bookman Old Style" panose="020506040505050202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7.731958762886592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rPr>
                      <a:t>66.7%</a:t>
                    </a:r>
                    <a:endParaRPr lang="en-US" dirty="0">
                      <a:solidFill>
                        <a:schemeClr val="bg1"/>
                      </a:solidFill>
                      <a:latin typeface="Bookman Old Style" panose="020506040505050202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Both</c:v>
                </c:pt>
                <c:pt idx="1">
                  <c:v>Vipassana</c:v>
                </c:pt>
                <c:pt idx="2">
                  <c:v>MBSR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-28.6</c:v>
                </c:pt>
                <c:pt idx="1">
                  <c:v>-66.7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Increase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71.4%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33.3%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100%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Bookman Old Style" panose="020506040505050202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Both</c:v>
                </c:pt>
                <c:pt idx="1">
                  <c:v>Vipassana</c:v>
                </c:pt>
                <c:pt idx="2">
                  <c:v>MBSR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71.400000000000006</c:v>
                </c:pt>
                <c:pt idx="1">
                  <c:v>33.299999999999997</c:v>
                </c:pt>
                <c:pt idx="2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9767088"/>
        <c:axId val="299764736"/>
        <c:axId val="0"/>
      </c:bar3DChart>
      <c:catAx>
        <c:axId val="29976708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pPr>
            <a:endParaRPr lang="en-US"/>
          </a:p>
        </c:txPr>
        <c:crossAx val="299764736"/>
        <c:crosses val="autoZero"/>
        <c:auto val="1"/>
        <c:lblAlgn val="ctr"/>
        <c:lblOffset val="100"/>
        <c:noMultiLvlLbl val="0"/>
      </c:catAx>
      <c:valAx>
        <c:axId val="29976473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Bookman Old Style" panose="02050604050505020204" pitchFamily="18" charset="0"/>
              </a:defRPr>
            </a:pPr>
            <a:endParaRPr lang="en-US"/>
          </a:p>
        </c:txPr>
        <c:crossAx val="29976708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solidFill>
                <a:schemeClr val="bg1"/>
              </a:solidFill>
              <a:latin typeface="Bookman Old Style" panose="02050604050505020204" pitchFamily="18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Decrease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-2.7777777777777776E-2"/>
                  <c:y val="7.297297297297297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28.6%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3950225088053312E-17"/>
                  <c:y val="8.918918918918920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Bookman Old Style" panose="020506040505050202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Both</c:v>
                </c:pt>
                <c:pt idx="1">
                  <c:v>Vipassana</c:v>
                </c:pt>
                <c:pt idx="2">
                  <c:v>MBSR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-28.6</c:v>
                </c:pt>
                <c:pt idx="2">
                  <c:v>-50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Increase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71.4%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100%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50%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Bookman Old Style" panose="020506040505050202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Both</c:v>
                </c:pt>
                <c:pt idx="1">
                  <c:v>Vipassana</c:v>
                </c:pt>
                <c:pt idx="2">
                  <c:v>MBSR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71.400000000000006</c:v>
                </c:pt>
                <c:pt idx="1">
                  <c:v>100</c:v>
                </c:pt>
                <c:pt idx="2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9767872"/>
        <c:axId val="299762384"/>
        <c:axId val="0"/>
      </c:bar3DChart>
      <c:catAx>
        <c:axId val="29976787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pPr>
            <a:endParaRPr lang="en-US"/>
          </a:p>
        </c:txPr>
        <c:crossAx val="299762384"/>
        <c:crosses val="autoZero"/>
        <c:auto val="1"/>
        <c:lblAlgn val="ctr"/>
        <c:lblOffset val="100"/>
        <c:noMultiLvlLbl val="0"/>
      </c:catAx>
      <c:valAx>
        <c:axId val="299762384"/>
        <c:scaling>
          <c:orientation val="minMax"/>
          <c:max val="100"/>
          <c:min val="-10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Bookman Old Style" panose="02050604050505020204" pitchFamily="18" charset="0"/>
              </a:defRPr>
            </a:pPr>
            <a:endParaRPr lang="en-US"/>
          </a:p>
        </c:txPr>
        <c:crossAx val="29976787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solidFill>
                <a:schemeClr val="bg1"/>
              </a:solidFill>
              <a:latin typeface="Bookman Old Style" panose="02050604050505020204" pitchFamily="18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MBSR</c:v>
                </c:pt>
              </c:strCache>
            </c:strRef>
          </c:tx>
          <c:marker>
            <c:spPr>
              <a:solidFill>
                <a:srgbClr val="FFC000"/>
              </a:solidFill>
            </c:spPr>
          </c:marker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0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7</c:v>
                </c:pt>
                <c:pt idx="7">
                  <c:v>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Vipassana</c:v>
                </c:pt>
              </c:strCache>
            </c:strRef>
          </c:tx>
          <c:marker>
            <c:spPr>
              <a:solidFill>
                <a:srgbClr val="FF0000"/>
              </a:solidFill>
            </c:spPr>
          </c:marker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6</c:v>
                </c:pt>
                <c:pt idx="7">
                  <c:v>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0789856"/>
        <c:axId val="298545808"/>
      </c:lineChart>
      <c:catAx>
        <c:axId val="300789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298545808"/>
        <c:crosses val="autoZero"/>
        <c:auto val="1"/>
        <c:lblAlgn val="ctr"/>
        <c:lblOffset val="100"/>
        <c:noMultiLvlLbl val="0"/>
      </c:catAx>
      <c:valAx>
        <c:axId val="29854580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30078985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solidFill>
                <a:schemeClr val="bg1"/>
              </a:solidFill>
              <a:latin typeface="Bookman Old Style" panose="02050604050505020204" pitchFamily="18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="0">
                <a:solidFill>
                  <a:schemeClr val="bg1"/>
                </a:solidFill>
                <a:latin typeface="Bookman Old Style" panose="02050604050505020204" pitchFamily="18" charset="0"/>
              </a:defRPr>
            </a:pPr>
            <a:r>
              <a:rPr lang="en-US" b="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Preference</a:t>
            </a:r>
            <a:endParaRPr lang="en-US" b="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ysClr val="window" lastClr="FFFFFF"/>
            </a:solidFill>
          </c:spPr>
          <c:invertIfNegative val="0"/>
          <c:cat>
            <c:strRef>
              <c:f>Sheet1!$A$2:$A$5</c:f>
              <c:strCache>
                <c:ptCount val="3"/>
                <c:pt idx="0">
                  <c:v>MBSR</c:v>
                </c:pt>
                <c:pt idx="2">
                  <c:v>Vipassana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</c:v>
                </c:pt>
                <c:pt idx="2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55398704"/>
        <c:axId val="254039552"/>
        <c:axId val="0"/>
      </c:bar3DChart>
      <c:catAx>
        <c:axId val="2553987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Bookman Old Style" panose="02050604050505020204" pitchFamily="18" charset="0"/>
              </a:defRPr>
            </a:pPr>
            <a:endParaRPr lang="en-US"/>
          </a:p>
        </c:txPr>
        <c:crossAx val="254039552"/>
        <c:crosses val="autoZero"/>
        <c:auto val="1"/>
        <c:lblAlgn val="ctr"/>
        <c:lblOffset val="100"/>
        <c:noMultiLvlLbl val="0"/>
      </c:catAx>
      <c:valAx>
        <c:axId val="25403955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2553987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Ethnicity</c:v>
                </c:pt>
              </c:strCache>
            </c:strRef>
          </c:tx>
          <c:cat>
            <c:strRef>
              <c:f>Sheet1!$A$2:$A$4</c:f>
              <c:strCache>
                <c:ptCount val="3"/>
                <c:pt idx="0">
                  <c:v>Caucasian</c:v>
                </c:pt>
                <c:pt idx="1">
                  <c:v>Hispanic</c:v>
                </c:pt>
                <c:pt idx="2">
                  <c:v>Asian/ Pacific Islander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71.42</c:v>
                </c:pt>
                <c:pt idx="1">
                  <c:v>14.29</c:v>
                </c:pt>
                <c:pt idx="2">
                  <c:v>14.29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tx1">
        <a:alpha val="67000"/>
      </a:schemeClr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3878641732283465"/>
          <c:y val="1.7241379310344827E-2"/>
        </c:manualLayout>
      </c:layout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Stable Baselines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ASRS</c:v>
                </c:pt>
                <c:pt idx="1">
                  <c:v>DASS</c:v>
                </c:pt>
                <c:pt idx="2">
                  <c:v>TMS</c:v>
                </c:pt>
                <c:pt idx="3">
                  <c:v>KIMS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</c:v>
                </c:pt>
                <c:pt idx="1">
                  <c:v>2</c:v>
                </c:pt>
                <c:pt idx="2">
                  <c:v>4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4038768"/>
        <c:axId val="254039160"/>
      </c:barChart>
      <c:catAx>
        <c:axId val="254038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54039160"/>
        <c:crosses val="autoZero"/>
        <c:auto val="1"/>
        <c:lblAlgn val="ctr"/>
        <c:lblOffset val="100"/>
        <c:noMultiLvlLbl val="0"/>
      </c:catAx>
      <c:valAx>
        <c:axId val="2540391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2540387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Decrease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2.3148148148148147E-2"/>
                  <c:y val="7.01508165223622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chemeClr val="bg1"/>
                        </a:solidFill>
                        <a:latin typeface="Bookman Old Style" panose="02050604050505020204" pitchFamily="18" charset="0"/>
                      </a:defRPr>
                    </a:pPr>
                    <a:r>
                      <a:rPr lang="en-US" dirty="0" smtClean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rPr>
                      <a:t>57.1%</a:t>
                    </a:r>
                    <a:endParaRPr lang="en-US" dirty="0">
                      <a:solidFill>
                        <a:schemeClr val="bg1"/>
                      </a:solidFill>
                      <a:latin typeface="Bookman Old Style" panose="020506040505050202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6296296296296294E-3"/>
                  <c:y val="5.0508587896100784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chemeClr val="bg1"/>
                        </a:solidFill>
                        <a:latin typeface="Bookman Old Style" panose="02050604050505020204" pitchFamily="18" charset="0"/>
                      </a:defRPr>
                    </a:pPr>
                    <a:r>
                      <a:rPr lang="en-US" dirty="0" smtClean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rPr>
                      <a:t>33.3%</a:t>
                    </a:r>
                    <a:endParaRPr lang="en-US" dirty="0">
                      <a:solidFill>
                        <a:schemeClr val="bg1"/>
                      </a:solidFill>
                      <a:latin typeface="Bookman Old Style" panose="020506040505050202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3950617283950615E-2"/>
                  <c:y val="7.856935639995289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rPr>
                      <a:t>75%</a:t>
                    </a:r>
                    <a:endParaRPr lang="en-US" dirty="0">
                      <a:solidFill>
                        <a:schemeClr val="bg1"/>
                      </a:solidFill>
                      <a:latin typeface="Bookman Old Style" panose="020506040505050202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Both</c:v>
                </c:pt>
                <c:pt idx="1">
                  <c:v>Vipassana</c:v>
                </c:pt>
                <c:pt idx="2">
                  <c:v>MBSR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-57.1</c:v>
                </c:pt>
                <c:pt idx="1">
                  <c:v>-33.299999999999997</c:v>
                </c:pt>
                <c:pt idx="2">
                  <c:v>-75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Increase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28.6%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33.3%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25%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Bookman Old Style" panose="020506040505050202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Both</c:v>
                </c:pt>
                <c:pt idx="1">
                  <c:v>Vipassana</c:v>
                </c:pt>
                <c:pt idx="2">
                  <c:v>MBSR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28.6</c:v>
                </c:pt>
                <c:pt idx="1">
                  <c:v>33.299999999999997</c:v>
                </c:pt>
                <c:pt idx="2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4038376"/>
        <c:axId val="254040336"/>
        <c:axId val="0"/>
      </c:bar3DChart>
      <c:catAx>
        <c:axId val="25403837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pPr>
            <a:endParaRPr lang="en-US"/>
          </a:p>
        </c:txPr>
        <c:crossAx val="254040336"/>
        <c:crosses val="autoZero"/>
        <c:auto val="1"/>
        <c:lblAlgn val="ctr"/>
        <c:lblOffset val="100"/>
        <c:noMultiLvlLbl val="0"/>
      </c:catAx>
      <c:valAx>
        <c:axId val="254040336"/>
        <c:scaling>
          <c:orientation val="minMax"/>
          <c:max val="10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solidFill>
                  <a:schemeClr val="bg1"/>
                </a:solidFill>
                <a:latin typeface="Bookman Old Style" panose="02050604050505020204" pitchFamily="18" charset="0"/>
              </a:defRPr>
            </a:pPr>
            <a:endParaRPr lang="en-US"/>
          </a:p>
        </c:txPr>
        <c:crossAx val="254038376"/>
        <c:crosses val="autoZero"/>
        <c:crossBetween val="between"/>
      </c:valAx>
      <c:spPr>
        <a:noFill/>
      </c:spPr>
    </c:plotArea>
    <c:legend>
      <c:legendPos val="r"/>
      <c:overlay val="0"/>
      <c:txPr>
        <a:bodyPr/>
        <a:lstStyle/>
        <a:p>
          <a:pPr>
            <a:defRPr sz="2000">
              <a:solidFill>
                <a:schemeClr val="bg1"/>
              </a:solidFill>
              <a:latin typeface="Bookman Old Style" panose="02050604050505020204" pitchFamily="18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Decrease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-2.8556264092755124E-17"/>
                  <c:y val="5.8974358974358973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chemeClr val="bg1"/>
                        </a:solidFill>
                        <a:latin typeface="Bookman Old Style" panose="02050604050505020204" pitchFamily="18" charset="0"/>
                      </a:defRPr>
                    </a:pPr>
                    <a:r>
                      <a:rPr lang="en-US" dirty="0" smtClean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rPr>
                      <a:t>85.7%</a:t>
                    </a:r>
                    <a:endParaRPr lang="en-US" dirty="0">
                      <a:solidFill>
                        <a:schemeClr val="bg1"/>
                      </a:solidFill>
                      <a:latin typeface="Bookman Old Style" panose="020506040505050202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5.897435897435902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rPr>
                      <a:t>100%</a:t>
                    </a:r>
                    <a:endParaRPr lang="en-US" dirty="0">
                      <a:solidFill>
                        <a:schemeClr val="bg1"/>
                      </a:solidFill>
                      <a:latin typeface="Bookman Old Style" panose="020506040505050202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557632398753894E-3"/>
                  <c:y val="7.4359176256814055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chemeClr val="bg1"/>
                        </a:solidFill>
                        <a:latin typeface="Bookman Old Style" panose="02050604050505020204" pitchFamily="18" charset="0"/>
                      </a:defRPr>
                    </a:pPr>
                    <a:r>
                      <a:rPr lang="en-US" dirty="0" smtClean="0">
                        <a:solidFill>
                          <a:schemeClr val="bg1"/>
                        </a:solidFill>
                        <a:latin typeface="Bookman Old Style" panose="02050604050505020204" pitchFamily="18" charset="0"/>
                      </a:rPr>
                      <a:t>75%</a:t>
                    </a:r>
                    <a:endParaRPr lang="en-US" dirty="0">
                      <a:solidFill>
                        <a:schemeClr val="bg1"/>
                      </a:solidFill>
                      <a:latin typeface="Bookman Old Style" panose="020506040505050202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Both</c:v>
                </c:pt>
                <c:pt idx="1">
                  <c:v>Vipassana</c:v>
                </c:pt>
                <c:pt idx="2">
                  <c:v>MBSR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-85.7</c:v>
                </c:pt>
                <c:pt idx="1">
                  <c:v>-100</c:v>
                </c:pt>
                <c:pt idx="2">
                  <c:v>-75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Increase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2.0249221183800622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14.3%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25%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Bookman Old Style" panose="020506040505050202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Both</c:v>
                </c:pt>
                <c:pt idx="1">
                  <c:v>Vipassana</c:v>
                </c:pt>
                <c:pt idx="2">
                  <c:v>MBSR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14.3</c:v>
                </c:pt>
                <c:pt idx="2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4040728"/>
        <c:axId val="254035632"/>
        <c:axId val="0"/>
      </c:bar3DChart>
      <c:catAx>
        <c:axId val="25404072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pPr>
            <a:endParaRPr lang="en-US"/>
          </a:p>
        </c:txPr>
        <c:crossAx val="254035632"/>
        <c:crosses val="autoZero"/>
        <c:auto val="1"/>
        <c:lblAlgn val="ctr"/>
        <c:lblOffset val="100"/>
        <c:noMultiLvlLbl val="0"/>
      </c:catAx>
      <c:valAx>
        <c:axId val="254035632"/>
        <c:scaling>
          <c:orientation val="minMax"/>
          <c:max val="10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solidFill>
                  <a:schemeClr val="bg1"/>
                </a:solidFill>
                <a:latin typeface="Bookman Old Style" panose="02050604050505020204" pitchFamily="18" charset="0"/>
              </a:defRPr>
            </a:pPr>
            <a:endParaRPr lang="en-US"/>
          </a:p>
        </c:txPr>
        <c:crossAx val="25404072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Decrease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-1.6666666666666668E-3"/>
                  <c:y val="7.031270505249344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71.43%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0000000000000305E-3"/>
                  <c:y val="7.291666666666667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66.7%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666666666666668E-3"/>
                  <c:y val="6.770853838582677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Bookman Old Style" panose="020506040505050202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Both</c:v>
                </c:pt>
                <c:pt idx="1">
                  <c:v>Vipassana</c:v>
                </c:pt>
                <c:pt idx="2">
                  <c:v>MBSR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-71.430000000000007</c:v>
                </c:pt>
                <c:pt idx="1">
                  <c:v>-66.7</c:v>
                </c:pt>
                <c:pt idx="2">
                  <c:v>-75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Increase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4999999999999999E-2"/>
                  <c:y val="5.208333333333237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28.6%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33.3%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25%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Bookman Old Style" panose="020506040505050202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Both</c:v>
                </c:pt>
                <c:pt idx="1">
                  <c:v>Vipassana</c:v>
                </c:pt>
                <c:pt idx="2">
                  <c:v>MBSR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28.6</c:v>
                </c:pt>
                <c:pt idx="1">
                  <c:v>33.299999999999997</c:v>
                </c:pt>
                <c:pt idx="2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4041120"/>
        <c:axId val="254036808"/>
        <c:axId val="0"/>
      </c:bar3DChart>
      <c:catAx>
        <c:axId val="25404112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pPr>
            <a:endParaRPr lang="en-US"/>
          </a:p>
        </c:txPr>
        <c:crossAx val="254036808"/>
        <c:crosses val="autoZero"/>
        <c:auto val="1"/>
        <c:lblAlgn val="ctr"/>
        <c:lblOffset val="100"/>
        <c:noMultiLvlLbl val="0"/>
      </c:catAx>
      <c:valAx>
        <c:axId val="254036808"/>
        <c:scaling>
          <c:orientation val="minMax"/>
          <c:max val="100"/>
          <c:min val="-10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Bookman Old Style" panose="02050604050505020204" pitchFamily="18" charset="0"/>
              </a:defRPr>
            </a:pPr>
            <a:endParaRPr lang="en-US"/>
          </a:p>
        </c:txPr>
        <c:crossAx val="25404112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solidFill>
                <a:schemeClr val="bg1"/>
              </a:solidFill>
              <a:latin typeface="Bookman Old Style" panose="02050604050505020204" pitchFamily="18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Decrease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5.0000000000000001E-3"/>
                  <c:y val="7.031270505249344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71.43%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0555202579247985E-17"/>
                  <c:y val="5.729166666666666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66.7%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3333333333333335E-3"/>
                  <c:y val="7.552103838582677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Bookman Old Style" panose="020506040505050202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Both</c:v>
                </c:pt>
                <c:pt idx="1">
                  <c:v>Vipassana</c:v>
                </c:pt>
                <c:pt idx="2">
                  <c:v>MBSR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-71.430000000000007</c:v>
                </c:pt>
                <c:pt idx="1">
                  <c:v>-66.7</c:v>
                </c:pt>
                <c:pt idx="2">
                  <c:v>-75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Increase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0.02"/>
                  <c:y val="5.208333333333237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28.6%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33.3%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25%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Bookman Old Style" panose="020506040505050202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Both</c:v>
                </c:pt>
                <c:pt idx="1">
                  <c:v>Vipassana</c:v>
                </c:pt>
                <c:pt idx="2">
                  <c:v>MBSR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28.6</c:v>
                </c:pt>
                <c:pt idx="1">
                  <c:v>33.299999999999997</c:v>
                </c:pt>
                <c:pt idx="2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4034064"/>
        <c:axId val="254034456"/>
        <c:axId val="0"/>
      </c:bar3DChart>
      <c:catAx>
        <c:axId val="25403406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pPr>
            <a:endParaRPr lang="en-US"/>
          </a:p>
        </c:txPr>
        <c:crossAx val="254034456"/>
        <c:crosses val="autoZero"/>
        <c:auto val="1"/>
        <c:lblAlgn val="ctr"/>
        <c:lblOffset val="100"/>
        <c:noMultiLvlLbl val="0"/>
      </c:catAx>
      <c:valAx>
        <c:axId val="254034456"/>
        <c:scaling>
          <c:orientation val="minMax"/>
          <c:max val="100"/>
          <c:min val="-10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Bookman Old Style" panose="02050604050505020204" pitchFamily="18" charset="0"/>
              </a:defRPr>
            </a:pPr>
            <a:endParaRPr lang="en-US"/>
          </a:p>
        </c:txPr>
        <c:crossAx val="25403406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solidFill>
                <a:schemeClr val="bg1"/>
              </a:solidFill>
              <a:latin typeface="Bookman Old Style" panose="02050604050505020204" pitchFamily="18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516B67-A75E-4762-82C3-447BD99490DA}" type="doc">
      <dgm:prSet loTypeId="urn:microsoft.com/office/officeart/2005/8/layout/arrow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D2D982-3D45-49A2-AB51-E70EB769C32B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  <a:latin typeface="Bookman Old Style" panose="02050604050505020204" pitchFamily="18" charset="0"/>
            </a:rPr>
            <a:t>Mindfulness</a:t>
          </a:r>
          <a:endParaRPr lang="en-US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72D08985-08AA-4489-9DC1-2DD57716EE1A}" type="parTrans" cxnId="{69E9649E-EAB6-4494-B61F-BD44E5098A98}">
      <dgm:prSet/>
      <dgm:spPr/>
      <dgm:t>
        <a:bodyPr/>
        <a:lstStyle/>
        <a:p>
          <a:endParaRPr lang="en-US"/>
        </a:p>
      </dgm:t>
    </dgm:pt>
    <dgm:pt modelId="{19ECC98F-DCEE-4710-8DA0-8128A9A4BA4D}" type="sibTrans" cxnId="{69E9649E-EAB6-4494-B61F-BD44E5098A98}">
      <dgm:prSet/>
      <dgm:spPr/>
      <dgm:t>
        <a:bodyPr/>
        <a:lstStyle/>
        <a:p>
          <a:endParaRPr lang="en-US"/>
        </a:p>
      </dgm:t>
    </dgm:pt>
    <dgm:pt modelId="{31F87421-E18B-4502-AC45-268D811C4DF6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  <a:latin typeface="Bookman Old Style" panose="02050604050505020204" pitchFamily="18" charset="0"/>
            </a:rPr>
            <a:t>Perceived Stress</a:t>
          </a:r>
          <a:endParaRPr lang="en-US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12F4C0F0-0509-400D-9318-9A96E8F6BC07}" type="parTrans" cxnId="{4096817E-E5C6-4CFE-AB5D-F85081A92A2E}">
      <dgm:prSet/>
      <dgm:spPr/>
      <dgm:t>
        <a:bodyPr/>
        <a:lstStyle/>
        <a:p>
          <a:endParaRPr lang="en-US"/>
        </a:p>
      </dgm:t>
    </dgm:pt>
    <dgm:pt modelId="{91D581C7-5744-4B5B-A864-7DB8E4A3AA3A}" type="sibTrans" cxnId="{4096817E-E5C6-4CFE-AB5D-F85081A92A2E}">
      <dgm:prSet/>
      <dgm:spPr/>
      <dgm:t>
        <a:bodyPr/>
        <a:lstStyle/>
        <a:p>
          <a:endParaRPr lang="en-US"/>
        </a:p>
      </dgm:t>
    </dgm:pt>
    <dgm:pt modelId="{D2AA57CE-5BE5-48A8-B906-AD785BB8B2B5}" type="pres">
      <dgm:prSet presAssocID="{08516B67-A75E-4762-82C3-447BD99490DA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7BAB7EA-D687-4C23-A5DF-7E8F0B02DA18}" type="pres">
      <dgm:prSet presAssocID="{9DD2D982-3D45-49A2-AB51-E70EB769C32B}" presName="upArrow" presStyleLbl="node1" presStyleIdx="0" presStyleCnt="2" custScaleX="53988" custScaleY="91441"/>
      <dgm:spPr>
        <a:solidFill>
          <a:schemeClr val="bg1"/>
        </a:solidFill>
        <a:ln>
          <a:solidFill>
            <a:schemeClr val="tx1"/>
          </a:solidFill>
        </a:ln>
      </dgm:spPr>
    </dgm:pt>
    <dgm:pt modelId="{A32611A2-2A65-4C14-AC42-644BD198BDEE}" type="pres">
      <dgm:prSet presAssocID="{9DD2D982-3D45-49A2-AB51-E70EB769C32B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E976D8-416A-4DA9-9368-A89D083511F6}" type="pres">
      <dgm:prSet presAssocID="{31F87421-E18B-4502-AC45-268D811C4DF6}" presName="downArrow" presStyleLbl="node1" presStyleIdx="1" presStyleCnt="2" custScaleX="61328" custScaleY="88739"/>
      <dgm:spPr>
        <a:solidFill>
          <a:schemeClr val="bg1"/>
        </a:solidFill>
        <a:ln>
          <a:solidFill>
            <a:schemeClr val="tx1"/>
          </a:solidFill>
        </a:ln>
      </dgm:spPr>
    </dgm:pt>
    <dgm:pt modelId="{3592DF11-39F7-4D54-B7BF-9E91D6164298}" type="pres">
      <dgm:prSet presAssocID="{31F87421-E18B-4502-AC45-268D811C4DF6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046EB0-2CE0-45A6-B3B9-2FA8F0F3502F}" type="presOf" srcId="{31F87421-E18B-4502-AC45-268D811C4DF6}" destId="{3592DF11-39F7-4D54-B7BF-9E91D6164298}" srcOrd="0" destOrd="0" presId="urn:microsoft.com/office/officeart/2005/8/layout/arrow4"/>
    <dgm:cxn modelId="{69E9649E-EAB6-4494-B61F-BD44E5098A98}" srcId="{08516B67-A75E-4762-82C3-447BD99490DA}" destId="{9DD2D982-3D45-49A2-AB51-E70EB769C32B}" srcOrd="0" destOrd="0" parTransId="{72D08985-08AA-4489-9DC1-2DD57716EE1A}" sibTransId="{19ECC98F-DCEE-4710-8DA0-8128A9A4BA4D}"/>
    <dgm:cxn modelId="{5364619F-1611-4E97-8AE8-F77952DBAD35}" type="presOf" srcId="{9DD2D982-3D45-49A2-AB51-E70EB769C32B}" destId="{A32611A2-2A65-4C14-AC42-644BD198BDEE}" srcOrd="0" destOrd="0" presId="urn:microsoft.com/office/officeart/2005/8/layout/arrow4"/>
    <dgm:cxn modelId="{F4732D32-3D07-477C-B1BB-2FB2632FCF34}" type="presOf" srcId="{08516B67-A75E-4762-82C3-447BD99490DA}" destId="{D2AA57CE-5BE5-48A8-B906-AD785BB8B2B5}" srcOrd="0" destOrd="0" presId="urn:microsoft.com/office/officeart/2005/8/layout/arrow4"/>
    <dgm:cxn modelId="{4096817E-E5C6-4CFE-AB5D-F85081A92A2E}" srcId="{08516B67-A75E-4762-82C3-447BD99490DA}" destId="{31F87421-E18B-4502-AC45-268D811C4DF6}" srcOrd="1" destOrd="0" parTransId="{12F4C0F0-0509-400D-9318-9A96E8F6BC07}" sibTransId="{91D581C7-5744-4B5B-A864-7DB8E4A3AA3A}"/>
    <dgm:cxn modelId="{6E9BA6A9-FE99-4006-852C-5AB241F68333}" type="presParOf" srcId="{D2AA57CE-5BE5-48A8-B906-AD785BB8B2B5}" destId="{87BAB7EA-D687-4C23-A5DF-7E8F0B02DA18}" srcOrd="0" destOrd="0" presId="urn:microsoft.com/office/officeart/2005/8/layout/arrow4"/>
    <dgm:cxn modelId="{DFE003AD-FFA5-495D-B212-4EEA146A1AF8}" type="presParOf" srcId="{D2AA57CE-5BE5-48A8-B906-AD785BB8B2B5}" destId="{A32611A2-2A65-4C14-AC42-644BD198BDEE}" srcOrd="1" destOrd="0" presId="urn:microsoft.com/office/officeart/2005/8/layout/arrow4"/>
    <dgm:cxn modelId="{76280F9E-B547-4FA9-83AA-78D542E66A3A}" type="presParOf" srcId="{D2AA57CE-5BE5-48A8-B906-AD785BB8B2B5}" destId="{90E976D8-416A-4DA9-9368-A89D083511F6}" srcOrd="2" destOrd="0" presId="urn:microsoft.com/office/officeart/2005/8/layout/arrow4"/>
    <dgm:cxn modelId="{33574500-2247-406F-AA03-6E3A49C4760E}" type="presParOf" srcId="{D2AA57CE-5BE5-48A8-B906-AD785BB8B2B5}" destId="{3592DF11-39F7-4D54-B7BF-9E91D6164298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516B67-A75E-4762-82C3-447BD99490DA}" type="doc">
      <dgm:prSet loTypeId="urn:microsoft.com/office/officeart/2005/8/layout/arrow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D2D982-3D45-49A2-AB51-E70EB769C32B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  <a:latin typeface="Bookman Old Style" panose="02050604050505020204" pitchFamily="18" charset="0"/>
            </a:rPr>
            <a:t>Mindfulness</a:t>
          </a:r>
        </a:p>
        <a:p>
          <a:r>
            <a:rPr lang="en-US" dirty="0" smtClean="0">
              <a:solidFill>
                <a:schemeClr val="bg1"/>
              </a:solidFill>
              <a:latin typeface="Bookman Old Style" panose="02050604050505020204" pitchFamily="18" charset="0"/>
            </a:rPr>
            <a:t>Attention</a:t>
          </a:r>
        </a:p>
        <a:p>
          <a:r>
            <a:rPr lang="en-US" dirty="0" smtClean="0">
              <a:solidFill>
                <a:schemeClr val="bg1"/>
              </a:solidFill>
              <a:latin typeface="Bookman Old Style" panose="02050604050505020204" pitchFamily="18" charset="0"/>
            </a:rPr>
            <a:t>Satisfaction</a:t>
          </a:r>
          <a:endParaRPr lang="en-US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72D08985-08AA-4489-9DC1-2DD57716EE1A}" type="parTrans" cxnId="{69E9649E-EAB6-4494-B61F-BD44E5098A98}">
      <dgm:prSet/>
      <dgm:spPr/>
      <dgm:t>
        <a:bodyPr/>
        <a:lstStyle/>
        <a:p>
          <a:endParaRPr lang="en-US"/>
        </a:p>
      </dgm:t>
    </dgm:pt>
    <dgm:pt modelId="{19ECC98F-DCEE-4710-8DA0-8128A9A4BA4D}" type="sibTrans" cxnId="{69E9649E-EAB6-4494-B61F-BD44E5098A98}">
      <dgm:prSet/>
      <dgm:spPr/>
      <dgm:t>
        <a:bodyPr/>
        <a:lstStyle/>
        <a:p>
          <a:endParaRPr lang="en-US"/>
        </a:p>
      </dgm:t>
    </dgm:pt>
    <dgm:pt modelId="{31F87421-E18B-4502-AC45-268D811C4DF6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  <a:latin typeface="Bookman Old Style" panose="02050604050505020204" pitchFamily="18" charset="0"/>
            </a:rPr>
            <a:t>Depression</a:t>
          </a:r>
        </a:p>
        <a:p>
          <a:r>
            <a:rPr lang="en-US" dirty="0" smtClean="0">
              <a:solidFill>
                <a:schemeClr val="bg1"/>
              </a:solidFill>
              <a:latin typeface="Bookman Old Style" panose="02050604050505020204" pitchFamily="18" charset="0"/>
            </a:rPr>
            <a:t>Anxiety</a:t>
          </a:r>
          <a:endParaRPr lang="en-US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12F4C0F0-0509-400D-9318-9A96E8F6BC07}" type="parTrans" cxnId="{4096817E-E5C6-4CFE-AB5D-F85081A92A2E}">
      <dgm:prSet/>
      <dgm:spPr/>
      <dgm:t>
        <a:bodyPr/>
        <a:lstStyle/>
        <a:p>
          <a:endParaRPr lang="en-US"/>
        </a:p>
      </dgm:t>
    </dgm:pt>
    <dgm:pt modelId="{91D581C7-5744-4B5B-A864-7DB8E4A3AA3A}" type="sibTrans" cxnId="{4096817E-E5C6-4CFE-AB5D-F85081A92A2E}">
      <dgm:prSet/>
      <dgm:spPr/>
      <dgm:t>
        <a:bodyPr/>
        <a:lstStyle/>
        <a:p>
          <a:endParaRPr lang="en-US"/>
        </a:p>
      </dgm:t>
    </dgm:pt>
    <dgm:pt modelId="{D2AA57CE-5BE5-48A8-B906-AD785BB8B2B5}" type="pres">
      <dgm:prSet presAssocID="{08516B67-A75E-4762-82C3-447BD99490DA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7BAB7EA-D687-4C23-A5DF-7E8F0B02DA18}" type="pres">
      <dgm:prSet presAssocID="{9DD2D982-3D45-49A2-AB51-E70EB769C32B}" presName="upArrow" presStyleLbl="node1" presStyleIdx="0" presStyleCnt="2" custScaleX="53988" custScaleY="91441"/>
      <dgm:spPr>
        <a:solidFill>
          <a:schemeClr val="bg1"/>
        </a:solidFill>
        <a:ln>
          <a:solidFill>
            <a:schemeClr val="tx1"/>
          </a:solidFill>
        </a:ln>
      </dgm:spPr>
    </dgm:pt>
    <dgm:pt modelId="{A32611A2-2A65-4C14-AC42-644BD198BDEE}" type="pres">
      <dgm:prSet presAssocID="{9DD2D982-3D45-49A2-AB51-E70EB769C32B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E976D8-416A-4DA9-9368-A89D083511F6}" type="pres">
      <dgm:prSet presAssocID="{31F87421-E18B-4502-AC45-268D811C4DF6}" presName="downArrow" presStyleLbl="node1" presStyleIdx="1" presStyleCnt="2" custScaleX="61328" custScaleY="88739"/>
      <dgm:spPr>
        <a:solidFill>
          <a:schemeClr val="bg1"/>
        </a:solidFill>
        <a:ln>
          <a:solidFill>
            <a:schemeClr val="tx1"/>
          </a:solidFill>
        </a:ln>
      </dgm:spPr>
    </dgm:pt>
    <dgm:pt modelId="{3592DF11-39F7-4D54-B7BF-9E91D6164298}" type="pres">
      <dgm:prSet presAssocID="{31F87421-E18B-4502-AC45-268D811C4DF6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A38951-458F-45E6-94CE-F595B391C2DB}" type="presOf" srcId="{31F87421-E18B-4502-AC45-268D811C4DF6}" destId="{3592DF11-39F7-4D54-B7BF-9E91D6164298}" srcOrd="0" destOrd="0" presId="urn:microsoft.com/office/officeart/2005/8/layout/arrow4"/>
    <dgm:cxn modelId="{69E9649E-EAB6-4494-B61F-BD44E5098A98}" srcId="{08516B67-A75E-4762-82C3-447BD99490DA}" destId="{9DD2D982-3D45-49A2-AB51-E70EB769C32B}" srcOrd="0" destOrd="0" parTransId="{72D08985-08AA-4489-9DC1-2DD57716EE1A}" sibTransId="{19ECC98F-DCEE-4710-8DA0-8128A9A4BA4D}"/>
    <dgm:cxn modelId="{A2691C39-2263-4231-B523-B7E9436A07D2}" type="presOf" srcId="{9DD2D982-3D45-49A2-AB51-E70EB769C32B}" destId="{A32611A2-2A65-4C14-AC42-644BD198BDEE}" srcOrd="0" destOrd="0" presId="urn:microsoft.com/office/officeart/2005/8/layout/arrow4"/>
    <dgm:cxn modelId="{0420EBB8-982A-45AB-8AB1-5012C2F3BE25}" type="presOf" srcId="{08516B67-A75E-4762-82C3-447BD99490DA}" destId="{D2AA57CE-5BE5-48A8-B906-AD785BB8B2B5}" srcOrd="0" destOrd="0" presId="urn:microsoft.com/office/officeart/2005/8/layout/arrow4"/>
    <dgm:cxn modelId="{4096817E-E5C6-4CFE-AB5D-F85081A92A2E}" srcId="{08516B67-A75E-4762-82C3-447BD99490DA}" destId="{31F87421-E18B-4502-AC45-268D811C4DF6}" srcOrd="1" destOrd="0" parTransId="{12F4C0F0-0509-400D-9318-9A96E8F6BC07}" sibTransId="{91D581C7-5744-4B5B-A864-7DB8E4A3AA3A}"/>
    <dgm:cxn modelId="{3B52C4A4-F170-487D-82C2-E6852ADB5B91}" type="presParOf" srcId="{D2AA57CE-5BE5-48A8-B906-AD785BB8B2B5}" destId="{87BAB7EA-D687-4C23-A5DF-7E8F0B02DA18}" srcOrd="0" destOrd="0" presId="urn:microsoft.com/office/officeart/2005/8/layout/arrow4"/>
    <dgm:cxn modelId="{43F299DD-8B6C-41F9-A08F-DECBDF1981C9}" type="presParOf" srcId="{D2AA57CE-5BE5-48A8-B906-AD785BB8B2B5}" destId="{A32611A2-2A65-4C14-AC42-644BD198BDEE}" srcOrd="1" destOrd="0" presId="urn:microsoft.com/office/officeart/2005/8/layout/arrow4"/>
    <dgm:cxn modelId="{2191548D-CA48-48E4-B5E0-E91C0965690B}" type="presParOf" srcId="{D2AA57CE-5BE5-48A8-B906-AD785BB8B2B5}" destId="{90E976D8-416A-4DA9-9368-A89D083511F6}" srcOrd="2" destOrd="0" presId="urn:microsoft.com/office/officeart/2005/8/layout/arrow4"/>
    <dgm:cxn modelId="{2118A1FF-C46C-4723-92C9-33530590240E}" type="presParOf" srcId="{D2AA57CE-5BE5-48A8-B906-AD785BB8B2B5}" destId="{3592DF11-39F7-4D54-B7BF-9E91D6164298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0D8CCD-E976-4A6E-862E-29809B6CCD93}" type="doc">
      <dgm:prSet loTypeId="urn:microsoft.com/office/officeart/2009/3/layout/PlusandMinu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D17D16-553B-4268-AF97-4B90233D223E}">
      <dgm:prSet phldrT="[Text]"/>
      <dgm:spPr/>
      <dgm:t>
        <a:bodyPr/>
        <a:lstStyle/>
        <a:p>
          <a:r>
            <a:rPr lang="en-US" dirty="0" smtClean="0">
              <a:latin typeface="Bookman Old Style" panose="02050604050505020204" pitchFamily="18" charset="0"/>
            </a:rPr>
            <a:t>Mindfulness</a:t>
          </a:r>
          <a:endParaRPr lang="en-US" dirty="0">
            <a:latin typeface="Bookman Old Style" panose="02050604050505020204" pitchFamily="18" charset="0"/>
          </a:endParaRPr>
        </a:p>
      </dgm:t>
    </dgm:pt>
    <dgm:pt modelId="{2EAE8C2D-5002-4AE0-BC3F-45D051689A0D}" type="parTrans" cxnId="{91124C90-2C69-48AD-B69F-9E1671AD7F7C}">
      <dgm:prSet/>
      <dgm:spPr/>
      <dgm:t>
        <a:bodyPr/>
        <a:lstStyle/>
        <a:p>
          <a:endParaRPr lang="en-US"/>
        </a:p>
      </dgm:t>
    </dgm:pt>
    <dgm:pt modelId="{CB53396C-B2AD-4DA4-9DE5-743DFE016557}" type="sibTrans" cxnId="{91124C90-2C69-48AD-B69F-9E1671AD7F7C}">
      <dgm:prSet/>
      <dgm:spPr/>
      <dgm:t>
        <a:bodyPr/>
        <a:lstStyle/>
        <a:p>
          <a:endParaRPr lang="en-US"/>
        </a:p>
      </dgm:t>
    </dgm:pt>
    <dgm:pt modelId="{3D0ED3B5-5553-443C-A0C4-41959EC271F5}">
      <dgm:prSet phldrT="[Text]"/>
      <dgm:spPr/>
      <dgm:t>
        <a:bodyPr/>
        <a:lstStyle/>
        <a:p>
          <a:r>
            <a:rPr lang="en-US" dirty="0" smtClean="0">
              <a:latin typeface="Bookman Old Style" panose="02050604050505020204" pitchFamily="18" charset="0"/>
            </a:rPr>
            <a:t>MBSR</a:t>
          </a:r>
          <a:endParaRPr lang="en-US" dirty="0">
            <a:latin typeface="Bookman Old Style" panose="02050604050505020204" pitchFamily="18" charset="0"/>
          </a:endParaRPr>
        </a:p>
      </dgm:t>
    </dgm:pt>
    <dgm:pt modelId="{6E4C6F37-BFAA-4A0A-B4BE-04A2D6A30C93}" type="parTrans" cxnId="{C9EDA073-8495-4698-80D1-16194A407091}">
      <dgm:prSet/>
      <dgm:spPr/>
      <dgm:t>
        <a:bodyPr/>
        <a:lstStyle/>
        <a:p>
          <a:endParaRPr lang="en-US"/>
        </a:p>
      </dgm:t>
    </dgm:pt>
    <dgm:pt modelId="{9DBB02D2-CB62-4626-A03B-8E343FE38357}" type="sibTrans" cxnId="{C9EDA073-8495-4698-80D1-16194A407091}">
      <dgm:prSet/>
      <dgm:spPr/>
      <dgm:t>
        <a:bodyPr/>
        <a:lstStyle/>
        <a:p>
          <a:endParaRPr lang="en-US"/>
        </a:p>
      </dgm:t>
    </dgm:pt>
    <dgm:pt modelId="{616F1467-B33A-4644-B07D-0C8406FDE56B}">
      <dgm:prSet phldrT="[Text]"/>
      <dgm:spPr/>
      <dgm:t>
        <a:bodyPr/>
        <a:lstStyle/>
        <a:p>
          <a:r>
            <a:rPr lang="en-US" dirty="0" smtClean="0">
              <a:latin typeface="Bookman Old Style" panose="02050604050505020204" pitchFamily="18" charset="0"/>
            </a:rPr>
            <a:t>Psychological  Distress</a:t>
          </a:r>
          <a:endParaRPr lang="en-US" dirty="0">
            <a:latin typeface="Bookman Old Style" panose="02050604050505020204" pitchFamily="18" charset="0"/>
          </a:endParaRPr>
        </a:p>
      </dgm:t>
    </dgm:pt>
    <dgm:pt modelId="{82AD5114-CDF8-4390-9CE2-F4BB871FEE75}" type="parTrans" cxnId="{F6A02CCC-A23A-496F-9C14-AA321B2DF393}">
      <dgm:prSet/>
      <dgm:spPr/>
      <dgm:t>
        <a:bodyPr/>
        <a:lstStyle/>
        <a:p>
          <a:endParaRPr lang="en-US"/>
        </a:p>
      </dgm:t>
    </dgm:pt>
    <dgm:pt modelId="{6F24367D-A97A-41CB-8208-125E1361311C}" type="sibTrans" cxnId="{F6A02CCC-A23A-496F-9C14-AA321B2DF393}">
      <dgm:prSet/>
      <dgm:spPr/>
      <dgm:t>
        <a:bodyPr/>
        <a:lstStyle/>
        <a:p>
          <a:endParaRPr lang="en-US"/>
        </a:p>
      </dgm:t>
    </dgm:pt>
    <dgm:pt modelId="{E1FCA7DF-ECF0-461A-AB70-ED1932DC2F7D}">
      <dgm:prSet phldrT="[Text]"/>
      <dgm:spPr/>
      <dgm:t>
        <a:bodyPr/>
        <a:lstStyle/>
        <a:p>
          <a:r>
            <a:rPr lang="en-US" dirty="0" smtClean="0">
              <a:latin typeface="Bookman Old Style" panose="02050604050505020204" pitchFamily="18" charset="0"/>
            </a:rPr>
            <a:t>Vipassana</a:t>
          </a:r>
          <a:endParaRPr lang="en-US" dirty="0">
            <a:latin typeface="Bookman Old Style" panose="02050604050505020204" pitchFamily="18" charset="0"/>
          </a:endParaRPr>
        </a:p>
      </dgm:t>
    </dgm:pt>
    <dgm:pt modelId="{34B1F0A0-674D-4549-9A80-3B4D6E630963}" type="parTrans" cxnId="{652A64CE-3151-4B1D-AB53-B0277327F921}">
      <dgm:prSet/>
      <dgm:spPr/>
      <dgm:t>
        <a:bodyPr/>
        <a:lstStyle/>
        <a:p>
          <a:endParaRPr lang="en-US"/>
        </a:p>
      </dgm:t>
    </dgm:pt>
    <dgm:pt modelId="{152C7041-9A9D-49C5-8889-7030459E3174}" type="sibTrans" cxnId="{652A64CE-3151-4B1D-AB53-B0277327F921}">
      <dgm:prSet/>
      <dgm:spPr/>
      <dgm:t>
        <a:bodyPr/>
        <a:lstStyle/>
        <a:p>
          <a:endParaRPr lang="en-US"/>
        </a:p>
      </dgm:t>
    </dgm:pt>
    <dgm:pt modelId="{96065999-881C-43DD-B753-C4D35C642A40}">
      <dgm:prSet phldrT="[Text]"/>
      <dgm:spPr/>
      <dgm:t>
        <a:bodyPr/>
        <a:lstStyle/>
        <a:p>
          <a:r>
            <a:rPr lang="en-US" dirty="0" smtClean="0">
              <a:latin typeface="Bookman Old Style" panose="02050604050505020204" pitchFamily="18" charset="0"/>
            </a:rPr>
            <a:t>MBSR</a:t>
          </a:r>
          <a:endParaRPr lang="en-US" dirty="0">
            <a:latin typeface="Bookman Old Style" panose="02050604050505020204" pitchFamily="18" charset="0"/>
          </a:endParaRPr>
        </a:p>
      </dgm:t>
    </dgm:pt>
    <dgm:pt modelId="{972E0BF3-442B-4C92-9AD0-AD723A5DC883}" type="parTrans" cxnId="{C7A719D3-D819-4954-BBB0-8C6C2971723C}">
      <dgm:prSet/>
      <dgm:spPr/>
      <dgm:t>
        <a:bodyPr/>
        <a:lstStyle/>
        <a:p>
          <a:endParaRPr lang="en-US"/>
        </a:p>
      </dgm:t>
    </dgm:pt>
    <dgm:pt modelId="{565923B9-E7CA-4531-80B7-D3A1BD1F1884}" type="sibTrans" cxnId="{C7A719D3-D819-4954-BBB0-8C6C2971723C}">
      <dgm:prSet/>
      <dgm:spPr/>
      <dgm:t>
        <a:bodyPr/>
        <a:lstStyle/>
        <a:p>
          <a:endParaRPr lang="en-US"/>
        </a:p>
      </dgm:t>
    </dgm:pt>
    <dgm:pt modelId="{3EEE66AE-7999-467D-A3AD-FE178CB82AAD}">
      <dgm:prSet phldrT="[Text]"/>
      <dgm:spPr/>
      <dgm:t>
        <a:bodyPr/>
        <a:lstStyle/>
        <a:p>
          <a:r>
            <a:rPr lang="en-US" dirty="0" smtClean="0">
              <a:latin typeface="Bookman Old Style" panose="02050604050505020204" pitchFamily="18" charset="0"/>
            </a:rPr>
            <a:t>Vipassana</a:t>
          </a:r>
          <a:endParaRPr lang="en-US" dirty="0">
            <a:latin typeface="Bookman Old Style" panose="02050604050505020204" pitchFamily="18" charset="0"/>
          </a:endParaRPr>
        </a:p>
      </dgm:t>
    </dgm:pt>
    <dgm:pt modelId="{35D3AABA-6755-463D-A820-B5AB3D2A5DCB}" type="parTrans" cxnId="{36DEB8DD-36F1-46CF-925E-A18AABBF757B}">
      <dgm:prSet/>
      <dgm:spPr/>
      <dgm:t>
        <a:bodyPr/>
        <a:lstStyle/>
        <a:p>
          <a:endParaRPr lang="en-US"/>
        </a:p>
      </dgm:t>
    </dgm:pt>
    <dgm:pt modelId="{F4093AC4-6B9E-427C-902F-6C15A1007327}" type="sibTrans" cxnId="{36DEB8DD-36F1-46CF-925E-A18AABBF757B}">
      <dgm:prSet/>
      <dgm:spPr/>
      <dgm:t>
        <a:bodyPr/>
        <a:lstStyle/>
        <a:p>
          <a:endParaRPr lang="en-US"/>
        </a:p>
      </dgm:t>
    </dgm:pt>
    <dgm:pt modelId="{BFA88B63-8C96-4BC0-8F12-0AB3648D6E52}" type="pres">
      <dgm:prSet presAssocID="{CD0D8CCD-E976-4A6E-862E-29809B6CCD93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3FA1CB7-3D1B-4F90-B5E2-BD6166990866}" type="pres">
      <dgm:prSet presAssocID="{CD0D8CCD-E976-4A6E-862E-29809B6CCD93}" presName="Background" presStyleLbl="bgImgPlace1" presStyleIdx="0" presStyleCnt="1"/>
      <dgm:spPr>
        <a:solidFill>
          <a:schemeClr val="bg1"/>
        </a:solidFill>
        <a:ln>
          <a:noFill/>
        </a:ln>
      </dgm:spPr>
      <dgm:t>
        <a:bodyPr/>
        <a:lstStyle/>
        <a:p>
          <a:endParaRPr lang="en-US"/>
        </a:p>
      </dgm:t>
    </dgm:pt>
    <dgm:pt modelId="{88696F1B-9820-40D0-ADDC-D59098B7B172}" type="pres">
      <dgm:prSet presAssocID="{CD0D8CCD-E976-4A6E-862E-29809B6CCD93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BBDAD7-2D1F-452E-8748-28C467F4A5C0}" type="pres">
      <dgm:prSet presAssocID="{CD0D8CCD-E976-4A6E-862E-29809B6CCD93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4151EE-19D4-4E54-8E84-A1F69E76B8F2}" type="pres">
      <dgm:prSet presAssocID="{CD0D8CCD-E976-4A6E-862E-29809B6CCD93}" presName="Plus" presStyleLbl="alignNode1" presStyleIdx="0" presStyleCnt="2"/>
      <dgm:spPr>
        <a:solidFill>
          <a:srgbClr val="00B050"/>
        </a:solidFill>
        <a:ln>
          <a:noFill/>
        </a:ln>
      </dgm:spPr>
      <dgm:t>
        <a:bodyPr/>
        <a:lstStyle/>
        <a:p>
          <a:endParaRPr lang="en-US"/>
        </a:p>
      </dgm:t>
    </dgm:pt>
    <dgm:pt modelId="{A5379BE5-23EB-49ED-BE5D-8156C4FA58CC}" type="pres">
      <dgm:prSet presAssocID="{CD0D8CCD-E976-4A6E-862E-29809B6CCD93}" presName="Minus" presStyleLbl="alignNode1" presStyleIdx="1" presStyleCnt="2"/>
      <dgm:spPr>
        <a:solidFill>
          <a:srgbClr val="FF0000"/>
        </a:solidFill>
        <a:ln>
          <a:noFill/>
        </a:ln>
      </dgm:spPr>
      <dgm:t>
        <a:bodyPr/>
        <a:lstStyle/>
        <a:p>
          <a:endParaRPr lang="en-US"/>
        </a:p>
      </dgm:t>
    </dgm:pt>
    <dgm:pt modelId="{1D9BBA1C-B152-46E5-8C19-4E1CEBB2774C}" type="pres">
      <dgm:prSet presAssocID="{CD0D8CCD-E976-4A6E-862E-29809B6CCD93}" presName="Divider" presStyleLbl="parChTrans1D1" presStyleIdx="0" presStyleCnt="1"/>
      <dgm:spPr/>
    </dgm:pt>
  </dgm:ptLst>
  <dgm:cxnLst>
    <dgm:cxn modelId="{F6A02CCC-A23A-496F-9C14-AA321B2DF393}" srcId="{CD0D8CCD-E976-4A6E-862E-29809B6CCD93}" destId="{616F1467-B33A-4644-B07D-0C8406FDE56B}" srcOrd="1" destOrd="0" parTransId="{82AD5114-CDF8-4390-9CE2-F4BB871FEE75}" sibTransId="{6F24367D-A97A-41CB-8208-125E1361311C}"/>
    <dgm:cxn modelId="{7AF20FE7-9611-4E41-B591-E20BD6612DA6}" type="presOf" srcId="{96065999-881C-43DD-B753-C4D35C642A40}" destId="{A2BBDAD7-2D1F-452E-8748-28C467F4A5C0}" srcOrd="0" destOrd="1" presId="urn:microsoft.com/office/officeart/2009/3/layout/PlusandMinus"/>
    <dgm:cxn modelId="{C7A719D3-D819-4954-BBB0-8C6C2971723C}" srcId="{616F1467-B33A-4644-B07D-0C8406FDE56B}" destId="{96065999-881C-43DD-B753-C4D35C642A40}" srcOrd="0" destOrd="0" parTransId="{972E0BF3-442B-4C92-9AD0-AD723A5DC883}" sibTransId="{565923B9-E7CA-4531-80B7-D3A1BD1F1884}"/>
    <dgm:cxn modelId="{FA68E5FB-17F2-48B5-848F-C9C512A2F563}" type="presOf" srcId="{CD0D8CCD-E976-4A6E-862E-29809B6CCD93}" destId="{BFA88B63-8C96-4BC0-8F12-0AB3648D6E52}" srcOrd="0" destOrd="0" presId="urn:microsoft.com/office/officeart/2009/3/layout/PlusandMinus"/>
    <dgm:cxn modelId="{C9EDA073-8495-4698-80D1-16194A407091}" srcId="{C3D17D16-553B-4268-AF97-4B90233D223E}" destId="{3D0ED3B5-5553-443C-A0C4-41959EC271F5}" srcOrd="0" destOrd="0" parTransId="{6E4C6F37-BFAA-4A0A-B4BE-04A2D6A30C93}" sibTransId="{9DBB02D2-CB62-4626-A03B-8E343FE38357}"/>
    <dgm:cxn modelId="{91124C90-2C69-48AD-B69F-9E1671AD7F7C}" srcId="{CD0D8CCD-E976-4A6E-862E-29809B6CCD93}" destId="{C3D17D16-553B-4268-AF97-4B90233D223E}" srcOrd="0" destOrd="0" parTransId="{2EAE8C2D-5002-4AE0-BC3F-45D051689A0D}" sibTransId="{CB53396C-B2AD-4DA4-9DE5-743DFE016557}"/>
    <dgm:cxn modelId="{2F9ADBCB-8D8D-41A2-8070-4E480254925B}" type="presOf" srcId="{3D0ED3B5-5553-443C-A0C4-41959EC271F5}" destId="{88696F1B-9820-40D0-ADDC-D59098B7B172}" srcOrd="0" destOrd="1" presId="urn:microsoft.com/office/officeart/2009/3/layout/PlusandMinus"/>
    <dgm:cxn modelId="{D33E4F3D-0269-4C95-87ED-C98DE26A04D2}" type="presOf" srcId="{616F1467-B33A-4644-B07D-0C8406FDE56B}" destId="{A2BBDAD7-2D1F-452E-8748-28C467F4A5C0}" srcOrd="0" destOrd="0" presId="urn:microsoft.com/office/officeart/2009/3/layout/PlusandMinus"/>
    <dgm:cxn modelId="{36DEB8DD-36F1-46CF-925E-A18AABBF757B}" srcId="{616F1467-B33A-4644-B07D-0C8406FDE56B}" destId="{3EEE66AE-7999-467D-A3AD-FE178CB82AAD}" srcOrd="1" destOrd="0" parTransId="{35D3AABA-6755-463D-A820-B5AB3D2A5DCB}" sibTransId="{F4093AC4-6B9E-427C-902F-6C15A1007327}"/>
    <dgm:cxn modelId="{CA399FA0-3A86-4A40-B503-368BB951E796}" type="presOf" srcId="{E1FCA7DF-ECF0-461A-AB70-ED1932DC2F7D}" destId="{88696F1B-9820-40D0-ADDC-D59098B7B172}" srcOrd="0" destOrd="2" presId="urn:microsoft.com/office/officeart/2009/3/layout/PlusandMinus"/>
    <dgm:cxn modelId="{719EA0E8-EB66-4110-B7B6-A318296F194B}" type="presOf" srcId="{3EEE66AE-7999-467D-A3AD-FE178CB82AAD}" destId="{A2BBDAD7-2D1F-452E-8748-28C467F4A5C0}" srcOrd="0" destOrd="2" presId="urn:microsoft.com/office/officeart/2009/3/layout/PlusandMinus"/>
    <dgm:cxn modelId="{34483658-FC49-4F7F-81DB-912CBBF72540}" type="presOf" srcId="{C3D17D16-553B-4268-AF97-4B90233D223E}" destId="{88696F1B-9820-40D0-ADDC-D59098B7B172}" srcOrd="0" destOrd="0" presId="urn:microsoft.com/office/officeart/2009/3/layout/PlusandMinus"/>
    <dgm:cxn modelId="{652A64CE-3151-4B1D-AB53-B0277327F921}" srcId="{C3D17D16-553B-4268-AF97-4B90233D223E}" destId="{E1FCA7DF-ECF0-461A-AB70-ED1932DC2F7D}" srcOrd="1" destOrd="0" parTransId="{34B1F0A0-674D-4549-9A80-3B4D6E630963}" sibTransId="{152C7041-9A9D-49C5-8889-7030459E3174}"/>
    <dgm:cxn modelId="{04678BFB-741E-4E3A-9EC8-ABED87C7812F}" type="presParOf" srcId="{BFA88B63-8C96-4BC0-8F12-0AB3648D6E52}" destId="{D3FA1CB7-3D1B-4F90-B5E2-BD6166990866}" srcOrd="0" destOrd="0" presId="urn:microsoft.com/office/officeart/2009/3/layout/PlusandMinus"/>
    <dgm:cxn modelId="{3884F919-762B-41E8-9B5A-35E378D8E91E}" type="presParOf" srcId="{BFA88B63-8C96-4BC0-8F12-0AB3648D6E52}" destId="{88696F1B-9820-40D0-ADDC-D59098B7B172}" srcOrd="1" destOrd="0" presId="urn:microsoft.com/office/officeart/2009/3/layout/PlusandMinus"/>
    <dgm:cxn modelId="{736EDFDF-ABA5-4126-8586-E271441937C8}" type="presParOf" srcId="{BFA88B63-8C96-4BC0-8F12-0AB3648D6E52}" destId="{A2BBDAD7-2D1F-452E-8748-28C467F4A5C0}" srcOrd="2" destOrd="0" presId="urn:microsoft.com/office/officeart/2009/3/layout/PlusandMinus"/>
    <dgm:cxn modelId="{5DC5072C-49E4-4696-BAC3-784A03F11A77}" type="presParOf" srcId="{BFA88B63-8C96-4BC0-8F12-0AB3648D6E52}" destId="{D74151EE-19D4-4E54-8E84-A1F69E76B8F2}" srcOrd="3" destOrd="0" presId="urn:microsoft.com/office/officeart/2009/3/layout/PlusandMinus"/>
    <dgm:cxn modelId="{7E2EE261-54B3-4D37-8C4D-EF28202F51F0}" type="presParOf" srcId="{BFA88B63-8C96-4BC0-8F12-0AB3648D6E52}" destId="{A5379BE5-23EB-49ED-BE5D-8156C4FA58CC}" srcOrd="4" destOrd="0" presId="urn:microsoft.com/office/officeart/2009/3/layout/PlusandMinus"/>
    <dgm:cxn modelId="{594BDA75-51D6-4A1D-8202-06D9C36EBEC7}" type="presParOf" srcId="{BFA88B63-8C96-4BC0-8F12-0AB3648D6E52}" destId="{1D9BBA1C-B152-46E5-8C19-4E1CEBB2774C}" srcOrd="5" destOrd="0" presId="urn:microsoft.com/office/officeart/2009/3/layout/PlusandMinu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9E4DC95-E75F-41BF-B7C4-0C5FFBAED55F}" type="doc">
      <dgm:prSet loTypeId="urn:microsoft.com/office/officeart/2009/3/layout/OpposingIdea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29D073-ED80-4AB9-BC8B-93B42F4F0253}">
      <dgm:prSet phldrT="[Text]"/>
      <dgm:spPr>
        <a:solidFill>
          <a:srgbClr val="00B050"/>
        </a:solidFill>
      </dgm:spPr>
      <dgm:t>
        <a:bodyPr/>
        <a:lstStyle/>
        <a:p>
          <a:endParaRPr lang="en-US" dirty="0"/>
        </a:p>
      </dgm:t>
    </dgm:pt>
    <dgm:pt modelId="{952739FB-2DE5-4EC5-A1A4-29977E934674}" type="parTrans" cxnId="{555F9B94-7ED5-41A3-BCE9-D2DADA16BA10}">
      <dgm:prSet/>
      <dgm:spPr/>
      <dgm:t>
        <a:bodyPr/>
        <a:lstStyle/>
        <a:p>
          <a:endParaRPr lang="en-US"/>
        </a:p>
      </dgm:t>
    </dgm:pt>
    <dgm:pt modelId="{CB27B31B-AD97-4C3E-8830-C0E42ADB5298}" type="sibTrans" cxnId="{555F9B94-7ED5-41A3-BCE9-D2DADA16BA10}">
      <dgm:prSet/>
      <dgm:spPr/>
      <dgm:t>
        <a:bodyPr/>
        <a:lstStyle/>
        <a:p>
          <a:endParaRPr lang="en-US"/>
        </a:p>
      </dgm:t>
    </dgm:pt>
    <dgm:pt modelId="{64C3D7CC-BD65-445B-B290-127ECAB029A3}">
      <dgm:prSet phldrT="[Text]" custT="1"/>
      <dgm:spPr/>
      <dgm:t>
        <a:bodyPr/>
        <a:lstStyle/>
        <a:p>
          <a:pPr algn="ctr"/>
          <a:r>
            <a:rPr lang="en-US" sz="2000" dirty="0" smtClean="0">
              <a:solidFill>
                <a:schemeClr val="bg1"/>
              </a:solidFill>
              <a:latin typeface="Bookman Old Style" panose="02050604050505020204" pitchFamily="18" charset="0"/>
            </a:rPr>
            <a:t>Well-being</a:t>
          </a:r>
          <a:endParaRPr lang="en-US" sz="25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BE6F3904-C9EC-4748-A273-AB9FA0999EF9}" type="parTrans" cxnId="{FB2D889C-5D01-423C-9521-F946C678A9DB}">
      <dgm:prSet/>
      <dgm:spPr/>
      <dgm:t>
        <a:bodyPr/>
        <a:lstStyle/>
        <a:p>
          <a:endParaRPr lang="en-US"/>
        </a:p>
      </dgm:t>
    </dgm:pt>
    <dgm:pt modelId="{5A39852C-AE67-451E-85D1-228E3090955E}" type="sibTrans" cxnId="{FB2D889C-5D01-423C-9521-F946C678A9DB}">
      <dgm:prSet/>
      <dgm:spPr/>
      <dgm:t>
        <a:bodyPr/>
        <a:lstStyle/>
        <a:p>
          <a:endParaRPr lang="en-US"/>
        </a:p>
      </dgm:t>
    </dgm:pt>
    <dgm:pt modelId="{8ADAE53C-A9C7-40A1-8905-94E3BAEC8EFD}">
      <dgm:prSet phldrT="[Text]" custT="1"/>
      <dgm:spPr/>
      <dgm:t>
        <a:bodyPr/>
        <a:lstStyle/>
        <a:p>
          <a:endParaRPr lang="en-US" sz="2000" dirty="0" smtClean="0"/>
        </a:p>
        <a:p>
          <a:endParaRPr lang="en-US" sz="2000" dirty="0" smtClean="0"/>
        </a:p>
        <a:p>
          <a:endParaRPr lang="en-US" sz="2000" dirty="0" smtClean="0"/>
        </a:p>
        <a:p>
          <a:r>
            <a:rPr lang="en-US" sz="2000" dirty="0" smtClean="0">
              <a:solidFill>
                <a:schemeClr val="bg1"/>
              </a:solidFill>
              <a:latin typeface="Bookman Old Style" panose="02050604050505020204" pitchFamily="18" charset="0"/>
            </a:rPr>
            <a:t>Attention</a:t>
          </a:r>
          <a:endParaRPr lang="en-US" sz="2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F2CA47AD-2939-4D2F-8112-E5D52B0B1AC9}" type="parTrans" cxnId="{F9C6AD7E-17A5-4B82-8377-E2D13CFA9F8E}">
      <dgm:prSet/>
      <dgm:spPr/>
      <dgm:t>
        <a:bodyPr/>
        <a:lstStyle/>
        <a:p>
          <a:endParaRPr lang="en-US"/>
        </a:p>
      </dgm:t>
    </dgm:pt>
    <dgm:pt modelId="{C452E8A8-DC0F-4088-89BF-2AD872D3E71F}" type="sibTrans" cxnId="{F9C6AD7E-17A5-4B82-8377-E2D13CFA9F8E}">
      <dgm:prSet/>
      <dgm:spPr/>
      <dgm:t>
        <a:bodyPr/>
        <a:lstStyle/>
        <a:p>
          <a:endParaRPr lang="en-US"/>
        </a:p>
      </dgm:t>
    </dgm:pt>
    <dgm:pt modelId="{64F24F19-1A14-44BE-B719-8BB8D76D348A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B3DCE2DA-6D20-4AA6-8D0A-E2EC06323EBF}" type="sibTrans" cxnId="{EED379E0-E16B-4759-9D2A-F8AAF10C0C47}">
      <dgm:prSet/>
      <dgm:spPr/>
      <dgm:t>
        <a:bodyPr/>
        <a:lstStyle/>
        <a:p>
          <a:endParaRPr lang="en-US"/>
        </a:p>
      </dgm:t>
    </dgm:pt>
    <dgm:pt modelId="{51C3C047-359D-40B2-8735-460D3495D1EF}" type="parTrans" cxnId="{EED379E0-E16B-4759-9D2A-F8AAF10C0C47}">
      <dgm:prSet/>
      <dgm:spPr/>
      <dgm:t>
        <a:bodyPr/>
        <a:lstStyle/>
        <a:p>
          <a:endParaRPr lang="en-US"/>
        </a:p>
      </dgm:t>
    </dgm:pt>
    <dgm:pt modelId="{974BCDAC-C501-4FC2-B1D9-C5C0C2D6444D}" type="pres">
      <dgm:prSet presAssocID="{59E4DC95-E75F-41BF-B7C4-0C5FFBAED55F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0470E7-B0EC-4526-BA8C-14EEB1F5F979}" type="pres">
      <dgm:prSet presAssocID="{59E4DC95-E75F-41BF-B7C4-0C5FFBAED55F}" presName="Background" presStyleLbl="node1" presStyleIdx="0" presStyleCnt="1"/>
      <dgm:spPr>
        <a:solidFill>
          <a:schemeClr val="bg1">
            <a:lumMod val="75000"/>
            <a:alpha val="28000"/>
          </a:schemeClr>
        </a:solidFill>
      </dgm:spPr>
      <dgm:t>
        <a:bodyPr/>
        <a:lstStyle/>
        <a:p>
          <a:endParaRPr lang="en-US"/>
        </a:p>
      </dgm:t>
    </dgm:pt>
    <dgm:pt modelId="{45ADBCE5-78FB-48D2-89B5-9B41388197B2}" type="pres">
      <dgm:prSet presAssocID="{59E4DC95-E75F-41BF-B7C4-0C5FFBAED55F}" presName="Divider" presStyleLbl="callout" presStyleIdx="0" presStyleCnt="1"/>
      <dgm:spPr/>
    </dgm:pt>
    <dgm:pt modelId="{6298ED1C-6921-40B7-9767-517F9E2AF4C0}" type="pres">
      <dgm:prSet presAssocID="{59E4DC95-E75F-41BF-B7C4-0C5FFBAED55F}" presName="ChildText1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E140E2-0DFE-466B-BC9D-CE2FAC21C47C}" type="pres">
      <dgm:prSet presAssocID="{59E4DC95-E75F-41BF-B7C4-0C5FFBAED55F}" presName="ChildText2" presStyleLbl="revTx" presStyleIdx="0" presStyleCnt="0" custLinFactNeighborY="-11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808906-BE3F-4DAC-888B-735D2D62381D}" type="pres">
      <dgm:prSet presAssocID="{59E4DC95-E75F-41BF-B7C4-0C5FFBAED55F}" presName="ParentText1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F08B6A93-A831-4859-B529-A5B38187747C}" type="pres">
      <dgm:prSet presAssocID="{59E4DC95-E75F-41BF-B7C4-0C5FFBAED55F}" presName="ParentShape1" presStyleLbl="alignImgPlace1" presStyleIdx="0" presStyleCnt="2">
        <dgm:presLayoutVars/>
      </dgm:prSet>
      <dgm:spPr/>
      <dgm:t>
        <a:bodyPr/>
        <a:lstStyle/>
        <a:p>
          <a:endParaRPr lang="en-US"/>
        </a:p>
      </dgm:t>
    </dgm:pt>
    <dgm:pt modelId="{6AD5C679-2ED1-4700-91E7-5703EC3D3CC9}" type="pres">
      <dgm:prSet presAssocID="{59E4DC95-E75F-41BF-B7C4-0C5FFBAED55F}" presName="ParentText2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91D38B2E-8DEC-43E8-9F21-38A93ED378C8}" type="pres">
      <dgm:prSet presAssocID="{59E4DC95-E75F-41BF-B7C4-0C5FFBAED55F}" presName="ParentShape2" presStyleLbl="alignImgPlace1" presStyleIdx="1" presStyleCnt="2">
        <dgm:presLayoutVars/>
      </dgm:prSet>
      <dgm:spPr/>
      <dgm:t>
        <a:bodyPr/>
        <a:lstStyle/>
        <a:p>
          <a:endParaRPr lang="en-US"/>
        </a:p>
      </dgm:t>
    </dgm:pt>
  </dgm:ptLst>
  <dgm:cxnLst>
    <dgm:cxn modelId="{DD26F1AB-0031-433F-A439-D75853D9B4EF}" type="presOf" srcId="{E329D073-ED80-4AB9-BC8B-93B42F4F0253}" destId="{14808906-BE3F-4DAC-888B-735D2D62381D}" srcOrd="0" destOrd="0" presId="urn:microsoft.com/office/officeart/2009/3/layout/OpposingIdeas"/>
    <dgm:cxn modelId="{555F9B94-7ED5-41A3-BCE9-D2DADA16BA10}" srcId="{59E4DC95-E75F-41BF-B7C4-0C5FFBAED55F}" destId="{E329D073-ED80-4AB9-BC8B-93B42F4F0253}" srcOrd="0" destOrd="0" parTransId="{952739FB-2DE5-4EC5-A1A4-29977E934674}" sibTransId="{CB27B31B-AD97-4C3E-8830-C0E42ADB5298}"/>
    <dgm:cxn modelId="{53C3DA4D-2F3E-483C-B53B-9524F5E6B54C}" type="presOf" srcId="{64F24F19-1A14-44BE-B719-8BB8D76D348A}" destId="{6AD5C679-2ED1-4700-91E7-5703EC3D3CC9}" srcOrd="0" destOrd="0" presId="urn:microsoft.com/office/officeart/2009/3/layout/OpposingIdeas"/>
    <dgm:cxn modelId="{FE0F56B6-78E8-4A4D-A3CB-DD5471F6FFCC}" type="presOf" srcId="{E329D073-ED80-4AB9-BC8B-93B42F4F0253}" destId="{F08B6A93-A831-4859-B529-A5B38187747C}" srcOrd="1" destOrd="0" presId="urn:microsoft.com/office/officeart/2009/3/layout/OpposingIdeas"/>
    <dgm:cxn modelId="{3F67BE6D-491A-4572-A91B-DCEDFAA2DD62}" type="presOf" srcId="{64F24F19-1A14-44BE-B719-8BB8D76D348A}" destId="{91D38B2E-8DEC-43E8-9F21-38A93ED378C8}" srcOrd="1" destOrd="0" presId="urn:microsoft.com/office/officeart/2009/3/layout/OpposingIdeas"/>
    <dgm:cxn modelId="{FB2D889C-5D01-423C-9521-F946C678A9DB}" srcId="{E329D073-ED80-4AB9-BC8B-93B42F4F0253}" destId="{64C3D7CC-BD65-445B-B290-127ECAB029A3}" srcOrd="0" destOrd="0" parTransId="{BE6F3904-C9EC-4748-A273-AB9FA0999EF9}" sibTransId="{5A39852C-AE67-451E-85D1-228E3090955E}"/>
    <dgm:cxn modelId="{3E17AE0F-2C9F-4426-AEB1-2A7C771BF713}" type="presOf" srcId="{8ADAE53C-A9C7-40A1-8905-94E3BAEC8EFD}" destId="{67E140E2-0DFE-466B-BC9D-CE2FAC21C47C}" srcOrd="0" destOrd="0" presId="urn:microsoft.com/office/officeart/2009/3/layout/OpposingIdeas"/>
    <dgm:cxn modelId="{AE8B34F8-7DC5-455C-889F-D5933B6BB84A}" type="presOf" srcId="{64C3D7CC-BD65-445B-B290-127ECAB029A3}" destId="{6298ED1C-6921-40B7-9767-517F9E2AF4C0}" srcOrd="0" destOrd="0" presId="urn:microsoft.com/office/officeart/2009/3/layout/OpposingIdeas"/>
    <dgm:cxn modelId="{FACEC568-9631-402D-9D25-99FB02D627B3}" type="presOf" srcId="{59E4DC95-E75F-41BF-B7C4-0C5FFBAED55F}" destId="{974BCDAC-C501-4FC2-B1D9-C5C0C2D6444D}" srcOrd="0" destOrd="0" presId="urn:microsoft.com/office/officeart/2009/3/layout/OpposingIdeas"/>
    <dgm:cxn modelId="{EED379E0-E16B-4759-9D2A-F8AAF10C0C47}" srcId="{59E4DC95-E75F-41BF-B7C4-0C5FFBAED55F}" destId="{64F24F19-1A14-44BE-B719-8BB8D76D348A}" srcOrd="1" destOrd="0" parTransId="{51C3C047-359D-40B2-8735-460D3495D1EF}" sibTransId="{B3DCE2DA-6D20-4AA6-8D0A-E2EC06323EBF}"/>
    <dgm:cxn modelId="{F9C6AD7E-17A5-4B82-8377-E2D13CFA9F8E}" srcId="{64F24F19-1A14-44BE-B719-8BB8D76D348A}" destId="{8ADAE53C-A9C7-40A1-8905-94E3BAEC8EFD}" srcOrd="0" destOrd="0" parTransId="{F2CA47AD-2939-4D2F-8112-E5D52B0B1AC9}" sibTransId="{C452E8A8-DC0F-4088-89BF-2AD872D3E71F}"/>
    <dgm:cxn modelId="{0F38C74F-C1AA-4DC0-A7D5-B9B58013B38C}" type="presParOf" srcId="{974BCDAC-C501-4FC2-B1D9-C5C0C2D6444D}" destId="{000470E7-B0EC-4526-BA8C-14EEB1F5F979}" srcOrd="0" destOrd="0" presId="urn:microsoft.com/office/officeart/2009/3/layout/OpposingIdeas"/>
    <dgm:cxn modelId="{69C93FBD-D0FB-49DE-BD76-EAE097B3160F}" type="presParOf" srcId="{974BCDAC-C501-4FC2-B1D9-C5C0C2D6444D}" destId="{45ADBCE5-78FB-48D2-89B5-9B41388197B2}" srcOrd="1" destOrd="0" presId="urn:microsoft.com/office/officeart/2009/3/layout/OpposingIdeas"/>
    <dgm:cxn modelId="{6000A6EC-C2CF-4D39-8E8D-7AA353AF3034}" type="presParOf" srcId="{974BCDAC-C501-4FC2-B1D9-C5C0C2D6444D}" destId="{6298ED1C-6921-40B7-9767-517F9E2AF4C0}" srcOrd="2" destOrd="0" presId="urn:microsoft.com/office/officeart/2009/3/layout/OpposingIdeas"/>
    <dgm:cxn modelId="{973A4A06-97C1-4FBC-9585-991895553E91}" type="presParOf" srcId="{974BCDAC-C501-4FC2-B1D9-C5C0C2D6444D}" destId="{67E140E2-0DFE-466B-BC9D-CE2FAC21C47C}" srcOrd="3" destOrd="0" presId="urn:microsoft.com/office/officeart/2009/3/layout/OpposingIdeas"/>
    <dgm:cxn modelId="{D05D2D44-6405-4198-8AD2-834F75DF01CF}" type="presParOf" srcId="{974BCDAC-C501-4FC2-B1D9-C5C0C2D6444D}" destId="{14808906-BE3F-4DAC-888B-735D2D62381D}" srcOrd="4" destOrd="0" presId="urn:microsoft.com/office/officeart/2009/3/layout/OpposingIdeas"/>
    <dgm:cxn modelId="{3EFA2D65-804B-4E5B-A2D5-4AD3B8B8DE81}" type="presParOf" srcId="{974BCDAC-C501-4FC2-B1D9-C5C0C2D6444D}" destId="{F08B6A93-A831-4859-B529-A5B38187747C}" srcOrd="5" destOrd="0" presId="urn:microsoft.com/office/officeart/2009/3/layout/OpposingIdeas"/>
    <dgm:cxn modelId="{782F3469-BC6B-4609-A37B-7BE6178A2FEF}" type="presParOf" srcId="{974BCDAC-C501-4FC2-B1D9-C5C0C2D6444D}" destId="{6AD5C679-2ED1-4700-91E7-5703EC3D3CC9}" srcOrd="6" destOrd="0" presId="urn:microsoft.com/office/officeart/2009/3/layout/OpposingIdeas"/>
    <dgm:cxn modelId="{42A489D5-E483-4314-8713-F9D302B81E04}" type="presParOf" srcId="{974BCDAC-C501-4FC2-B1D9-C5C0C2D6444D}" destId="{91D38B2E-8DEC-43E8-9F21-38A93ED378C8}" srcOrd="7" destOrd="0" presId="urn:microsoft.com/office/officeart/2009/3/layout/OpposingIdeas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BAB7EA-D687-4C23-A5DF-7E8F0B02DA18}">
      <dsp:nvSpPr>
        <dsp:cNvPr id="0" name=""/>
        <dsp:cNvSpPr/>
      </dsp:nvSpPr>
      <dsp:spPr>
        <a:xfrm>
          <a:off x="158460" y="57914"/>
          <a:ext cx="733094" cy="1237482"/>
        </a:xfrm>
        <a:prstGeom prst="upArrow">
          <a:avLst/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2611A2-2A65-4C14-AC42-644BD198BDEE}">
      <dsp:nvSpPr>
        <dsp:cNvPr id="0" name=""/>
        <dsp:cNvSpPr/>
      </dsp:nvSpPr>
      <dsp:spPr>
        <a:xfrm>
          <a:off x="1244686" y="0"/>
          <a:ext cx="2304288" cy="1353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0" rIns="177800" bIns="1778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Mindfulness</a:t>
          </a:r>
          <a:endParaRPr lang="en-US" sz="25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1244686" y="0"/>
        <a:ext cx="2304288" cy="1353312"/>
      </dsp:txXfrm>
    </dsp:sp>
    <dsp:sp modelId="{90E976D8-416A-4DA9-9368-A89D083511F6}">
      <dsp:nvSpPr>
        <dsp:cNvPr id="0" name=""/>
        <dsp:cNvSpPr/>
      </dsp:nvSpPr>
      <dsp:spPr>
        <a:xfrm>
          <a:off x="515991" y="1542286"/>
          <a:ext cx="832763" cy="1200915"/>
        </a:xfrm>
        <a:prstGeom prst="downArrow">
          <a:avLst/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92DF11-39F7-4D54-B7BF-9E91D6164298}">
      <dsp:nvSpPr>
        <dsp:cNvPr id="0" name=""/>
        <dsp:cNvSpPr/>
      </dsp:nvSpPr>
      <dsp:spPr>
        <a:xfrm>
          <a:off x="1652051" y="1466088"/>
          <a:ext cx="2304288" cy="1353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0" rIns="177800" bIns="1778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Perceived Stress</a:t>
          </a:r>
          <a:endParaRPr lang="en-US" sz="25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1652051" y="1466088"/>
        <a:ext cx="2304288" cy="13533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BAB7EA-D687-4C23-A5DF-7E8F0B02DA18}">
      <dsp:nvSpPr>
        <dsp:cNvPr id="0" name=""/>
        <dsp:cNvSpPr/>
      </dsp:nvSpPr>
      <dsp:spPr>
        <a:xfrm>
          <a:off x="158460" y="57914"/>
          <a:ext cx="733094" cy="1237482"/>
        </a:xfrm>
        <a:prstGeom prst="upArrow">
          <a:avLst/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2611A2-2A65-4C14-AC42-644BD198BDEE}">
      <dsp:nvSpPr>
        <dsp:cNvPr id="0" name=""/>
        <dsp:cNvSpPr/>
      </dsp:nvSpPr>
      <dsp:spPr>
        <a:xfrm>
          <a:off x="1244686" y="0"/>
          <a:ext cx="2304288" cy="1353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0" rIns="163576" bIns="163576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Mindfulness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Attention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Satisfaction</a:t>
          </a:r>
          <a:endParaRPr lang="en-US" sz="23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1244686" y="0"/>
        <a:ext cx="2304288" cy="1353312"/>
      </dsp:txXfrm>
    </dsp:sp>
    <dsp:sp modelId="{90E976D8-416A-4DA9-9368-A89D083511F6}">
      <dsp:nvSpPr>
        <dsp:cNvPr id="0" name=""/>
        <dsp:cNvSpPr/>
      </dsp:nvSpPr>
      <dsp:spPr>
        <a:xfrm>
          <a:off x="515991" y="1542286"/>
          <a:ext cx="832763" cy="1200915"/>
        </a:xfrm>
        <a:prstGeom prst="downArrow">
          <a:avLst/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92DF11-39F7-4D54-B7BF-9E91D6164298}">
      <dsp:nvSpPr>
        <dsp:cNvPr id="0" name=""/>
        <dsp:cNvSpPr/>
      </dsp:nvSpPr>
      <dsp:spPr>
        <a:xfrm>
          <a:off x="1652051" y="1466088"/>
          <a:ext cx="2304288" cy="1353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0" rIns="163576" bIns="163576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Depression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Anxiety</a:t>
          </a:r>
          <a:endParaRPr lang="en-US" sz="23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1652051" y="1466088"/>
        <a:ext cx="2304288" cy="13533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0.38806</cdr:x>
      <cdr:y>0.55767</cdr:y>
    </cdr:from>
    <cdr:to>
      <cdr:x>0.61194</cdr:x>
      <cdr:y>0.69199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81200" y="1898072"/>
          <a:ext cx="11430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 smtClean="0">
              <a:solidFill>
                <a:schemeClr val="bg1"/>
              </a:solidFill>
            </a:rPr>
            <a:t>71.4%</a:t>
          </a:r>
          <a:endParaRPr lang="en-US" sz="24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0.1791</cdr:x>
      <cdr:y>0.27128</cdr:y>
    </cdr:from>
    <cdr:to>
      <cdr:x>0.37313</cdr:x>
      <cdr:y>0.40299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14400" y="923330"/>
          <a:ext cx="990600" cy="4482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dirty="0" smtClean="0">
              <a:solidFill>
                <a:schemeClr val="bg1"/>
              </a:solidFill>
            </a:rPr>
            <a:t>14.2%</a:t>
          </a:r>
          <a:endParaRPr lang="en-US" sz="2000" dirty="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B00E9-8E51-4826-B4C3-77F5B3C96AF0}" type="datetimeFigureOut">
              <a:rPr lang="en-US" smtClean="0"/>
              <a:t>6/18/2014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AA23D-D22E-4BE5-A9E1-B762A5A624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890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/>
              <a:t>Investigate how individuals with ADHD in a college setting respond to two different kinds of mindfulness intervention structures:</a:t>
            </a:r>
          </a:p>
          <a:p>
            <a:pPr marL="274320" lvl="1" indent="0">
              <a:buNone/>
            </a:pPr>
            <a:endParaRPr lang="en-US" sz="2400" dirty="0" smtClean="0"/>
          </a:p>
          <a:p>
            <a:pPr marL="274320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More structure vs. less structure and the effect on the symptoms of ADHD, depression, anxiety and stress</a:t>
            </a:r>
          </a:p>
          <a:p>
            <a:pPr marL="274320" lvl="1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More structure vs. less structure and the effect on mindfulness traits</a:t>
            </a:r>
          </a:p>
          <a:p>
            <a:pPr marL="274320" lvl="1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274320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Individual preference of mindfulness intervention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AA23D-D22E-4BE5-A9E1-B762A5A6241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320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research design we used was a Quasi-single case experimental design with marked changes and repeated assessment *pause*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Uses visual inspection of the data, as well as qualitative data to strengthen the findings.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AA23D-D22E-4BE5-A9E1-B762A5A6241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540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talk about medication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AA23D-D22E-4BE5-A9E1-B762A5A6241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397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*Wait 10 seconds for the committee to look at graphs.*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30014-90EE-4C9C-9926-9FD4802010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949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are the graphs for each participant for psychological distress *wait 8 seconds*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30014-90EE-4C9C-9926-9FD48020106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722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are the graphs for state mindfulness *wait 8 seconds*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30014-90EE-4C9C-9926-9FD48020106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665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are the last sets of graphs for trait mindfulness.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30014-90EE-4C9C-9926-9FD480201065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86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594C8-3728-49CE-B199-C01E249EB36E}" type="datetimeFigureOut">
              <a:rPr lang="en-US" smtClean="0"/>
              <a:t>6/18/2014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DD4D-9D54-42ED-8411-B82AA8456A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467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594C8-3728-49CE-B199-C01E249EB36E}" type="datetimeFigureOut">
              <a:rPr lang="en-US" smtClean="0"/>
              <a:t>6/18/2014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DD4D-9D54-42ED-8411-B82AA8456A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668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594C8-3728-49CE-B199-C01E249EB36E}" type="datetimeFigureOut">
              <a:rPr lang="en-US" smtClean="0"/>
              <a:t>6/18/2014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DD4D-9D54-42ED-8411-B82AA8456A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167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594C8-3728-49CE-B199-C01E249EB3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DD4D-9D54-42ED-8411-B82AA8456A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020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594C8-3728-49CE-B199-C01E249EB3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DD4D-9D54-42ED-8411-B82AA8456A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717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594C8-3728-49CE-B199-C01E249EB3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DD4D-9D54-42ED-8411-B82AA8456A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94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594C8-3728-49CE-B199-C01E249EB3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DD4D-9D54-42ED-8411-B82AA8456A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643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594C8-3728-49CE-B199-C01E249EB3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DD4D-9D54-42ED-8411-B82AA8456A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954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594C8-3728-49CE-B199-C01E249EB3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DD4D-9D54-42ED-8411-B82AA8456A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498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594C8-3728-49CE-B199-C01E249EB3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DD4D-9D54-42ED-8411-B82AA8456A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28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594C8-3728-49CE-B199-C01E249EB3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DD4D-9D54-42ED-8411-B82AA8456A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379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594C8-3728-49CE-B199-C01E249EB36E}" type="datetimeFigureOut">
              <a:rPr lang="en-US" smtClean="0"/>
              <a:t>6/18/2014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DD4D-9D54-42ED-8411-B82AA8456A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6502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594C8-3728-49CE-B199-C01E249EB3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DD4D-9D54-42ED-8411-B82AA8456A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049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594C8-3728-49CE-B199-C01E249EB3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DD4D-9D54-42ED-8411-B82AA8456A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850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594C8-3728-49CE-B199-C01E249EB3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DD4D-9D54-42ED-8411-B82AA8456A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54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594C8-3728-49CE-B199-C01E249EB36E}" type="datetimeFigureOut">
              <a:rPr lang="en-US" smtClean="0"/>
              <a:t>6/18/2014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DD4D-9D54-42ED-8411-B82AA8456A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504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594C8-3728-49CE-B199-C01E249EB36E}" type="datetimeFigureOut">
              <a:rPr lang="en-US" smtClean="0"/>
              <a:t>6/18/2014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DD4D-9D54-42ED-8411-B82AA8456A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118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594C8-3728-49CE-B199-C01E249EB36E}" type="datetimeFigureOut">
              <a:rPr lang="en-US" smtClean="0"/>
              <a:t>6/18/2014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DD4D-9D54-42ED-8411-B82AA8456A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722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594C8-3728-49CE-B199-C01E249EB36E}" type="datetimeFigureOut">
              <a:rPr lang="en-US" smtClean="0"/>
              <a:t>6/18/2014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DD4D-9D54-42ED-8411-B82AA8456A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193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594C8-3728-49CE-B199-C01E249EB36E}" type="datetimeFigureOut">
              <a:rPr lang="en-US" smtClean="0"/>
              <a:t>6/18/2014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DD4D-9D54-42ED-8411-B82AA8456A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956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594C8-3728-49CE-B199-C01E249EB36E}" type="datetimeFigureOut">
              <a:rPr lang="en-US" smtClean="0"/>
              <a:t>6/18/2014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DD4D-9D54-42ED-8411-B82AA8456A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942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594C8-3728-49CE-B199-C01E249EB36E}" type="datetimeFigureOut">
              <a:rPr lang="en-US" smtClean="0"/>
              <a:t>6/18/2014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DD4D-9D54-42ED-8411-B82AA8456A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417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594C8-3728-49CE-B199-C01E249EB36E}" type="datetimeFigureOut">
              <a:rPr lang="en-US" smtClean="0"/>
              <a:t>6/18/2014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BDD4D-9D54-42ED-8411-B82AA8456A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63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594C8-3728-49CE-B199-C01E249EB3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BDD4D-9D54-42ED-8411-B82AA8456A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5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0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jpe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microsoft.com/office/2007/relationships/hdphoto" Target="../media/hdphoto7.wdp"/><Relationship Id="rId7" Type="http://schemas.openxmlformats.org/officeDocument/2006/relationships/diagramLayout" Target="../diagrams/layout4.xml"/><Relationship Id="rId12" Type="http://schemas.openxmlformats.org/officeDocument/2006/relationships/image" Target="../media/image84.w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4.xml"/><Relationship Id="rId11" Type="http://schemas.openxmlformats.org/officeDocument/2006/relationships/image" Target="../media/image83.png"/><Relationship Id="rId5" Type="http://schemas.microsoft.com/office/2007/relationships/hdphoto" Target="../media/hdphoto8.wdp"/><Relationship Id="rId10" Type="http://schemas.microsoft.com/office/2007/relationships/diagramDrawing" Target="../diagrams/drawing4.xml"/><Relationship Id="rId4" Type="http://schemas.openxmlformats.org/officeDocument/2006/relationships/image" Target="../media/image82.png"/><Relationship Id="rId9" Type="http://schemas.openxmlformats.org/officeDocument/2006/relationships/diagramColors" Target="../diagrams/colors4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microsoft.com/office/2007/relationships/hdphoto" Target="../media/hdphoto10.wdp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microsoft.com/office/2007/relationships/hdphoto" Target="../media/hdphoto15.wdp"/><Relationship Id="rId4" Type="http://schemas.openxmlformats.org/officeDocument/2006/relationships/image" Target="../media/image9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19.jpg"/><Relationship Id="rId7" Type="http://schemas.openxmlformats.org/officeDocument/2006/relationships/diagramColors" Target="../diagrams/colors1.xml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Layout" Target="../diagrams/layout2.xml"/><Relationship Id="rId5" Type="http://schemas.openxmlformats.org/officeDocument/2006/relationships/diagramLayout" Target="../diagrams/layout1.xml"/><Relationship Id="rId10" Type="http://schemas.openxmlformats.org/officeDocument/2006/relationships/diagramData" Target="../diagrams/data2.xml"/><Relationship Id="rId4" Type="http://schemas.openxmlformats.org/officeDocument/2006/relationships/diagramData" Target="../diagrams/data1.xml"/><Relationship Id="rId9" Type="http://schemas.openxmlformats.org/officeDocument/2006/relationships/image" Target="../media/image20.jpg"/><Relationship Id="rId14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762000"/>
            <a:ext cx="72390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Mindfulness Soup </a:t>
            </a:r>
            <a:r>
              <a:rPr lang="en-US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for </a:t>
            </a:r>
            <a:r>
              <a:rPr lang="en-US" sz="4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the Inattentive College Student Soul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endParaRPr lang="en-US" sz="2000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endParaRPr lang="en-US" sz="2000" b="1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The use of mindfulness as an Intervention for College Students with ADHD:</a:t>
            </a:r>
            <a:r>
              <a:rPr lang="en-US" sz="2000" b="1" dirty="0" smtClean="0">
                <a:solidFill>
                  <a:schemeClr val="bg1"/>
                </a:solidFill>
                <a:latin typeface="Stencil" panose="040409050D0802020404" pitchFamily="82" charset="0"/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latin typeface="Stencil" panose="040409050D0802020404" pitchFamily="82" charset="0"/>
              </a:rPr>
            </a:br>
            <a:r>
              <a:rPr lang="en-US" sz="2000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A Pilot Study</a:t>
            </a:r>
          </a:p>
          <a:p>
            <a:pPr algn="ctr"/>
            <a:endParaRPr lang="en-US" sz="3600" b="1" dirty="0" smtClean="0">
              <a:solidFill>
                <a:schemeClr val="bg1"/>
              </a:solidFill>
              <a:latin typeface="Gabriola" panose="04040605051002020D02" pitchFamily="82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The University of North Texas</a:t>
            </a:r>
            <a:endParaRPr lang="en-US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Ethan G. Lester, B.S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Daniel S. Sternberg, M.S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Amy R. Murrell, PhD</a:t>
            </a:r>
            <a:endParaRPr lang="en-US" sz="2400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47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Effective Treatment</a:t>
            </a:r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3732">
            <a:off x="1552158" y="2953851"/>
            <a:ext cx="1573381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8706">
            <a:off x="2984671" y="2928611"/>
            <a:ext cx="1601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C:\Users\Ethan\AppData\Local\Microsoft\Windows\Temporary Internet Files\Content.IE5\HJ8T9LMS\MC900434802[1].pn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90600"/>
            <a:ext cx="55626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604" y="2043509"/>
            <a:ext cx="1868487" cy="124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67400" y="2667000"/>
            <a:ext cx="1010861" cy="133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397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Structure</a:t>
            </a:r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4" descr="C:\Users\Ethan\AppData\Local\Microsoft\Windows\Temporary Internet Files\Content.IE5\HJ8T9LMS\MC900434802[1]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71600"/>
            <a:ext cx="5181486" cy="518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0"/>
            <a:ext cx="2325688" cy="219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Ethan\AppData\Local\Microsoft\Windows\Temporary Internet Files\Content.IE5\775UFQKP\MC90044465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16752"/>
            <a:ext cx="2429888" cy="212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388744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More</a:t>
            </a:r>
            <a:endParaRPr lang="en-US" sz="32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0" y="3733800"/>
            <a:ext cx="1227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Less</a:t>
            </a:r>
            <a:endParaRPr lang="en-US" sz="32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38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7000" y="2362200"/>
            <a:ext cx="40386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chemeClr val="tx1">
                      <a:alpha val="70000"/>
                    </a:schemeClr>
                  </a:outerShdw>
                </a:effectLst>
                <a:latin typeface="Bookman Old Style" panose="02050604050505020204" pitchFamily="18" charset="0"/>
              </a:rPr>
              <a:t>Why</a:t>
            </a:r>
            <a:r>
              <a:rPr lang="en-US" sz="9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?</a:t>
            </a:r>
            <a:endParaRPr lang="en-US" sz="9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97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MBSR</a:t>
            </a:r>
            <a:endParaRPr lang="en-US" sz="4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1615440" cy="2286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4825">
            <a:off x="7563055" y="147475"/>
            <a:ext cx="1245655" cy="1881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057400"/>
            <a:ext cx="2362200" cy="1877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271" y="2181039"/>
            <a:ext cx="2628900" cy="1743075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777" y="4294910"/>
            <a:ext cx="3200400" cy="231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554148"/>
            <a:ext cx="2619375" cy="17430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377" y="4419600"/>
            <a:ext cx="2905493" cy="175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5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Vipassana</a:t>
            </a:r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057400"/>
            <a:ext cx="2019300" cy="28575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590800"/>
            <a:ext cx="2564780" cy="175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590800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8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Hypothesis 1</a:t>
            </a:r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2875614"/>
              </p:ext>
            </p:extLst>
          </p:nvPr>
        </p:nvGraphicFramePr>
        <p:xfrm>
          <a:off x="457200" y="15240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612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Hypothesis 2</a:t>
            </a:r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366687754"/>
              </p:ext>
            </p:extLst>
          </p:nvPr>
        </p:nvGraphicFramePr>
        <p:xfrm>
          <a:off x="1828800" y="1858545"/>
          <a:ext cx="6477000" cy="3713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636" y="3715434"/>
            <a:ext cx="2029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Psychological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Distress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3800" y="558338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Weeks</a:t>
            </a:r>
            <a:endParaRPr lang="en-US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83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Hypothesis 3</a:t>
            </a:r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243759015"/>
              </p:ext>
            </p:extLst>
          </p:nvPr>
        </p:nvGraphicFramePr>
        <p:xfrm>
          <a:off x="1828800" y="1905000"/>
          <a:ext cx="6629400" cy="401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" y="3791634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Mindfulness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Traits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867400"/>
            <a:ext cx="1926503" cy="64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376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Hypothesis 4</a:t>
            </a:r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871483079"/>
              </p:ext>
            </p:extLst>
          </p:nvPr>
        </p:nvGraphicFramePr>
        <p:xfrm>
          <a:off x="1905000" y="1981200"/>
          <a:ext cx="5486400" cy="363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7" descr="C:\Users\Ethan\AppData\Local\Microsoft\Windows\Temporary Internet Files\Content.IE5\1PEZ1MB6\MC900441322[1].png"/>
          <p:cNvPicPr>
            <a:picLocks noChangeAspect="1" noChangeArrowheads="1"/>
          </p:cNvPicPr>
          <p:nvPr/>
        </p:nvPicPr>
        <p:blipFill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420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Ethan\AppData\Local\Microsoft\Windows\Temporary Internet Files\Content.IE5\HVIB1LKK\MC900441321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291" y="3124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05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Research Design</a:t>
            </a:r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461" y="1600200"/>
            <a:ext cx="2977077" cy="4525963"/>
          </a:xfrm>
          <a:effectLst>
            <a:glow rad="673100">
              <a:srgbClr val="FFFF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79658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Adult ADHD and College</a:t>
            </a:r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9710">
            <a:off x="523304" y="1811214"/>
            <a:ext cx="36555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71" y="4720587"/>
            <a:ext cx="1595438" cy="16169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214" y="2133600"/>
            <a:ext cx="155257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5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3603"/>
            <a:ext cx="2133600" cy="2200870"/>
          </a:xfrm>
        </p:spPr>
      </p:pic>
      <p:sp>
        <p:nvSpPr>
          <p:cNvPr id="4" name="Rectangle 3"/>
          <p:cNvSpPr/>
          <p:nvPr/>
        </p:nvSpPr>
        <p:spPr>
          <a:xfrm>
            <a:off x="2754445" y="381000"/>
            <a:ext cx="3593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Participants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" y="190500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76400" y="189807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75" y="3810000"/>
            <a:ext cx="3591560" cy="10668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52400" y="5181600"/>
            <a:ext cx="4552657" cy="1107996"/>
            <a:chOff x="152400" y="5181600"/>
            <a:chExt cx="4552657" cy="1107996"/>
          </a:xfrm>
        </p:grpSpPr>
        <p:sp>
          <p:nvSpPr>
            <p:cNvPr id="13" name="Rectangle 12"/>
            <p:cNvSpPr/>
            <p:nvPr/>
          </p:nvSpPr>
          <p:spPr>
            <a:xfrm>
              <a:off x="152400" y="5181600"/>
              <a:ext cx="455265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18-26 years old</a:t>
              </a:r>
              <a:endPara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86259" y="5920264"/>
              <a:ext cx="30849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  <a:latin typeface="Bookman Old Style" panose="02050604050505020204" pitchFamily="18" charset="0"/>
                </a:rPr>
                <a:t>M</a:t>
              </a:r>
              <a:r>
                <a:rPr lang="en-US" dirty="0">
                  <a:solidFill>
                    <a:schemeClr val="bg1"/>
                  </a:solidFill>
                  <a:latin typeface="Bookman Old Style" panose="02050604050505020204" pitchFamily="18" charset="0"/>
                </a:rPr>
                <a:t> = 20.71; </a:t>
              </a:r>
              <a:r>
                <a:rPr lang="en-US" i="1" dirty="0">
                  <a:solidFill>
                    <a:schemeClr val="bg1"/>
                  </a:solidFill>
                  <a:latin typeface="Bookman Old Style" panose="02050604050505020204" pitchFamily="18" charset="0"/>
                </a:rPr>
                <a:t>SD</a:t>
              </a:r>
              <a:r>
                <a:rPr lang="en-US" dirty="0">
                  <a:solidFill>
                    <a:schemeClr val="bg1"/>
                  </a:solidFill>
                  <a:latin typeface="Bookman Old Style" panose="02050604050505020204" pitchFamily="18" charset="0"/>
                </a:rPr>
                <a:t> = 2.81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038600" y="1898073"/>
            <a:ext cx="5105400" cy="3403600"/>
            <a:chOff x="4038600" y="1898073"/>
            <a:chExt cx="5105400" cy="3403600"/>
          </a:xfrm>
        </p:grpSpPr>
        <p:graphicFrame>
          <p:nvGraphicFramePr>
            <p:cNvPr id="16" name="Chart 15"/>
            <p:cNvGraphicFramePr/>
            <p:nvPr>
              <p:extLst>
                <p:ext uri="{D42A27DB-BD31-4B8C-83A1-F6EECF244321}">
                  <p14:modId xmlns:p14="http://schemas.microsoft.com/office/powerpoint/2010/main" val="3010343317"/>
                </p:ext>
              </p:extLst>
            </p:nvPr>
          </p:nvGraphicFramePr>
          <p:xfrm>
            <a:off x="4038600" y="1898073"/>
            <a:ext cx="5105400" cy="3403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219" y="3429000"/>
              <a:ext cx="1054100" cy="450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329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scene3d>
              <a:camera prst="orthographicFront">
                <a:rot lat="20999997" lon="600000" rev="0"/>
              </a:camera>
              <a:lightRig rig="threePt" dir="t"/>
            </a:scene3d>
            <a:sp3d/>
          </a:bodyPr>
          <a:lstStyle/>
          <a:p>
            <a:r>
              <a:rPr lang="en-US" dirty="0" smtClean="0">
                <a:latin typeface="Bradley Hand ITC" panose="03070402050302030203" pitchFamily="66" charset="0"/>
              </a:rPr>
              <a:t>   Measures</a:t>
            </a:r>
            <a:endParaRPr lang="en-US" dirty="0">
              <a:latin typeface="Bradley Hand ITC" panose="03070402050302030203" pitchFamily="66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4525963"/>
          </a:xfrm>
        </p:spPr>
        <p:txBody>
          <a:bodyPr>
            <a:normAutofit/>
            <a:scene3d>
              <a:camera prst="orthographicFront">
                <a:rot lat="0" lon="1200000" rev="0"/>
              </a:camera>
              <a:lightRig rig="threePt" dir="t"/>
            </a:scene3d>
          </a:bodyPr>
          <a:lstStyle/>
          <a:p>
            <a:pPr marL="0" indent="0">
              <a:buNone/>
            </a:pPr>
            <a:r>
              <a:rPr lang="en-US" sz="2800" b="1" dirty="0" smtClean="0">
                <a:latin typeface="Bradley Hand ITC" panose="03070402050302030203" pitchFamily="66" charset="0"/>
              </a:rPr>
              <a:t>           Adult ADHD Self Report Scale (ASRS)</a:t>
            </a:r>
          </a:p>
          <a:p>
            <a:pPr marL="0" indent="0">
              <a:buNone/>
            </a:pPr>
            <a:r>
              <a:rPr lang="en-US" sz="2800" b="1" dirty="0" smtClean="0">
                <a:latin typeface="Bradley Hand ITC" panose="03070402050302030203" pitchFamily="66" charset="0"/>
              </a:rPr>
              <a:t>       Depression Anxiety and Stress Scale (DASS)</a:t>
            </a:r>
          </a:p>
          <a:p>
            <a:pPr marL="0" indent="0">
              <a:buNone/>
            </a:pPr>
            <a:r>
              <a:rPr lang="en-US" sz="2800" b="1" dirty="0" smtClean="0">
                <a:latin typeface="Bradley Hand ITC" panose="03070402050302030203" pitchFamily="66" charset="0"/>
              </a:rPr>
              <a:t>   Kentucky Inventory of Mindfulness Skills (KIMS)</a:t>
            </a:r>
            <a:endParaRPr lang="en-US" sz="2800" b="1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en-US" sz="2800" b="1" dirty="0" smtClean="0">
                <a:latin typeface="Bradley Hand ITC" panose="03070402050302030203" pitchFamily="66" charset="0"/>
              </a:rPr>
              <a:t>Toronto Mindfulness Scale             (TMS)</a:t>
            </a:r>
          </a:p>
          <a:p>
            <a:pPr marL="0" indent="0">
              <a:buNone/>
            </a:pPr>
            <a:endParaRPr lang="en-US" sz="2800" b="1" dirty="0" smtClean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en-US" sz="2800" b="1" dirty="0" smtClean="0">
                <a:latin typeface="Bradley Hand ITC" panose="03070402050302030203" pitchFamily="66" charset="0"/>
              </a:rPr>
              <a:t>Demographics and Preference </a:t>
            </a:r>
          </a:p>
          <a:p>
            <a:pPr marL="0" indent="0">
              <a:buNone/>
            </a:pPr>
            <a:r>
              <a:rPr lang="en-US" sz="2800" b="1" dirty="0" smtClean="0">
                <a:latin typeface="Bradley Hand ITC" panose="03070402050302030203" pitchFamily="66" charset="0"/>
              </a:rPr>
              <a:t>Questionnaire </a:t>
            </a:r>
          </a:p>
          <a:p>
            <a:pPr marL="0" indent="0">
              <a:buNone/>
            </a:pPr>
            <a:endParaRPr lang="en-US" sz="28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35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108466"/>
            <a:ext cx="2402032" cy="274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739831944"/>
              </p:ext>
            </p:extLst>
          </p:nvPr>
        </p:nvGraphicFramePr>
        <p:xfrm>
          <a:off x="228600" y="152400"/>
          <a:ext cx="56388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09" y="740371"/>
            <a:ext cx="8346332" cy="490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838200" y="2298440"/>
            <a:ext cx="1066800" cy="831979"/>
          </a:xfrm>
          <a:prstGeom prst="ellipse">
            <a:avLst/>
          </a:prstGeom>
          <a:noFill/>
          <a:ln w="88900">
            <a:solidFill>
              <a:srgbClr val="FFFF00">
                <a:alpha val="7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0159">
            <a:off x="6988042" y="3942160"/>
            <a:ext cx="1782669" cy="2710141"/>
          </a:xfrm>
          <a:prstGeom prst="rect">
            <a:avLst/>
          </a:prstGeom>
          <a:effectLst>
            <a:glow rad="673100">
              <a:srgbClr val="FFFF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79829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Magnitude of Change </a:t>
            </a:r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ASRS</a:t>
            </a:r>
            <a:endParaRPr lang="en-US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503015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781800" y="2057400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Baseline to Follow-up</a:t>
            </a:r>
            <a:endParaRPr lang="en-US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81800" y="4876800"/>
            <a:ext cx="2286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Average Change of 13.25 Points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35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Rate of Change ASRS</a:t>
            </a:r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5906971"/>
              </p:ext>
            </p:extLst>
          </p:nvPr>
        </p:nvGraphicFramePr>
        <p:xfrm>
          <a:off x="457200" y="1524000"/>
          <a:ext cx="81534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934200" y="2057399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Baseline to Follow-up</a:t>
            </a:r>
            <a:endParaRPr lang="en-US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48054" y="5029200"/>
            <a:ext cx="1814945" cy="92333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Latency not reported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MBSR</a:t>
            </a:r>
            <a:endParaRPr lang="en-US" b="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b="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Vipassana</a:t>
            </a:r>
            <a:endParaRPr lang="en-US" b="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5ABBC-F954-457A-82CD-82DE21E60049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Visual Inspection- ASRS</a:t>
            </a:r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08208"/>
            <a:ext cx="192962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24" y="4370784"/>
            <a:ext cx="1990376" cy="133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49" y="2590800"/>
            <a:ext cx="1954373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19600"/>
            <a:ext cx="218856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438400"/>
            <a:ext cx="2035272" cy="1079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675008"/>
            <a:ext cx="2119139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029200"/>
            <a:ext cx="2119139" cy="123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17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Magnitude of Change DASS</a:t>
            </a:r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362130527"/>
              </p:ext>
            </p:extLst>
          </p:nvPr>
        </p:nvGraphicFramePr>
        <p:xfrm>
          <a:off x="685800" y="1600200"/>
          <a:ext cx="76200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781800" y="2057400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Baseline to Intervention</a:t>
            </a:r>
            <a:endParaRPr lang="en-US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1800" y="4876800"/>
            <a:ext cx="2286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Average Change of 22 Points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63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Magnitude of Change DASS</a:t>
            </a:r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75800648"/>
              </p:ext>
            </p:extLst>
          </p:nvPr>
        </p:nvGraphicFramePr>
        <p:xfrm>
          <a:off x="342900" y="1676400"/>
          <a:ext cx="76200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781800" y="20574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Intervention to Follow-Up</a:t>
            </a:r>
            <a:endParaRPr lang="en-US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1800" y="4876800"/>
            <a:ext cx="2286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Average Change of 22 Points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4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Rate of Change DASS</a:t>
            </a:r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3577433035"/>
              </p:ext>
            </p:extLst>
          </p:nvPr>
        </p:nvGraphicFramePr>
        <p:xfrm>
          <a:off x="685800" y="1397000"/>
          <a:ext cx="7696200" cy="523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7"/>
          <p:cNvSpPr txBox="1"/>
          <p:nvPr/>
        </p:nvSpPr>
        <p:spPr>
          <a:xfrm>
            <a:off x="6705600" y="2057400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Baseline to Intervention</a:t>
            </a:r>
            <a:endParaRPr lang="en-US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1800" y="4876800"/>
            <a:ext cx="2286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Average Latency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4 Weeks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2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Rate of Change DASS</a:t>
            </a:r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9400" y="20574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Intervention to Follow-Up</a:t>
            </a:r>
            <a:endParaRPr lang="en-US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912022361"/>
              </p:ext>
            </p:extLst>
          </p:nvPr>
        </p:nvGraphicFramePr>
        <p:xfrm>
          <a:off x="910936" y="1600200"/>
          <a:ext cx="7166264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629400" y="4876800"/>
            <a:ext cx="2286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Average Latency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0-&gt;4 Weeks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81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scene3d>
              <a:camera prst="orthographicFront">
                <a:rot lat="20999997" lon="600000" rev="0"/>
              </a:camera>
              <a:lightRig rig="threePt" dir="t"/>
            </a:scene3d>
            <a:sp3d/>
          </a:bodyPr>
          <a:lstStyle/>
          <a:p>
            <a:r>
              <a:rPr lang="en-US" dirty="0" smtClean="0">
                <a:latin typeface="Bradley Hand ITC" panose="03070402050302030203" pitchFamily="66" charset="0"/>
              </a:rPr>
              <a:t>   College Specific Issues</a:t>
            </a:r>
            <a:endParaRPr lang="en-US" dirty="0">
              <a:latin typeface="Bradley Hand ITC" panose="03070402050302030203" pitchFamily="66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1371600"/>
            <a:ext cx="8229600" cy="4525963"/>
          </a:xfrm>
        </p:spPr>
        <p:txBody>
          <a:bodyPr>
            <a:normAutofit/>
            <a:scene3d>
              <a:camera prst="orthographicFront">
                <a:rot lat="0" lon="1200000" rev="0"/>
              </a:camera>
              <a:lightRig rig="threePt" dir="t"/>
            </a:scene3d>
          </a:bodyPr>
          <a:lstStyle/>
          <a:p>
            <a:pPr marL="0" indent="0">
              <a:buNone/>
            </a:pPr>
            <a:r>
              <a:rPr lang="en-US" sz="2800" b="1" dirty="0" smtClean="0">
                <a:latin typeface="Bradley Hand ITC" panose="03070402050302030203" pitchFamily="66" charset="0"/>
              </a:rPr>
              <a:t>    Time management</a:t>
            </a:r>
          </a:p>
          <a:p>
            <a:pPr marL="0" indent="0">
              <a:buNone/>
            </a:pPr>
            <a:r>
              <a:rPr lang="en-US" sz="2800" b="1" dirty="0" smtClean="0">
                <a:latin typeface="Bradley Hand ITC" panose="03070402050302030203" pitchFamily="66" charset="0"/>
              </a:rPr>
              <a:t>Poor organization skills</a:t>
            </a:r>
          </a:p>
          <a:p>
            <a:pPr marL="0" indent="0">
              <a:buNone/>
            </a:pPr>
            <a:r>
              <a:rPr lang="en-US" sz="2800" b="1" dirty="0" smtClean="0">
                <a:latin typeface="Bradley Hand ITC" panose="03070402050302030203" pitchFamily="66" charset="0"/>
              </a:rPr>
              <a:t>A deficit in parental support</a:t>
            </a:r>
          </a:p>
          <a:p>
            <a:pPr marL="0" indent="0">
              <a:buNone/>
            </a:pPr>
            <a:r>
              <a:rPr lang="en-US" sz="2800" b="1" dirty="0" smtClean="0">
                <a:latin typeface="Bradley Hand ITC" panose="03070402050302030203" pitchFamily="66" charset="0"/>
              </a:rPr>
              <a:t>Greater substance use</a:t>
            </a:r>
          </a:p>
          <a:p>
            <a:pPr marL="0" indent="0">
              <a:buNone/>
            </a:pPr>
            <a:endParaRPr lang="en-US" sz="2800" b="1" dirty="0" smtClean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en-US" sz="2800" b="1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7807">
            <a:off x="6395959" y="1185387"/>
            <a:ext cx="1641685" cy="13297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2564" y="4364182"/>
            <a:ext cx="6172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Bradley Hand ITC" panose="03070402050302030203" pitchFamily="66" charset="0"/>
              </a:rPr>
              <a:t>SIGNIFICANT ACADEMIC</a:t>
            </a:r>
          </a:p>
          <a:p>
            <a:r>
              <a:rPr lang="en-US" sz="4000" b="1" dirty="0" smtClean="0">
                <a:latin typeface="Bradley Hand ITC" panose="03070402050302030203" pitchFamily="66" charset="0"/>
              </a:rPr>
              <a:t>DIFFICULTIES!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75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MBSR</a:t>
            </a:r>
            <a:endParaRPr lang="en-US" b="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b="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Vipassana</a:t>
            </a:r>
            <a:endParaRPr lang="en-US" b="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5ABBC-F954-457A-82CD-82DE21E60049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Visual Inspection- DASS</a:t>
            </a:r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191596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819400"/>
            <a:ext cx="1869919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64108"/>
            <a:ext cx="1965540" cy="123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49" y="4564108"/>
            <a:ext cx="2065870" cy="123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35382"/>
            <a:ext cx="2008540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37144"/>
            <a:ext cx="1983937" cy="10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5177611"/>
            <a:ext cx="1998116" cy="1091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549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Magnitude of Change TMS</a:t>
            </a:r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770588806"/>
              </p:ext>
            </p:extLst>
          </p:nvPr>
        </p:nvGraphicFramePr>
        <p:xfrm>
          <a:off x="838200" y="1397000"/>
          <a:ext cx="7467600" cy="500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781800" y="1752600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Baseline to Intervention</a:t>
            </a:r>
            <a:endParaRPr lang="en-US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1800" y="4876800"/>
            <a:ext cx="2286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Average Change of 4 Points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05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Magnitude of Change TMS</a:t>
            </a:r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3112330552"/>
              </p:ext>
            </p:extLst>
          </p:nvPr>
        </p:nvGraphicFramePr>
        <p:xfrm>
          <a:off x="609600" y="1397000"/>
          <a:ext cx="7315200" cy="515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629400" y="20574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Intervention to Follow-Up</a:t>
            </a:r>
            <a:endParaRPr lang="en-US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1800" y="4876800"/>
            <a:ext cx="2286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Average Change of 6.67 Points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44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Rate of Change TMS</a:t>
            </a:r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9400" y="20574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Baseline to Intervention</a:t>
            </a:r>
            <a:endParaRPr lang="en-US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337281720"/>
              </p:ext>
            </p:extLst>
          </p:nvPr>
        </p:nvGraphicFramePr>
        <p:xfrm>
          <a:off x="838200" y="1397000"/>
          <a:ext cx="7467600" cy="500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781800" y="4876800"/>
            <a:ext cx="2286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Average Latency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1-2 Weeks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66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Rate of Change TMS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29400" y="20574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Intervention to Follow-Up</a:t>
            </a:r>
            <a:endParaRPr lang="en-US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596782503"/>
              </p:ext>
            </p:extLst>
          </p:nvPr>
        </p:nvGraphicFramePr>
        <p:xfrm>
          <a:off x="762000" y="1397000"/>
          <a:ext cx="6858000" cy="492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629400" y="4876800"/>
            <a:ext cx="2286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Average Latency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1-2 Weeks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03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MBSR</a:t>
            </a:r>
            <a:endParaRPr lang="en-US" b="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b="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Vipassana</a:t>
            </a:r>
            <a:endParaRPr lang="en-US" b="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5ABBC-F954-457A-82CD-82DE21E60049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Visual Inspection- TMS</a:t>
            </a:r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438400"/>
            <a:ext cx="200933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67000"/>
            <a:ext cx="1805939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645978"/>
            <a:ext cx="1841943" cy="131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19600"/>
            <a:ext cx="168873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903" y="4497442"/>
            <a:ext cx="185344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30776"/>
            <a:ext cx="204294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9" y="4995041"/>
            <a:ext cx="2042943" cy="122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96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Magnitude of Change KIMS</a:t>
            </a:r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652026768"/>
              </p:ext>
            </p:extLst>
          </p:nvPr>
        </p:nvGraphicFramePr>
        <p:xfrm>
          <a:off x="838200" y="1397000"/>
          <a:ext cx="7391400" cy="492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781800" y="2057400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Baseline to Follow-up</a:t>
            </a:r>
            <a:endParaRPr lang="en-US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1800" y="4876800"/>
            <a:ext cx="2286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Average Change of 24 Points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75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Rate of Change KIMS</a:t>
            </a:r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3220365785"/>
              </p:ext>
            </p:extLst>
          </p:nvPr>
        </p:nvGraphicFramePr>
        <p:xfrm>
          <a:off x="1066800" y="1447800"/>
          <a:ext cx="6858000" cy="469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781800" y="2057400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Baseline to Follow-up</a:t>
            </a:r>
            <a:endParaRPr lang="en-US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25491" y="5105400"/>
            <a:ext cx="2286000" cy="92333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Latency not reported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26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MBSR</a:t>
            </a:r>
            <a:endParaRPr lang="en-US" b="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b="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Vipassana</a:t>
            </a:r>
            <a:endParaRPr lang="en-US" b="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5ABBC-F954-457A-82CD-82DE21E60049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Visual Inspection- KIMS</a:t>
            </a:r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500" y="2444971"/>
            <a:ext cx="2119531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0800"/>
            <a:ext cx="2081229" cy="119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90801"/>
            <a:ext cx="190010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419600"/>
            <a:ext cx="20574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76" y="4419600"/>
            <a:ext cx="2088360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65332"/>
            <a:ext cx="2214133" cy="112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072218"/>
            <a:ext cx="2214133" cy="1222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72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8737">
            <a:off x="2226335" y="930935"/>
            <a:ext cx="4953000" cy="4953000"/>
          </a:xfrm>
          <a:prstGeom prst="rect">
            <a:avLst/>
          </a:prstGeom>
          <a:noFill/>
          <a:ln w="825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346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ADHD and Structure</a:t>
            </a:r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4114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657600" y="1752600"/>
            <a:ext cx="2667000" cy="1752600"/>
            <a:chOff x="3657600" y="1752600"/>
            <a:chExt cx="2667000" cy="1752600"/>
          </a:xfrm>
        </p:grpSpPr>
        <p:sp>
          <p:nvSpPr>
            <p:cNvPr id="4" name="Cloud Callout 3"/>
            <p:cNvSpPr/>
            <p:nvPr/>
          </p:nvSpPr>
          <p:spPr>
            <a:xfrm>
              <a:off x="3657600" y="1752600"/>
              <a:ext cx="2667000" cy="1752600"/>
            </a:xfrm>
            <a:prstGeom prst="cloudCallout">
              <a:avLst>
                <a:gd name="adj1" fmla="val -39015"/>
                <a:gd name="adj2" fmla="val 66453"/>
              </a:avLst>
            </a:prstGeom>
            <a:solidFill>
              <a:schemeClr val="bg1">
                <a:lumMod val="95000"/>
                <a:alpha val="7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038600" y="2057400"/>
              <a:ext cx="1905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Tw Cen MT" panose="020B0602020104020603" pitchFamily="34" charset="0"/>
                </a:rPr>
                <a:t>How  weird! </a:t>
              </a:r>
            </a:p>
            <a:p>
              <a:pPr algn="ctr"/>
              <a:r>
                <a:rPr lang="en-US" dirty="0" smtClean="0">
                  <a:latin typeface="Tw Cen MT" panose="020B0602020104020603" pitchFamily="34" charset="0"/>
                </a:rPr>
                <a:t>When I raise my hand, the teacher calls on me!</a:t>
              </a:r>
              <a:endParaRPr lang="en-US" dirty="0">
                <a:latin typeface="Tw Cen MT" panose="020B0602020104020603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55" y="2671419"/>
            <a:ext cx="2327841" cy="375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2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Reliable Change Indices</a:t>
            </a:r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563017" cy="533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cxnSp>
        <p:nvCxnSpPr>
          <p:cNvPr id="14" name="Straight Connector 13"/>
          <p:cNvCxnSpPr/>
          <p:nvPr/>
        </p:nvCxnSpPr>
        <p:spPr>
          <a:xfrm>
            <a:off x="4543508" y="2743200"/>
            <a:ext cx="3781509" cy="0"/>
          </a:xfrm>
          <a:prstGeom prst="line">
            <a:avLst/>
          </a:prstGeom>
          <a:noFill/>
          <a:ln w="317500" cap="flat" cmpd="sng" algn="ctr">
            <a:solidFill>
              <a:srgbClr val="FFFF00">
                <a:alpha val="50000"/>
              </a:srgbClr>
            </a:solidFill>
            <a:prstDash val="solid"/>
          </a:ln>
          <a:effectLst/>
        </p:spPr>
      </p:cxnSp>
      <p:cxnSp>
        <p:nvCxnSpPr>
          <p:cNvPr id="18" name="Straight Connector 17"/>
          <p:cNvCxnSpPr/>
          <p:nvPr/>
        </p:nvCxnSpPr>
        <p:spPr>
          <a:xfrm>
            <a:off x="4543508" y="5791200"/>
            <a:ext cx="3781509" cy="0"/>
          </a:xfrm>
          <a:prstGeom prst="line">
            <a:avLst/>
          </a:prstGeom>
          <a:noFill/>
          <a:ln w="317500" cap="flat" cmpd="sng" algn="ctr">
            <a:solidFill>
              <a:srgbClr val="FFFF00">
                <a:alpha val="50000"/>
              </a:srgbClr>
            </a:solidFill>
            <a:prstDash val="solid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>
            <a:off x="4543507" y="4191000"/>
            <a:ext cx="3781509" cy="0"/>
          </a:xfrm>
          <a:prstGeom prst="line">
            <a:avLst/>
          </a:prstGeom>
          <a:noFill/>
          <a:ln w="317500" cap="flat" cmpd="sng" algn="ctr">
            <a:solidFill>
              <a:srgbClr val="FFFF00">
                <a:alpha val="50000"/>
              </a:srgbClr>
            </a:solidFill>
            <a:prstDash val="solid"/>
          </a:ln>
          <a:effectLst/>
        </p:spPr>
      </p:cxnSp>
      <p:sp>
        <p:nvSpPr>
          <p:cNvPr id="20" name="Rectangle 19"/>
          <p:cNvSpPr/>
          <p:nvPr/>
        </p:nvSpPr>
        <p:spPr>
          <a:xfrm>
            <a:off x="4839862" y="5329535"/>
            <a:ext cx="417938" cy="923330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91200" y="5338925"/>
            <a:ext cx="417938" cy="923330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58000" y="5348315"/>
            <a:ext cx="417938" cy="923330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858588" y="5348315"/>
            <a:ext cx="417938" cy="923330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538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5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228600"/>
            <a:ext cx="2743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Gabriola" panose="04040605051002020D02" pitchFamily="82" charset="0"/>
              </a:rPr>
              <a:t>Engagement</a:t>
            </a:r>
          </a:p>
          <a:p>
            <a:endParaRPr lang="en-US" sz="4800" dirty="0" smtClean="0">
              <a:latin typeface="Gabriola" panose="04040605051002020D02" pitchFamily="82" charset="0"/>
            </a:endParaRPr>
          </a:p>
          <a:p>
            <a:r>
              <a:rPr lang="en-US" sz="4800" dirty="0" smtClean="0">
                <a:latin typeface="Gabriola" panose="04040605051002020D02" pitchFamily="82" charset="0"/>
              </a:rPr>
              <a:t>Satisfaction</a:t>
            </a:r>
          </a:p>
          <a:p>
            <a:endParaRPr lang="en-US" sz="4800" dirty="0" smtClean="0">
              <a:latin typeface="Gabriola" panose="04040605051002020D02" pitchFamily="82" charset="0"/>
            </a:endParaRPr>
          </a:p>
          <a:p>
            <a:r>
              <a:rPr lang="en-US" sz="4800" dirty="0" smtClean="0">
                <a:latin typeface="Gabriola" panose="04040605051002020D02" pitchFamily="82" charset="0"/>
              </a:rPr>
              <a:t>Helpfulness</a:t>
            </a:r>
            <a:endParaRPr lang="en-US" sz="4800" dirty="0">
              <a:latin typeface="Gabriola" panose="04040605051002020D02" pitchFamily="82" charset="0"/>
            </a:endParaRPr>
          </a:p>
        </p:txBody>
      </p:sp>
      <p:pic>
        <p:nvPicPr>
          <p:cNvPr id="7" name="Picture 7" descr="C:\Users\Ethan\AppData\Local\Microsoft\Windows\Temporary Internet Files\Content.IE5\1PEZ1MB6\MC900441322[1].png"/>
          <p:cNvPicPr>
            <a:picLocks noChangeAspect="1" noChangeArrowheads="1"/>
          </p:cNvPicPr>
          <p:nvPr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34935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Ethan\AppData\Local\Microsoft\Windows\Temporary Internet Files\Content.IE5\1PEZ1MB6\MC900441322[1].png"/>
          <p:cNvPicPr>
            <a:picLocks noChangeAspect="1" noChangeArrowheads="1"/>
          </p:cNvPicPr>
          <p:nvPr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73726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Ethan\AppData\Local\Microsoft\Windows\Temporary Internet Files\Content.IE5\1PEZ1MB6\MC900441322[1].png"/>
          <p:cNvPicPr>
            <a:picLocks noChangeAspect="1" noChangeArrowheads="1"/>
          </p:cNvPicPr>
          <p:nvPr/>
        </p:nvPicPr>
        <p:blipFill>
          <a:blip r:embed="rId4" cstate="print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5864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Ethan\AppData\Local\Microsoft\Windows\Temporary Internet Files\Content.IE5\1PEZ1MB6\MC900441322[1].png"/>
          <p:cNvPicPr>
            <a:picLocks noChangeAspect="1" noChangeArrowheads="1"/>
          </p:cNvPicPr>
          <p:nvPr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14500" y="3089564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38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896">
            <a:off x="310580" y="738147"/>
            <a:ext cx="4614951" cy="2479675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2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6244">
            <a:off x="5057172" y="1493691"/>
            <a:ext cx="3573262" cy="2676497"/>
          </a:xfrm>
          <a:prstGeom prst="rect">
            <a:avLst/>
          </a:prstGeom>
          <a:noFill/>
          <a:ln w="793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447800" y="3810000"/>
            <a:ext cx="4724400" cy="2844800"/>
            <a:chOff x="1447800" y="3810000"/>
            <a:chExt cx="4724400" cy="2844800"/>
          </a:xfrm>
        </p:grpSpPr>
        <p:graphicFrame>
          <p:nvGraphicFramePr>
            <p:cNvPr id="5" name="Diagram 4"/>
            <p:cNvGraphicFramePr/>
            <p:nvPr>
              <p:extLst>
                <p:ext uri="{D42A27DB-BD31-4B8C-83A1-F6EECF244321}">
                  <p14:modId xmlns:p14="http://schemas.microsoft.com/office/powerpoint/2010/main" val="2685265193"/>
                </p:ext>
              </p:extLst>
            </p:nvPr>
          </p:nvGraphicFramePr>
          <p:xfrm>
            <a:off x="1447800" y="3810000"/>
            <a:ext cx="4724400" cy="28448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4825680"/>
              <a:ext cx="990600" cy="990600"/>
            </a:xfrm>
            <a:prstGeom prst="rect">
              <a:avLst/>
            </a:prstGeom>
          </p:spPr>
        </p:pic>
        <p:pic>
          <p:nvPicPr>
            <p:cNvPr id="3075" name="Picture 3" descr="C:\Users\Ethan\AppData\Local\Microsoft\Windows\Temporary Internet Files\Content.IE5\HJ8T9LMS\MC900423163[1].wmf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3014" y="4572000"/>
              <a:ext cx="990372" cy="990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7801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012">
            <a:off x="4854735" y="589229"/>
            <a:ext cx="3962400" cy="2639267"/>
          </a:xfrm>
          <a:prstGeom prst="rect">
            <a:avLst/>
          </a:prstGeom>
          <a:ln w="82550">
            <a:solidFill>
              <a:schemeClr val="tx1"/>
            </a:solidFill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2673">
            <a:off x="304704" y="1436354"/>
            <a:ext cx="4232274" cy="3021917"/>
          </a:xfrm>
          <a:prstGeom prst="rect">
            <a:avLst/>
          </a:prstGeom>
          <a:noFill/>
          <a:ln w="730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119437"/>
            <a:ext cx="3738563" cy="373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7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500"/>
                    </a14:imgEffect>
                    <a14:imgEffect>
                      <a14:saturation sat="3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3" y="0"/>
            <a:ext cx="4316413" cy="363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9716">
            <a:off x="2291361" y="1754527"/>
            <a:ext cx="4899937" cy="5679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lasticWrap/>
                    </a14:imgEffect>
                    <a14:imgEffect>
                      <a14:colorTemperature colorTemp="1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7392">
            <a:off x="6775386" y="3780832"/>
            <a:ext cx="2206625" cy="2219325"/>
          </a:xfrm>
          <a:prstGeom prst="rect">
            <a:avLst/>
          </a:prstGeom>
          <a:noFill/>
          <a:ln w="825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0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  <a14:imgEffect>
                      <a14:colorTemperature colorTemp="6625"/>
                    </a14:imgEffect>
                    <a14:imgEffect>
                      <a14:saturation sat="2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7" y="171070"/>
            <a:ext cx="4516793" cy="2328971"/>
          </a:xfrm>
          <a:prstGeom prst="rect">
            <a:avLst/>
          </a:prstGeom>
          <a:noFill/>
          <a:ln w="825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62400" y="2590800"/>
            <a:ext cx="132906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VS</a:t>
            </a:r>
            <a:endParaRPr lang="en-US" sz="6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  <a14:imgEffect>
                      <a14:colorTemperature colorTemp="11000"/>
                    </a14:imgEffect>
                    <a14:imgEffect>
                      <a14:saturation sat="2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86200"/>
            <a:ext cx="4231286" cy="2819400"/>
          </a:xfrm>
          <a:prstGeom prst="rect">
            <a:avLst/>
          </a:prstGeom>
          <a:noFill/>
          <a:ln w="82550">
            <a:solidFill>
              <a:schemeClr val="bg1"/>
            </a:solidFill>
          </a:ln>
          <a:ex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013" y="1752600"/>
            <a:ext cx="377983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17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7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9746">
            <a:off x="69755" y="57552"/>
            <a:ext cx="5638800" cy="4936299"/>
          </a:xfrm>
          <a:prstGeom prst="rect">
            <a:avLst/>
          </a:prstGeom>
          <a:noFill/>
          <a:ln w="825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414">
            <a:off x="4723984" y="3369468"/>
            <a:ext cx="4027967" cy="3020975"/>
          </a:xfrm>
          <a:prstGeom prst="rect">
            <a:avLst/>
          </a:prstGeom>
          <a:ln w="825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0745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91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5ABBC-F954-457A-82CD-82DE21E60049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43386" y="5334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Ethan Lester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ethanglester@gmail.com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Amy Murrell, PhD.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amurrell@unt.edu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The </a:t>
            </a:r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University of North Texas</a:t>
            </a: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3535363"/>
            <a:ext cx="3038649" cy="30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9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375"/>
                    </a14:imgEffect>
                    <a14:imgEffect>
                      <a14:saturation sat="20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12" y="1066800"/>
            <a:ext cx="7480041" cy="4953000"/>
          </a:xfrm>
          <a:prstGeom prst="rect">
            <a:avLst/>
          </a:prstGeom>
          <a:ln w="82550">
            <a:solidFill>
              <a:schemeClr val="bg1"/>
            </a:solidFill>
          </a:ln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0311">
            <a:off x="-32139" y="2817601"/>
            <a:ext cx="2938707" cy="3727260"/>
          </a:xfrm>
          <a:ln w="8255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9999">
            <a:off x="5937942" y="4338089"/>
            <a:ext cx="3066620" cy="2317794"/>
          </a:xfrm>
          <a:prstGeom prst="rect">
            <a:avLst/>
          </a:prstGeom>
          <a:ln w="825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8714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Treatment</a:t>
            </a:r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1001"/>
            <a:ext cx="3733800" cy="2494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72" y="2209800"/>
            <a:ext cx="3352800" cy="2278272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10" y="4267200"/>
            <a:ext cx="3178124" cy="211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09816"/>
            <a:ext cx="4100513" cy="5409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82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Mindfulness</a:t>
            </a:r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-223838">
              <a:buNone/>
            </a:pPr>
            <a:r>
              <a:rPr lang="en-US" i="1" dirty="0">
                <a:solidFill>
                  <a:schemeClr val="bg1"/>
                </a:solidFill>
                <a:latin typeface="Tw Cen MT" panose="020B0602020104020603" pitchFamily="34" charset="0"/>
              </a:rPr>
              <a:t>“The awareness that emerges through paying attention on purpose, in the present moment, and non-judgmentally to the unfolding of experience, moment to moment”</a:t>
            </a:r>
          </a:p>
          <a:p>
            <a:pPr marL="457200" lvl="1" indent="0">
              <a:buNone/>
            </a:pPr>
            <a:r>
              <a:rPr lang="en-US" sz="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(</a:t>
            </a:r>
            <a:r>
              <a:rPr lang="en-US" sz="2000" dirty="0" err="1" smtClean="0">
                <a:solidFill>
                  <a:schemeClr val="bg1"/>
                </a:solidFill>
                <a:latin typeface="Tw Cen MT" panose="020B0602020104020603" pitchFamily="34" charset="0"/>
              </a:rPr>
              <a:t>Kabat-Zinn</a:t>
            </a:r>
            <a:r>
              <a:rPr lang="en-US" sz="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, 1995)</a:t>
            </a:r>
          </a:p>
          <a:p>
            <a:endParaRPr lang="en-US" dirty="0">
              <a:latin typeface="Bradley Hand ITC" panose="03070402050302030203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 trans="17000"/>
                    </a14:imgEffect>
                    <a14:imgEffect>
                      <a14:colorTemperature colorTemp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505200"/>
            <a:ext cx="2292350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28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99">
            <a:off x="1484684" y="570285"/>
            <a:ext cx="5324141" cy="5324141"/>
          </a:xfrm>
          <a:ln w="825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92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Previous Research</a:t>
            </a:r>
            <a:endParaRPr lang="en-US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2" descr="C:\Users\Ethan\AppData\Local\Microsoft\Windows\Temporary Internet Files\Content.IE5\2OPTSRPP\MC900023456[1].wm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150446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76400"/>
            <a:ext cx="3886200" cy="2348120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543256502"/>
              </p:ext>
            </p:extLst>
          </p:nvPr>
        </p:nvGraphicFramePr>
        <p:xfrm>
          <a:off x="4743450" y="1143000"/>
          <a:ext cx="4114800" cy="281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42018" y="3574473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(Baer et al., 2012</a:t>
            </a:r>
            <a:r>
              <a:rPr lang="en-US" sz="16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)</a:t>
            </a:r>
            <a:endParaRPr lang="en-US" sz="16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343400"/>
            <a:ext cx="2438400" cy="2275840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697984276"/>
              </p:ext>
            </p:extLst>
          </p:nvPr>
        </p:nvGraphicFramePr>
        <p:xfrm>
          <a:off x="3061854" y="4071620"/>
          <a:ext cx="4114800" cy="281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248400" y="6345382"/>
            <a:ext cx="28748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(</a:t>
            </a:r>
            <a:r>
              <a:rPr lang="en-US" sz="16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Zylowska</a:t>
            </a:r>
            <a:r>
              <a:rPr lang="en-US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 et al</a:t>
            </a:r>
            <a:r>
              <a:rPr lang="en-US" sz="16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., 2008</a:t>
            </a:r>
            <a:r>
              <a:rPr lang="en-US" sz="1600" dirty="0">
                <a:solidFill>
                  <a:schemeClr val="bg1"/>
                </a:solidFill>
                <a:latin typeface="Bookman Old Style" panose="02050604050505020204" pitchFamily="18" charset="0"/>
              </a:rPr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69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/>
      <p:bldGraphic spid="9" grpId="0">
        <p:bldAsOne/>
      </p:bldGraphic>
      <p:bldP spid="10" grpId="0"/>
    </p:bldLst>
  </p:timing>
</p:sld>
</file>

<file path=ppt/theme/_rels/themeOverr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theme/_rels/themeOverr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theme/_rels/themeOverr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64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37525B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  <a:fontScheme name="Civic">
    <a:majorFont>
      <a:latin typeface="Georgia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Georgia"/>
      <a:ea typeface=""/>
      <a:cs typeface=""/>
      <a:font script="Jpan" typeface="ＭＳ Ｐ明朝"/>
      <a:font script="Hang" typeface="바탕"/>
      <a:font script="Hans" typeface="方正舒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Civic">
    <a:fillStyleLst>
      <a:solidFill>
        <a:schemeClr val="phClr"/>
      </a:solidFill>
      <a:solidFill>
        <a:schemeClr val="phClr">
          <a:tint val="45000"/>
        </a:schemeClr>
      </a:solidFill>
      <a:solidFill>
        <a:schemeClr val="phClr">
          <a:tint val="95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1429" cap="flat" cmpd="sng" algn="ctr">
        <a:solidFill>
          <a:schemeClr val="phClr"/>
        </a:solidFill>
        <a:prstDash val="sysDash"/>
      </a:ln>
      <a:ln w="200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phClr">
              <a:shade val="70000"/>
              <a:satMod val="105000"/>
            </a:schemeClr>
          </a:contourClr>
        </a:sp3d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phClr"/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70000"/>
              <a:satMod val="115000"/>
            </a:schemeClr>
            <a:schemeClr val="phClr">
              <a:tint val="85000"/>
            </a:schemeClr>
          </a:duotone>
        </a:blip>
        <a:tile tx="0" ty="0" sx="85000" sy="85000" flip="none" algn="tl"/>
      </a:blipFill>
      <a:blipFill>
        <a:blip xmlns:r="http://schemas.openxmlformats.org/officeDocument/2006/relationships" r:embed="rId2">
          <a:duotone>
            <a:schemeClr val="phClr">
              <a:shade val="65000"/>
              <a:satMod val="115000"/>
            </a:schemeClr>
            <a:schemeClr val="phClr">
              <a:tint val="85000"/>
            </a:schemeClr>
          </a:duotone>
        </a:blip>
        <a:tile tx="0" ty="0" sx="65000" sy="65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Custom 64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37525B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  <a:fontScheme name="Civic">
    <a:majorFont>
      <a:latin typeface="Georgia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Georgia"/>
      <a:ea typeface=""/>
      <a:cs typeface=""/>
      <a:font script="Jpan" typeface="ＭＳ Ｐ明朝"/>
      <a:font script="Hang" typeface="바탕"/>
      <a:font script="Hans" typeface="方正舒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Civic">
    <a:fillStyleLst>
      <a:solidFill>
        <a:schemeClr val="phClr"/>
      </a:solidFill>
      <a:solidFill>
        <a:schemeClr val="phClr">
          <a:tint val="45000"/>
        </a:schemeClr>
      </a:solidFill>
      <a:solidFill>
        <a:schemeClr val="phClr">
          <a:tint val="95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1429" cap="flat" cmpd="sng" algn="ctr">
        <a:solidFill>
          <a:schemeClr val="phClr"/>
        </a:solidFill>
        <a:prstDash val="sysDash"/>
      </a:ln>
      <a:ln w="200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phClr">
              <a:shade val="70000"/>
              <a:satMod val="105000"/>
            </a:schemeClr>
          </a:contourClr>
        </a:sp3d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phClr"/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70000"/>
              <a:satMod val="115000"/>
            </a:schemeClr>
            <a:schemeClr val="phClr">
              <a:tint val="85000"/>
            </a:schemeClr>
          </a:duotone>
        </a:blip>
        <a:tile tx="0" ty="0" sx="85000" sy="85000" flip="none" algn="tl"/>
      </a:blipFill>
      <a:blipFill>
        <a:blip xmlns:r="http://schemas.openxmlformats.org/officeDocument/2006/relationships" r:embed="rId2">
          <a:duotone>
            <a:schemeClr val="phClr">
              <a:shade val="65000"/>
              <a:satMod val="115000"/>
            </a:schemeClr>
            <a:schemeClr val="phClr">
              <a:tint val="85000"/>
            </a:schemeClr>
          </a:duotone>
        </a:blip>
        <a:tile tx="0" ty="0" sx="65000" sy="65000" flip="none" algn="tl"/>
      </a:blipFill>
    </a:bgFillStyleLst>
  </a:fmtScheme>
</a:themeOverride>
</file>

<file path=ppt/theme/themeOverride3.xml><?xml version="1.0" encoding="utf-8"?>
<a:themeOverride xmlns:a="http://schemas.openxmlformats.org/drawingml/2006/main">
  <a:clrScheme name="Custom 64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37525B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  <a:fontScheme name="Civic">
    <a:majorFont>
      <a:latin typeface="Georgia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Georgia"/>
      <a:ea typeface=""/>
      <a:cs typeface=""/>
      <a:font script="Jpan" typeface="ＭＳ Ｐ明朝"/>
      <a:font script="Hang" typeface="바탕"/>
      <a:font script="Hans" typeface="方正舒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Civic">
    <a:fillStyleLst>
      <a:solidFill>
        <a:schemeClr val="phClr"/>
      </a:solidFill>
      <a:solidFill>
        <a:schemeClr val="phClr">
          <a:tint val="45000"/>
        </a:schemeClr>
      </a:solidFill>
      <a:solidFill>
        <a:schemeClr val="phClr">
          <a:tint val="95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1429" cap="flat" cmpd="sng" algn="ctr">
        <a:solidFill>
          <a:schemeClr val="phClr"/>
        </a:solidFill>
        <a:prstDash val="sysDash"/>
      </a:ln>
      <a:ln w="200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phClr">
              <a:shade val="70000"/>
              <a:satMod val="105000"/>
            </a:schemeClr>
          </a:contourClr>
        </a:sp3d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phClr"/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70000"/>
              <a:satMod val="115000"/>
            </a:schemeClr>
            <a:schemeClr val="phClr">
              <a:tint val="85000"/>
            </a:schemeClr>
          </a:duotone>
        </a:blip>
        <a:tile tx="0" ty="0" sx="85000" sy="85000" flip="none" algn="tl"/>
      </a:blipFill>
      <a:blipFill>
        <a:blip xmlns:r="http://schemas.openxmlformats.org/officeDocument/2006/relationships" r:embed="rId2">
          <a:duotone>
            <a:schemeClr val="phClr">
              <a:shade val="65000"/>
              <a:satMod val="115000"/>
            </a:schemeClr>
            <a:schemeClr val="phClr">
              <a:tint val="85000"/>
            </a:schemeClr>
          </a:duotone>
        </a:blip>
        <a:tile tx="0" ty="0" sx="65000" sy="65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1577</TotalTime>
  <Words>692</Words>
  <Application>Microsoft Office PowerPoint</Application>
  <PresentationFormat>On-screen Show (4:3)</PresentationFormat>
  <Paragraphs>254</Paragraphs>
  <Slides>49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Bookman Old Style</vt:lpstr>
      <vt:lpstr>Bradley Hand ITC</vt:lpstr>
      <vt:lpstr>Calibri</vt:lpstr>
      <vt:lpstr>Gabriola</vt:lpstr>
      <vt:lpstr>Stencil</vt:lpstr>
      <vt:lpstr>Tw Cen MT</vt:lpstr>
      <vt:lpstr>Office Theme</vt:lpstr>
      <vt:lpstr>1_Office Theme</vt:lpstr>
      <vt:lpstr>PowerPoint Presentation</vt:lpstr>
      <vt:lpstr>Adult ADHD and College</vt:lpstr>
      <vt:lpstr>   College Specific Issues</vt:lpstr>
      <vt:lpstr>ADHD and Structure</vt:lpstr>
      <vt:lpstr>PowerPoint Presentation</vt:lpstr>
      <vt:lpstr>Treatment</vt:lpstr>
      <vt:lpstr>Mindfulness</vt:lpstr>
      <vt:lpstr>PowerPoint Presentation</vt:lpstr>
      <vt:lpstr>Previous Research</vt:lpstr>
      <vt:lpstr>Effective Treatment</vt:lpstr>
      <vt:lpstr>Structure</vt:lpstr>
      <vt:lpstr>PowerPoint Presentation</vt:lpstr>
      <vt:lpstr>MBSR</vt:lpstr>
      <vt:lpstr>Vipassana</vt:lpstr>
      <vt:lpstr>Hypothesis 1</vt:lpstr>
      <vt:lpstr>Hypothesis 2</vt:lpstr>
      <vt:lpstr>Hypothesis 3</vt:lpstr>
      <vt:lpstr>Hypothesis 4</vt:lpstr>
      <vt:lpstr>Research Design</vt:lpstr>
      <vt:lpstr>PowerPoint Presentation</vt:lpstr>
      <vt:lpstr>   Measures</vt:lpstr>
      <vt:lpstr>PowerPoint Presentation</vt:lpstr>
      <vt:lpstr>Magnitude of Change ASRS</vt:lpstr>
      <vt:lpstr>Rate of Change ASRS</vt:lpstr>
      <vt:lpstr>Visual Inspection- ASRS</vt:lpstr>
      <vt:lpstr>Magnitude of Change DASS</vt:lpstr>
      <vt:lpstr>Magnitude of Change DASS</vt:lpstr>
      <vt:lpstr>Rate of Change DASS</vt:lpstr>
      <vt:lpstr>Rate of Change DASS</vt:lpstr>
      <vt:lpstr>Visual Inspection- DASS</vt:lpstr>
      <vt:lpstr>Magnitude of Change TMS</vt:lpstr>
      <vt:lpstr>Magnitude of Change TMS</vt:lpstr>
      <vt:lpstr>Rate of Change TMS</vt:lpstr>
      <vt:lpstr>Rate of Change TMS</vt:lpstr>
      <vt:lpstr>Visual Inspection- TMS</vt:lpstr>
      <vt:lpstr>Magnitude of Change KIMS</vt:lpstr>
      <vt:lpstr>Rate of Change KIMS</vt:lpstr>
      <vt:lpstr>Visual Inspection- KIMS</vt:lpstr>
      <vt:lpstr>PowerPoint Presentation</vt:lpstr>
      <vt:lpstr>Reliable Change Indices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Ethan</dc:creator>
  <cp:lastModifiedBy>Ethan Lester</cp:lastModifiedBy>
  <cp:revision>63</cp:revision>
  <dcterms:created xsi:type="dcterms:W3CDTF">2014-06-01T16:00:29Z</dcterms:created>
  <dcterms:modified xsi:type="dcterms:W3CDTF">2014-06-19T05:17:40Z</dcterms:modified>
</cp:coreProperties>
</file>