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notesMasterIdLst>
    <p:notesMasterId r:id="rId32"/>
  </p:notes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4" r:id="rId13"/>
    <p:sldId id="257" r:id="rId14"/>
    <p:sldId id="258" r:id="rId15"/>
    <p:sldId id="275" r:id="rId16"/>
    <p:sldId id="286" r:id="rId17"/>
    <p:sldId id="277" r:id="rId18"/>
    <p:sldId id="259" r:id="rId19"/>
    <p:sldId id="272" r:id="rId20"/>
    <p:sldId id="278" r:id="rId21"/>
    <p:sldId id="283" r:id="rId22"/>
    <p:sldId id="284" r:id="rId23"/>
    <p:sldId id="285" r:id="rId24"/>
    <p:sldId id="280" r:id="rId25"/>
    <p:sldId id="281" r:id="rId26"/>
    <p:sldId id="287" r:id="rId27"/>
    <p:sldId id="273" r:id="rId28"/>
    <p:sldId id="279" r:id="rId29"/>
    <p:sldId id="268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1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1EDD0-A97B-834E-807F-34411F02E940}" type="datetimeFigureOut">
              <a:rPr lang="en-US" smtClean="0"/>
              <a:t>7/17/15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43729-BF84-FC49-9498-2048FC437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42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Acceptance and Action Questionnaire II (AAQ-II; Bond et al., 2011)</a:t>
            </a:r>
          </a:p>
          <a:p>
            <a:r>
              <a:rPr lang="en-US" dirty="0" smtClean="0"/>
              <a:t>Cognitive Fusion Questionnaire 13 (CFQ-13; Brown &amp; Ryan, 2003)</a:t>
            </a:r>
          </a:p>
          <a:p>
            <a:r>
              <a:rPr lang="en-US" dirty="0" smtClean="0"/>
              <a:t>Mindfulness Attention and Awareness Scale (MAAS; </a:t>
            </a:r>
            <a:r>
              <a:rPr lang="en-US" dirty="0" err="1" smtClean="0"/>
              <a:t>Gillanders</a:t>
            </a:r>
            <a:r>
              <a:rPr lang="en-US" dirty="0" smtClean="0"/>
              <a:t> et al., 2010)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43729-BF84-FC49-9498-2048FC43762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23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Parenting stress =</a:t>
            </a:r>
            <a:r>
              <a:rPr lang="en-US" baseline="0" dirty="0" smtClean="0"/>
              <a:t> Parenting Stress Inventory</a:t>
            </a:r>
          </a:p>
          <a:p>
            <a:r>
              <a:rPr lang="en-US" baseline="0" dirty="0" smtClean="0"/>
              <a:t>Distress = DASS 21 (Depression, Anxiety, Stress)</a:t>
            </a:r>
          </a:p>
          <a:p>
            <a:r>
              <a:rPr lang="en-US" baseline="0" dirty="0" smtClean="0"/>
              <a:t>Quality of Life = Family Environment Scale (FES) Cohesion and Conflict subscales</a:t>
            </a:r>
          </a:p>
          <a:p>
            <a:r>
              <a:rPr lang="en-US" baseline="0" dirty="0" smtClean="0"/>
              <a:t>Life Satisfaction = Satisfaction with Life SLS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43729-BF84-FC49-9498-2048FC43762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50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Modified Block Child Rearing Practices Report</a:t>
            </a:r>
            <a:r>
              <a:rPr lang="en-US" dirty="0" smtClean="0">
                <a:effectLst/>
              </a:rPr>
              <a:t> (Nurturance</a:t>
            </a:r>
            <a:r>
              <a:rPr lang="en-US" baseline="0" dirty="0" smtClean="0">
                <a:effectLst/>
              </a:rPr>
              <a:t> subscale)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43729-BF84-FC49-9498-2048FC43762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57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CCCA-D4A7-7C4D-A0C5-FACD58C2A1D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66A3-270E-B84C-9C7F-AA9222D45594}" type="datetimeFigureOut">
              <a:rPr lang="en-US" smtClean="0"/>
              <a:t>7/17/15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66A3-270E-B84C-9C7F-AA9222D45594}" type="datetimeFigureOut">
              <a:rPr lang="en-US" smtClean="0"/>
              <a:t>7/17/15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CCCA-D4A7-7C4D-A0C5-FACD58C2A1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66A3-270E-B84C-9C7F-AA9222D45594}" type="datetimeFigureOut">
              <a:rPr lang="en-US" smtClean="0"/>
              <a:t>7/17/15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CCCA-D4A7-7C4D-A0C5-FACD58C2A1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83BA66A3-270E-B84C-9C7F-AA9222D45594}" type="datetimeFigureOut">
              <a:rPr lang="en-US" smtClean="0"/>
              <a:t>7/17/15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CCCA-D4A7-7C4D-A0C5-FACD58C2A1D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83BA66A3-270E-B84C-9C7F-AA9222D45594}" type="datetimeFigureOut">
              <a:rPr lang="en-US" smtClean="0"/>
              <a:t>7/17/15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CCCA-D4A7-7C4D-A0C5-FACD58C2A1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83BA66A3-270E-B84C-9C7F-AA9222D45594}" type="datetimeFigureOut">
              <a:rPr lang="en-US" smtClean="0"/>
              <a:t>7/17/15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CCCA-D4A7-7C4D-A0C5-FACD58C2A1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66A3-270E-B84C-9C7F-AA9222D45594}" type="datetimeFigureOut">
              <a:rPr lang="en-US" smtClean="0"/>
              <a:t>7/17/15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CCCA-D4A7-7C4D-A0C5-FACD58C2A1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66A3-270E-B84C-9C7F-AA9222D45594}" type="datetimeFigureOut">
              <a:rPr lang="en-US" smtClean="0"/>
              <a:t>7/17/15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CCCA-D4A7-7C4D-A0C5-FACD58C2A1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66A3-270E-B84C-9C7F-AA9222D45594}" type="datetimeFigureOut">
              <a:rPr lang="en-US" smtClean="0"/>
              <a:t>7/17/15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CCCA-D4A7-7C4D-A0C5-FACD58C2A1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66A3-270E-B84C-9C7F-AA9222D45594}" type="datetimeFigureOut">
              <a:rPr lang="en-US" smtClean="0"/>
              <a:t>7/17/15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CCCA-D4A7-7C4D-A0C5-FACD58C2A1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66A3-270E-B84C-9C7F-AA9222D45594}" type="datetimeFigureOut">
              <a:rPr lang="en-US" smtClean="0"/>
              <a:t>7/17/15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CCCA-D4A7-7C4D-A0C5-FACD58C2A1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66A3-270E-B84C-9C7F-AA9222D45594}" type="datetimeFigureOut">
              <a:rPr lang="en-US" smtClean="0"/>
              <a:t>7/17/15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CCCA-D4A7-7C4D-A0C5-FACD58C2A1DD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66A3-270E-B84C-9C7F-AA9222D45594}" type="datetimeFigureOut">
              <a:rPr lang="en-US" smtClean="0"/>
              <a:t>7/17/15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CCCA-D4A7-7C4D-A0C5-FACD58C2A1D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66A3-270E-B84C-9C7F-AA9222D45594}" type="datetimeFigureOut">
              <a:rPr lang="en-US" smtClean="0"/>
              <a:t>7/17/15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CCCA-D4A7-7C4D-A0C5-FACD58C2A1D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66A3-270E-B84C-9C7F-AA9222D45594}" type="datetimeFigureOut">
              <a:rPr lang="en-US" smtClean="0"/>
              <a:t>7/17/15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CCCA-D4A7-7C4D-A0C5-FACD58C2A1D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66A3-270E-B84C-9C7F-AA9222D45594}" type="datetimeFigureOut">
              <a:rPr lang="en-US" smtClean="0"/>
              <a:t>7/17/15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CCCA-D4A7-7C4D-A0C5-FACD58C2A1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3BA66A3-270E-B84C-9C7F-AA9222D45594}" type="datetimeFigureOut">
              <a:rPr lang="en-US" smtClean="0"/>
              <a:t>7/17/15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6B7CCCA-D4A7-7C4D-A0C5-FACD58C2A1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erivera@suffolk.edu" TargetMode="External"/><Relationship Id="rId3" Type="http://schemas.openxmlformats.org/officeDocument/2006/relationships/hyperlink" Target="mailto:lcoyne@partners.or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780643"/>
            <a:ext cx="8228013" cy="1927225"/>
          </a:xfrm>
        </p:spPr>
        <p:txBody>
          <a:bodyPr>
            <a:noAutofit/>
          </a:bodyPr>
          <a:lstStyle/>
          <a:p>
            <a:r>
              <a:rPr lang="en-US" sz="4000" b="1" dirty="0"/>
              <a:t>ACT for Parents: An Open Trial with Parents Raising a Child with Severe Emotional and Behavioral Problems</a:t>
            </a:r>
            <a:r>
              <a:rPr lang="en-US" sz="4000" dirty="0" smtClean="0">
                <a:effectLst/>
              </a:rPr>
              <a:t>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4060411"/>
            <a:ext cx="8228013" cy="1066800"/>
          </a:xfrm>
        </p:spPr>
        <p:txBody>
          <a:bodyPr>
            <a:normAutofit/>
          </a:bodyPr>
          <a:lstStyle/>
          <a:p>
            <a:r>
              <a:rPr lang="en-US" sz="2400" dirty="0"/>
              <a:t>Carlos E. Rivera, M.S. </a:t>
            </a:r>
            <a:r>
              <a:rPr lang="en-US" sz="2400" baseline="30000" dirty="0"/>
              <a:t>a,b</a:t>
            </a:r>
            <a:r>
              <a:rPr lang="en-US" sz="2400" dirty="0"/>
              <a:t>, Lisa W. Coyne, Ph.D., </a:t>
            </a:r>
            <a:r>
              <a:rPr lang="en-US" sz="2400" baseline="30000" dirty="0"/>
              <a:t>a,b,c</a:t>
            </a:r>
            <a:r>
              <a:rPr lang="en-US" sz="2400" dirty="0"/>
              <a:t>, </a:t>
            </a:r>
            <a:endParaRPr lang="en-US" sz="2400" dirty="0" smtClean="0"/>
          </a:p>
          <a:p>
            <a:r>
              <a:rPr lang="en-US" sz="2400" dirty="0" smtClean="0"/>
              <a:t>&amp; </a:t>
            </a:r>
            <a:r>
              <a:rPr lang="en-US" sz="2400" dirty="0"/>
              <a:t>Mitch Abblett, Ph.D. </a:t>
            </a:r>
            <a:r>
              <a:rPr lang="en-US" sz="2400" baseline="30000" dirty="0"/>
              <a:t>b,d</a:t>
            </a:r>
            <a:r>
              <a:rPr lang="en-US" sz="2400" dirty="0" smtClean="0">
                <a:effectLst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6897" y="5127211"/>
            <a:ext cx="8560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aseline="30000" dirty="0" smtClean="0">
                <a:solidFill>
                  <a:srgbClr val="FFFFFF"/>
                </a:solidFill>
              </a:rPr>
              <a:t>a </a:t>
            </a:r>
            <a:r>
              <a:rPr lang="en-US" dirty="0" smtClean="0">
                <a:solidFill>
                  <a:srgbClr val="FFFFFF"/>
                </a:solidFill>
              </a:rPr>
              <a:t>Suffolk University, </a:t>
            </a:r>
            <a:r>
              <a:rPr lang="en-US" baseline="30000" dirty="0" smtClean="0">
                <a:solidFill>
                  <a:srgbClr val="FFFFFF"/>
                </a:solidFill>
              </a:rPr>
              <a:t>b </a:t>
            </a:r>
            <a:r>
              <a:rPr lang="en-US" dirty="0" smtClean="0">
                <a:solidFill>
                  <a:srgbClr val="FFFFFF"/>
                </a:solidFill>
              </a:rPr>
              <a:t>The New England ACT Institute,</a:t>
            </a:r>
          </a:p>
          <a:p>
            <a:pPr algn="ctr"/>
            <a:r>
              <a:rPr lang="en-US" baseline="30000" dirty="0" smtClean="0">
                <a:solidFill>
                  <a:srgbClr val="FFFFFF"/>
                </a:solidFill>
              </a:rPr>
              <a:t>c </a:t>
            </a:r>
            <a:r>
              <a:rPr lang="en-US" dirty="0" smtClean="0">
                <a:solidFill>
                  <a:srgbClr val="FFFFFF"/>
                </a:solidFill>
              </a:rPr>
              <a:t>McLean Child and Adolescent OCD Institute at Harvard Medical School, &amp;</a:t>
            </a:r>
          </a:p>
          <a:p>
            <a:pPr algn="ctr"/>
            <a:r>
              <a:rPr lang="en-US" baseline="30000" dirty="0" smtClean="0">
                <a:solidFill>
                  <a:srgbClr val="FFFFFF"/>
                </a:solidFill>
              </a:rPr>
              <a:t>d </a:t>
            </a:r>
            <a:r>
              <a:rPr lang="en-US" dirty="0" smtClean="0">
                <a:solidFill>
                  <a:srgbClr val="FFFFFF"/>
                </a:solidFill>
              </a:rPr>
              <a:t>The Manville School/Judge Baker Children’s Center at Harvard Medical School</a:t>
            </a:r>
            <a:r>
              <a:rPr lang="en-US" dirty="0" smtClean="0">
                <a:solidFill>
                  <a:srgbClr val="FFFFFF"/>
                </a:solidFill>
                <a:effectLst/>
              </a:rPr>
              <a:t> </a:t>
            </a:r>
            <a:endParaRPr lang="en-US" dirty="0" smtClean="0">
              <a:solidFill>
                <a:srgbClr val="FFFFFF"/>
              </a:solidFill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Boston, MA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Session Structure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Session 2: Defusion: Weathering Thoughts &amp; </a:t>
            </a:r>
            <a:r>
              <a:rPr lang="en-US" b="1" dirty="0" smtClean="0"/>
              <a:t>Feelings</a:t>
            </a:r>
          </a:p>
          <a:p>
            <a:pPr marL="0" indent="0">
              <a:buNone/>
            </a:pPr>
            <a:r>
              <a:rPr lang="en-US" b="1" dirty="0" smtClean="0"/>
              <a:t> </a:t>
            </a:r>
            <a:endParaRPr lang="en-US" dirty="0"/>
          </a:p>
          <a:p>
            <a:pPr lvl="1"/>
            <a:r>
              <a:rPr lang="en-US" b="1" dirty="0"/>
              <a:t>Objective 1: Listening to Difficult Parenting Thoughts &amp; Feelings</a:t>
            </a:r>
            <a:endParaRPr lang="en-US" dirty="0"/>
          </a:p>
          <a:p>
            <a:pPr lvl="1"/>
            <a:r>
              <a:rPr lang="en-US" b="1" dirty="0"/>
              <a:t>Objective 2: Home practice check in: Mindfulness in daily life</a:t>
            </a:r>
            <a:endParaRPr lang="en-US" dirty="0"/>
          </a:p>
          <a:p>
            <a:pPr lvl="1"/>
            <a:r>
              <a:rPr lang="en-US" b="1" dirty="0"/>
              <a:t>Objective 3: Creating Connections/Centering Exercise </a:t>
            </a:r>
            <a:endParaRPr lang="en-US" dirty="0"/>
          </a:p>
          <a:p>
            <a:pPr lvl="1"/>
            <a:r>
              <a:rPr lang="en-US" b="1" dirty="0"/>
              <a:t>Objective 4: Introducing How the Mind Works, Fusion/Experiential Avoidance, &amp; Defusion</a:t>
            </a:r>
            <a:endParaRPr lang="en-US" dirty="0"/>
          </a:p>
          <a:p>
            <a:r>
              <a:rPr lang="en-US" b="1" dirty="0" smtClean="0"/>
              <a:t>Home </a:t>
            </a:r>
            <a:r>
              <a:rPr lang="en-US" b="1" dirty="0"/>
              <a:t>Practice: Defusion/Weathering Parent-Child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516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Mitch’s Parenting Crystal Ball Exercise</a:t>
            </a:r>
            <a:endParaRPr lang="en-US" dirty="0"/>
          </a:p>
        </p:txBody>
      </p:sp>
      <p:pic>
        <p:nvPicPr>
          <p:cNvPr id="4" name="Content Placeholder 3" descr="Crystal Ba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3" b="130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0777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for Parents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Session 1: Mindfulness: Finding Stillness</a:t>
            </a:r>
            <a:endParaRPr lang="en-US" dirty="0"/>
          </a:p>
          <a:p>
            <a:r>
              <a:rPr lang="en-US" b="1" dirty="0"/>
              <a:t>Session 2: Defusion: Weathering Thoughts &amp; Feelings</a:t>
            </a:r>
          </a:p>
          <a:p>
            <a:r>
              <a:rPr lang="en-US" b="1" dirty="0"/>
              <a:t>Session 3: The Matrix: Moving Towards vs. Moving Away</a:t>
            </a:r>
            <a:endParaRPr lang="en-US" dirty="0"/>
          </a:p>
          <a:p>
            <a:r>
              <a:rPr lang="en-US" b="1" dirty="0"/>
              <a:t>Session 4: Valuing/Committed Action: Doing What Matters </a:t>
            </a:r>
            <a:endParaRPr lang="en-US" dirty="0"/>
          </a:p>
          <a:p>
            <a:r>
              <a:rPr lang="en-US" b="1" dirty="0"/>
              <a:t>Session 5: Self-Care: There’s Only One You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376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Matrix: Moving Towards vs. Moving Away</a:t>
            </a:r>
            <a:endParaRPr lang="en-US" dirty="0"/>
          </a:p>
        </p:txBody>
      </p:sp>
      <p:pic>
        <p:nvPicPr>
          <p:cNvPr id="4" name="Content Placeholder 3" descr="Matrix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6" r="-6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794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trix-Model-with-Ques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53" y="104588"/>
            <a:ext cx="8979647" cy="6604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0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trix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21" r="-23821"/>
          <a:stretch>
            <a:fillRect/>
          </a:stretch>
        </p:blipFill>
        <p:spPr>
          <a:xfrm>
            <a:off x="779463" y="1828800"/>
            <a:ext cx="7583487" cy="420846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Moving Towards vs. Moving </a:t>
            </a:r>
            <a:r>
              <a:rPr lang="en-US" dirty="0" smtClean="0"/>
              <a:t>Away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069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for Parents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Session 1: Mindfulness: Finding Stillness</a:t>
            </a:r>
            <a:endParaRPr lang="en-US" dirty="0"/>
          </a:p>
          <a:p>
            <a:r>
              <a:rPr lang="en-US" b="1" dirty="0"/>
              <a:t>Session 2: Defusion: Weathering Thoughts &amp; Feelings</a:t>
            </a:r>
          </a:p>
          <a:p>
            <a:r>
              <a:rPr lang="en-US" b="1" dirty="0"/>
              <a:t>Session 3: The Matrix: Moving Towards vs. Moving Away</a:t>
            </a:r>
            <a:endParaRPr lang="en-US" dirty="0"/>
          </a:p>
          <a:p>
            <a:r>
              <a:rPr lang="en-US" b="1" dirty="0"/>
              <a:t>Session 4: Valuing/Committed Action: Doing What Matters </a:t>
            </a:r>
            <a:endParaRPr lang="en-US" dirty="0"/>
          </a:p>
          <a:p>
            <a:r>
              <a:rPr lang="en-US" b="1" dirty="0"/>
              <a:t>Session 5: Self-Care: There’s Only One You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45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Participants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 = 17</a:t>
            </a:r>
          </a:p>
          <a:p>
            <a:r>
              <a:rPr lang="en-US" dirty="0" smtClean="0"/>
              <a:t>88</a:t>
            </a:r>
            <a:r>
              <a:rPr lang="en-US" dirty="0" smtClean="0"/>
              <a:t>% </a:t>
            </a:r>
            <a:r>
              <a:rPr lang="en-US" dirty="0" smtClean="0"/>
              <a:t>employed</a:t>
            </a:r>
            <a:r>
              <a:rPr lang="en-US" dirty="0" smtClean="0"/>
              <a:t>, </a:t>
            </a:r>
            <a:r>
              <a:rPr lang="en-US" dirty="0" smtClean="0"/>
              <a:t>61% full time</a:t>
            </a:r>
          </a:p>
          <a:p>
            <a:r>
              <a:rPr lang="en-US" dirty="0" smtClean="0"/>
              <a:t>Salaries ranged from $40,000.00 - $200,000.00 per year</a:t>
            </a:r>
          </a:p>
          <a:p>
            <a:r>
              <a:rPr lang="en-US" dirty="0" smtClean="0"/>
              <a:t>67% had professional degrees; 13% had 1-4 years of college; 3.8% had a high school degree/GED</a:t>
            </a:r>
          </a:p>
          <a:p>
            <a:r>
              <a:rPr lang="en-US" dirty="0" smtClean="0"/>
              <a:t>67% rated their children as extremely challenging; 33% as overwhelmingly challenging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87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Not Getting Hooked</a:t>
            </a:r>
            <a:endParaRPr lang="en-US" dirty="0"/>
          </a:p>
        </p:txBody>
      </p:sp>
      <p:pic>
        <p:nvPicPr>
          <p:cNvPr id="4" name="Content Placeholder 3" descr="Matrix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71" b="-13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45285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366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Importance of parenting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4" y="1828800"/>
            <a:ext cx="3658065" cy="4208930"/>
          </a:xfrm>
        </p:spPr>
        <p:txBody>
          <a:bodyPr/>
          <a:lstStyle/>
          <a:p>
            <a:r>
              <a:rPr lang="en-US" dirty="0" smtClean="0"/>
              <a:t>First &amp; among most important interactions</a:t>
            </a:r>
          </a:p>
          <a:p>
            <a:r>
              <a:rPr lang="en-US" dirty="0" smtClean="0"/>
              <a:t>Among highest values</a:t>
            </a:r>
          </a:p>
          <a:p>
            <a:r>
              <a:rPr lang="en-US" dirty="0" smtClean="0"/>
              <a:t>Often not easy</a:t>
            </a:r>
          </a:p>
        </p:txBody>
      </p:sp>
      <p:pic>
        <p:nvPicPr>
          <p:cNvPr id="5" name="Picture 4" descr="having-childr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507" y="1828800"/>
            <a:ext cx="3842197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73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995026"/>
            <a:ext cx="7583487" cy="1044388"/>
          </a:xfrm>
        </p:spPr>
        <p:txBody>
          <a:bodyPr/>
          <a:lstStyle/>
          <a:p>
            <a:r>
              <a:rPr lang="en-US" dirty="0" smtClean="0"/>
              <a:t>1. Was the program acceptable and feasible?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664202"/>
            <a:ext cx="7583487" cy="3373527"/>
          </a:xfrm>
        </p:spPr>
        <p:txBody>
          <a:bodyPr/>
          <a:lstStyle/>
          <a:p>
            <a:r>
              <a:rPr lang="en-US" dirty="0" smtClean="0"/>
              <a:t>Attendance</a:t>
            </a:r>
          </a:p>
          <a:p>
            <a:r>
              <a:rPr lang="en-US" dirty="0" smtClean="0"/>
              <a:t>Therapy Attitude Inventory (TAI; </a:t>
            </a:r>
            <a:r>
              <a:rPr lang="en-US" dirty="0" err="1" smtClean="0"/>
              <a:t>Eyberg</a:t>
            </a:r>
            <a:r>
              <a:rPr lang="en-US" dirty="0" smtClean="0"/>
              <a:t>, 1974)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83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Attendance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99465" y="3024003"/>
            <a:ext cx="1447800" cy="113260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20 Parents consented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3657600" y="4833665"/>
            <a:ext cx="1600200" cy="114151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15 completed baseline measures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611471" y="3024003"/>
            <a:ext cx="1600200" cy="113260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11 attended 3 or more sessions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33800" y="2717140"/>
            <a:ext cx="1447800" cy="1821787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6</a:t>
            </a:r>
            <a:r>
              <a:rPr lang="en-US" sz="1600" b="1" dirty="0" smtClean="0"/>
              <a:t> dropped: 3= </a:t>
            </a:r>
            <a:r>
              <a:rPr lang="en-US" sz="1600" b="1" dirty="0" err="1" smtClean="0"/>
              <a:t>sched</a:t>
            </a:r>
            <a:r>
              <a:rPr lang="en-US" sz="1600" b="1" dirty="0" smtClean="0"/>
              <a:t>. </a:t>
            </a:r>
            <a:r>
              <a:rPr lang="en-US" sz="1600" b="1" dirty="0"/>
              <a:t>c</a:t>
            </a:r>
            <a:r>
              <a:rPr lang="en-US" sz="1600" b="1" dirty="0" smtClean="0"/>
              <a:t>onflict;</a:t>
            </a:r>
          </a:p>
          <a:p>
            <a:pPr algn="ctr"/>
            <a:r>
              <a:rPr lang="en-US" sz="1600" b="1" dirty="0" smtClean="0"/>
              <a:t>1=child inpatient; 2 =unknown</a:t>
            </a:r>
            <a:endParaRPr lang="en-US" sz="16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699465" y="4657390"/>
            <a:ext cx="1447800" cy="12192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 never showed; no reason given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6779172" y="4833664"/>
            <a:ext cx="1600200" cy="113161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10 completed post-treatment measures</a:t>
            </a:r>
            <a:endParaRPr lang="en-US" sz="1600" b="1" dirty="0"/>
          </a:p>
        </p:txBody>
      </p:sp>
      <p:sp>
        <p:nvSpPr>
          <p:cNvPr id="13" name="Right Arrow 12"/>
          <p:cNvSpPr/>
          <p:nvPr/>
        </p:nvSpPr>
        <p:spPr>
          <a:xfrm>
            <a:off x="5371973" y="3440253"/>
            <a:ext cx="1028827" cy="407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533016" y="3440253"/>
            <a:ext cx="972184" cy="407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1257112" y="4377539"/>
            <a:ext cx="381125" cy="262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524373" y="5266990"/>
            <a:ext cx="1028827" cy="37181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79463" y="1718235"/>
            <a:ext cx="7707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</a:rPr>
              <a:t>Over half of the participants attended the majority of the sessions</a:t>
            </a:r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647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Therapy Attitude Inventory (TAI)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item 5</a:t>
            </a:r>
            <a:r>
              <a:rPr lang="en-US" dirty="0"/>
              <a:t>-point </a:t>
            </a:r>
            <a:r>
              <a:rPr lang="en-US" dirty="0" smtClean="0"/>
              <a:t>likert-type </a:t>
            </a:r>
            <a:r>
              <a:rPr lang="en-US" dirty="0"/>
              <a:t>scale (1 = low </a:t>
            </a:r>
            <a:r>
              <a:rPr lang="en-US" dirty="0" smtClean="0"/>
              <a:t>efficacy, </a:t>
            </a:r>
            <a:r>
              <a:rPr lang="en-US" dirty="0"/>
              <a:t>5 = high </a:t>
            </a:r>
            <a:r>
              <a:rPr lang="en-US" dirty="0" smtClean="0"/>
              <a:t>efficacy)</a:t>
            </a:r>
            <a:endParaRPr lang="en-US" dirty="0"/>
          </a:p>
          <a:p>
            <a:r>
              <a:rPr lang="en-US" dirty="0" smtClean="0"/>
              <a:t>Regarding techniques of discipline, I feel I have learned</a:t>
            </a:r>
            <a:endParaRPr lang="en-US" dirty="0"/>
          </a:p>
          <a:p>
            <a:pPr marL="282575" lvl="1" indent="0">
              <a:buNone/>
            </a:pPr>
            <a:r>
              <a:rPr lang="en-US" sz="1600" dirty="0" smtClean="0"/>
              <a:t>	1 = Nothing – 5 = </a:t>
            </a:r>
            <a:r>
              <a:rPr lang="en-US" sz="1600" dirty="0" smtClean="0"/>
              <a:t>M</a:t>
            </a:r>
            <a:r>
              <a:rPr lang="en-US" sz="1600" dirty="0" smtClean="0"/>
              <a:t>any </a:t>
            </a:r>
            <a:r>
              <a:rPr lang="en-US" sz="1600" dirty="0" smtClean="0"/>
              <a:t>useful techniques</a:t>
            </a:r>
          </a:p>
          <a:p>
            <a:r>
              <a:rPr lang="en-US" dirty="0" smtClean="0"/>
              <a:t>I feel the type of program that was used to help me improve the behaviors of my child was</a:t>
            </a:r>
          </a:p>
          <a:p>
            <a:pPr marL="0" indent="0">
              <a:buNone/>
            </a:pPr>
            <a:r>
              <a:rPr lang="en-US" sz="1200" dirty="0" smtClean="0"/>
              <a:t>	</a:t>
            </a:r>
            <a:r>
              <a:rPr lang="en-US" sz="1600" dirty="0" smtClean="0"/>
              <a:t>1 = Very poor – 5 = very good</a:t>
            </a:r>
          </a:p>
          <a:p>
            <a:r>
              <a:rPr lang="en-US" dirty="0" smtClean="0"/>
              <a:t>My general feeling about the program I participated in is</a:t>
            </a:r>
          </a:p>
          <a:p>
            <a:pPr marL="0" indent="0">
              <a:buNone/>
            </a:pPr>
            <a:r>
              <a:rPr lang="en-US" sz="1600" dirty="0" smtClean="0"/>
              <a:t>	1= I disliked it very much – 5 = I liked it very much</a:t>
            </a:r>
          </a:p>
        </p:txBody>
      </p:sp>
    </p:spTree>
    <p:extLst>
      <p:ext uri="{BB962C8B-B14F-4D97-AF65-F5344CB8AC3E}">
        <p14:creationId xmlns:p14="http://schemas.microsoft.com/office/powerpoint/2010/main" val="199438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 = 37.86 (</a:t>
            </a:r>
            <a:r>
              <a:rPr lang="en-US" i="1" dirty="0" smtClean="0"/>
              <a:t>SD</a:t>
            </a:r>
            <a:r>
              <a:rPr lang="en-US" dirty="0" smtClean="0"/>
              <a:t> = 6.27)</a:t>
            </a:r>
          </a:p>
          <a:p>
            <a:r>
              <a:rPr lang="en-US" dirty="0" smtClean="0"/>
              <a:t>Possible scale range = 10 – 50</a:t>
            </a:r>
          </a:p>
          <a:p>
            <a:r>
              <a:rPr lang="en-US" dirty="0" smtClean="0"/>
              <a:t>Actual range = 30 – 48</a:t>
            </a:r>
          </a:p>
          <a:p>
            <a:r>
              <a:rPr lang="en-US" dirty="0"/>
              <a:t>No scores of 1</a:t>
            </a:r>
          </a:p>
          <a:p>
            <a:r>
              <a:rPr lang="en-US" dirty="0" smtClean="0"/>
              <a:t>Less than 7% of all items </a:t>
            </a:r>
            <a:r>
              <a:rPr lang="en-US" dirty="0" smtClean="0"/>
              <a:t>got scores of </a:t>
            </a:r>
            <a:r>
              <a:rPr lang="en-US" dirty="0" smtClean="0"/>
              <a:t>2, (10 out of 140)</a:t>
            </a:r>
          </a:p>
          <a:p>
            <a:r>
              <a:rPr lang="en-US" dirty="0" smtClean="0"/>
              <a:t>62</a:t>
            </a:r>
            <a:r>
              <a:rPr lang="en-US" dirty="0" smtClean="0"/>
              <a:t>% </a:t>
            </a:r>
            <a:r>
              <a:rPr lang="en-US" dirty="0" smtClean="0"/>
              <a:t>of all </a:t>
            </a:r>
            <a:r>
              <a:rPr lang="en-US" dirty="0" smtClean="0"/>
              <a:t>items were </a:t>
            </a:r>
            <a:r>
              <a:rPr lang="en-US" dirty="0" smtClean="0"/>
              <a:t>scored at </a:t>
            </a:r>
            <a:r>
              <a:rPr lang="en-US" dirty="0"/>
              <a:t>4</a:t>
            </a:r>
            <a:r>
              <a:rPr lang="en-US" dirty="0" smtClean="0"/>
              <a:t> </a:t>
            </a:r>
            <a:r>
              <a:rPr lang="en-US" dirty="0" smtClean="0"/>
              <a:t>and above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Therapy Attitude Inventory (TAI)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001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391024"/>
            <a:ext cx="7583487" cy="1044388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en-US" dirty="0"/>
              <a:t>Did parents report changes increases </a:t>
            </a:r>
            <a:r>
              <a:rPr lang="en-US" dirty="0" smtClean="0"/>
              <a:t>in acceptance </a:t>
            </a:r>
            <a:r>
              <a:rPr lang="en-US" dirty="0"/>
              <a:t>and mindfulness? 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900509"/>
              </p:ext>
            </p:extLst>
          </p:nvPr>
        </p:nvGraphicFramePr>
        <p:xfrm>
          <a:off x="385713" y="3022306"/>
          <a:ext cx="8332114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344"/>
                <a:gridCol w="1643380"/>
                <a:gridCol w="1610037"/>
                <a:gridCol w="1105601"/>
                <a:gridCol w="422642"/>
                <a:gridCol w="933644"/>
                <a:gridCol w="122646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Measure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Pre-Tx </a:t>
                      </a:r>
                      <a:r>
                        <a:rPr lang="en-US" i="1" dirty="0" smtClean="0"/>
                        <a:t>M (SD)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Post-Tx </a:t>
                      </a:r>
                      <a:r>
                        <a:rPr lang="en-US" i="1" dirty="0" smtClean="0"/>
                        <a:t>M</a:t>
                      </a:r>
                      <a:r>
                        <a:rPr lang="en-US" i="1" baseline="0" dirty="0" smtClean="0"/>
                        <a:t> (SD)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eta</a:t>
                      </a:r>
                      <a:r>
                        <a:rPr lang="en-US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N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t-value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Sig (2-tailed)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Acceptance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47.60</a:t>
                      </a:r>
                      <a:r>
                        <a:rPr lang="en-US" baseline="0" dirty="0" smtClean="0"/>
                        <a:t> (7.34)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47.00 (8.60)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.35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.74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Cognitive</a:t>
                      </a:r>
                      <a:r>
                        <a:rPr lang="en-US" baseline="0" dirty="0" smtClean="0"/>
                        <a:t> Fusion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52.30 (12.99)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40.80 (11.68)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.43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.03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Mindfulness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50.50 (14.35)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60.70 (12.63)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.53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-3.16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.01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379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590176"/>
            <a:ext cx="7583487" cy="1516403"/>
          </a:xfrm>
        </p:spPr>
        <p:txBody>
          <a:bodyPr/>
          <a:lstStyle/>
          <a:p>
            <a:r>
              <a:rPr lang="en-US" sz="2400" dirty="0" smtClean="0"/>
              <a:t>3. </a:t>
            </a:r>
            <a:r>
              <a:rPr lang="en-US" sz="2400" dirty="0"/>
              <a:t>Did those who reported post-program increases in acceptance and mindfulness </a:t>
            </a:r>
            <a:r>
              <a:rPr lang="en-US" sz="2400" dirty="0" smtClean="0"/>
              <a:t>also </a:t>
            </a:r>
            <a:r>
              <a:rPr lang="en-US" sz="2400" dirty="0"/>
              <a:t>report reduced parenting stress, distress, improved quality of life, improved parenting </a:t>
            </a:r>
            <a:r>
              <a:rPr lang="en-US" sz="2400" dirty="0" smtClean="0"/>
              <a:t>efficacy? 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716946"/>
              </p:ext>
            </p:extLst>
          </p:nvPr>
        </p:nvGraphicFramePr>
        <p:xfrm>
          <a:off x="1043943" y="2106579"/>
          <a:ext cx="6974899" cy="4548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497"/>
                <a:gridCol w="1561127"/>
                <a:gridCol w="1719580"/>
                <a:gridCol w="788632"/>
                <a:gridCol w="1019063"/>
              </a:tblGrid>
              <a:tr h="580697">
                <a:tc>
                  <a:txBody>
                    <a:bodyPr/>
                    <a:lstStyle/>
                    <a:p>
                      <a:r>
                        <a:rPr lang="en-US" dirty="0" smtClean="0"/>
                        <a:t>Measure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Pre-Tx </a:t>
                      </a:r>
                      <a:r>
                        <a:rPr lang="en-US" i="1" dirty="0" smtClean="0"/>
                        <a:t>M (SD)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Post-Tx </a:t>
                      </a:r>
                      <a:r>
                        <a:rPr lang="en-US" i="1" dirty="0" smtClean="0"/>
                        <a:t>M</a:t>
                      </a:r>
                      <a:r>
                        <a:rPr lang="en-US" i="1" baseline="0" dirty="0" smtClean="0"/>
                        <a:t> (SD)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eta</a:t>
                      </a:r>
                      <a:r>
                        <a:rPr lang="en-US" baseline="30000" dirty="0" smtClean="0"/>
                        <a:t>2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Sig (2-tailed)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31827">
                <a:tc>
                  <a:txBody>
                    <a:bodyPr/>
                    <a:lstStyle/>
                    <a:p>
                      <a:r>
                        <a:rPr lang="en-US" dirty="0" smtClean="0"/>
                        <a:t>Parenting</a:t>
                      </a:r>
                      <a:r>
                        <a:rPr lang="en-US" baseline="0" dirty="0" smtClean="0"/>
                        <a:t> Stress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91.67 (22.49)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102.89 (15.50)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.14</a:t>
                      </a:r>
                      <a:endParaRPr lang="en-US" dirty="0"/>
                    </a:p>
                  </a:txBody>
                  <a:tcPr/>
                </a:tc>
              </a:tr>
              <a:tr h="331827">
                <a:tc>
                  <a:txBody>
                    <a:bodyPr/>
                    <a:lstStyle/>
                    <a:p>
                      <a:r>
                        <a:rPr lang="en-US" dirty="0" smtClean="0"/>
                        <a:t>Depression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11.11 (11.79)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6.00 (6.40)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.10</a:t>
                      </a:r>
                      <a:endParaRPr lang="en-US" dirty="0"/>
                    </a:p>
                  </a:txBody>
                  <a:tcPr/>
                </a:tc>
              </a:tr>
              <a:tr h="331827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Anxiety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4.00 (5.92)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0.67 (1.00)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.14</a:t>
                      </a:r>
                      <a:endParaRPr lang="en-US" dirty="0"/>
                    </a:p>
                  </a:txBody>
                  <a:tcPr/>
                </a:tc>
              </a:tr>
              <a:tr h="331827">
                <a:tc>
                  <a:txBody>
                    <a:bodyPr/>
                    <a:lstStyle/>
                    <a:p>
                      <a:r>
                        <a:rPr lang="en-US" dirty="0" smtClean="0"/>
                        <a:t>Stress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18.44 (10.48)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9.56 (7.80)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.40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.05</a:t>
                      </a:r>
                      <a:endParaRPr lang="en-US" dirty="0"/>
                    </a:p>
                  </a:txBody>
                  <a:tcPr/>
                </a:tc>
              </a:tr>
              <a:tr h="331827">
                <a:tc>
                  <a:txBody>
                    <a:bodyPr/>
                    <a:lstStyle/>
                    <a:p>
                      <a:r>
                        <a:rPr lang="en-US" dirty="0" smtClean="0"/>
                        <a:t>Fam. Conflict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61.44 (9.00)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50.78 (11.36)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.08</a:t>
                      </a:r>
                      <a:endParaRPr lang="en-US" dirty="0"/>
                    </a:p>
                  </a:txBody>
                  <a:tcPr/>
                </a:tc>
              </a:tr>
              <a:tr h="331827">
                <a:tc>
                  <a:txBody>
                    <a:bodyPr/>
                    <a:lstStyle/>
                    <a:p>
                      <a:r>
                        <a:rPr lang="en-US" dirty="0" smtClean="0"/>
                        <a:t>Fam. Cohesion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23.78 (17.19)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37.44</a:t>
                      </a:r>
                      <a:r>
                        <a:rPr lang="en-US" baseline="0" dirty="0" smtClean="0"/>
                        <a:t> (19.01)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.38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.05</a:t>
                      </a:r>
                      <a:endParaRPr lang="en-US" dirty="0"/>
                    </a:p>
                  </a:txBody>
                  <a:tcPr/>
                </a:tc>
              </a:tr>
              <a:tr h="433899">
                <a:tc>
                  <a:txBody>
                    <a:bodyPr/>
                    <a:lstStyle/>
                    <a:p>
                      <a:r>
                        <a:rPr lang="en-US" dirty="0" smtClean="0"/>
                        <a:t>Life Satisfaction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14.63 (6.40)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17.38 (6.72)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.53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.03</a:t>
                      </a:r>
                      <a:endParaRPr lang="en-US" dirty="0"/>
                    </a:p>
                  </a:txBody>
                  <a:tcPr/>
                </a:tc>
              </a:tr>
              <a:tr h="454988">
                <a:tc>
                  <a:txBody>
                    <a:bodyPr/>
                    <a:lstStyle/>
                    <a:p>
                      <a:r>
                        <a:rPr lang="en-US" dirty="0" smtClean="0"/>
                        <a:t>Parenting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Competence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58.44 (14.18)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64.00 (12.17)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.17</a:t>
                      </a:r>
                      <a:endParaRPr lang="en-US" dirty="0"/>
                    </a:p>
                  </a:txBody>
                  <a:tcPr/>
                </a:tc>
              </a:tr>
              <a:tr h="331827">
                <a:tc>
                  <a:txBody>
                    <a:bodyPr/>
                    <a:lstStyle/>
                    <a:p>
                      <a:r>
                        <a:rPr lang="en-US" dirty="0" smtClean="0"/>
                        <a:t>Nurturance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78.00 (13.33)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80.38 (13.07)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.70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823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Evidence of acceptability and feasibility for those who attended</a:t>
            </a:r>
          </a:p>
          <a:p>
            <a:r>
              <a:rPr lang="en-US" dirty="0" smtClean="0"/>
              <a:t>Important to be mindful of schedule conflicts for working parents</a:t>
            </a:r>
          </a:p>
          <a:p>
            <a:r>
              <a:rPr lang="en-US" dirty="0" smtClean="0"/>
              <a:t>Evidence of increases in Acceptance (per CFQ) and mindfulness</a:t>
            </a:r>
          </a:p>
          <a:p>
            <a:r>
              <a:rPr lang="en-US" dirty="0" smtClean="0"/>
              <a:t>Increases in life satisfaction and family cohesion</a:t>
            </a:r>
          </a:p>
          <a:p>
            <a:r>
              <a:rPr lang="en-US" dirty="0" smtClean="0"/>
              <a:t>Decreases in stress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980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 and Limitations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highly stressed sample (parents and children)</a:t>
            </a:r>
          </a:p>
          <a:p>
            <a:r>
              <a:rPr lang="en-US" dirty="0" smtClean="0"/>
              <a:t>Small sample size </a:t>
            </a:r>
            <a:r>
              <a:rPr lang="en-US" dirty="0" smtClean="0">
                <a:sym typeface="Wingdings"/>
              </a:rPr>
              <a:t></a:t>
            </a:r>
            <a:endParaRPr lang="en-US" dirty="0" smtClean="0"/>
          </a:p>
          <a:p>
            <a:r>
              <a:rPr lang="en-US" dirty="0" smtClean="0"/>
              <a:t>Future Directions</a:t>
            </a:r>
          </a:p>
          <a:p>
            <a:pPr lvl="1"/>
            <a:r>
              <a:rPr lang="en-US" dirty="0" smtClean="0"/>
              <a:t>Data collection for future workshops</a:t>
            </a:r>
          </a:p>
          <a:p>
            <a:pPr lvl="1"/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session on Anxiety being developed by Dr. Phoebe </a:t>
            </a:r>
            <a:r>
              <a:rPr lang="en-US" dirty="0" smtClean="0"/>
              <a:t>Moore</a:t>
            </a:r>
          </a:p>
          <a:p>
            <a:pPr lvl="1"/>
            <a:r>
              <a:rPr lang="en-US" dirty="0" smtClean="0"/>
              <a:t>Manual will be available in the CAF SIG toolbox</a:t>
            </a:r>
            <a:endParaRPr lang="en-US" dirty="0"/>
          </a:p>
          <a:p>
            <a:pPr marL="282575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286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681941"/>
            <a:ext cx="7583487" cy="1044388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0993" y="6050917"/>
            <a:ext cx="5574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Contact Carlos Rivera at </a:t>
            </a:r>
            <a:r>
              <a:rPr lang="en-US" dirty="0" smtClean="0">
                <a:solidFill>
                  <a:srgbClr val="FFFFFF"/>
                </a:solidFill>
                <a:hlinkClick r:id="rId2"/>
              </a:rPr>
              <a:t>cerivera@suffolk.edu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Lisa Coyne at </a:t>
            </a:r>
            <a:r>
              <a:rPr lang="en-US" dirty="0" smtClean="0">
                <a:solidFill>
                  <a:srgbClr val="FFFFFF"/>
                </a:solidFill>
                <a:hlinkClick r:id="rId3"/>
              </a:rPr>
              <a:t>lcoyne@partners.org</a:t>
            </a:r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88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624516"/>
              </p:ext>
            </p:extLst>
          </p:nvPr>
        </p:nvGraphicFramePr>
        <p:xfrm>
          <a:off x="779463" y="398634"/>
          <a:ext cx="7696201" cy="5639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2054"/>
                <a:gridCol w="1499955"/>
                <a:gridCol w="1607096"/>
                <a:gridCol w="1607096"/>
              </a:tblGrid>
              <a:tr h="39772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Assessment Procedures and Timeline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2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Measure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Pre-Treatment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Post-Treatment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 Month F-U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</a:tr>
              <a:tr h="292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Demographic Questionnaire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X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</a:tr>
              <a:tr h="292534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Parent Stress/Distress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2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PSI-SF –Parenting Stress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X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</a:tr>
              <a:tr h="292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DASS-21-Parent Distress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X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</a:tr>
              <a:tr h="292534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Quality of Life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2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SLS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X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</a:tr>
              <a:tr h="292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FES-Family Environment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X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</a:tr>
              <a:tr h="292534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Parenting &amp; Parenting Efficacy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2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PSOC-Parenting Efficacy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X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</a:tr>
              <a:tr h="292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MBCRPR- Parent Nurturance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X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X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X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</a:tr>
              <a:tr h="292534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ACT Process Variables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2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AAQ-II-Psychological Flexibility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X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</a:tr>
              <a:tr h="292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MAAS-Mindfulness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X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</a:tr>
              <a:tr h="292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CFQ-Cognitive Fusion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X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</a:tr>
              <a:tr h="292534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Treatment Acceptability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2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TAI-Treatment Acceptability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X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3" marR="52753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9463" y="6112436"/>
            <a:ext cx="7583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*Merged Post Treatment and 3 month Follow-up measures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08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Parents of children who have emotional and behavioral special needs experience a great deal of parenting stress and </a:t>
            </a:r>
            <a:r>
              <a:rPr lang="en-US" dirty="0" smtClean="0"/>
              <a:t>distress</a:t>
            </a:r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arent </a:t>
            </a:r>
            <a:r>
              <a:rPr lang="en-US" dirty="0"/>
              <a:t>psychological problems and stress arising are known </a:t>
            </a:r>
            <a:r>
              <a:rPr lang="en-US" dirty="0" smtClean="0"/>
              <a:t>barriers to positive outcomes </a:t>
            </a:r>
            <a:r>
              <a:rPr lang="en-US" dirty="0"/>
              <a:t>in parent training (e.g., </a:t>
            </a:r>
            <a:r>
              <a:rPr lang="en-US" dirty="0" err="1"/>
              <a:t>Reyno</a:t>
            </a:r>
            <a:r>
              <a:rPr lang="en-US" dirty="0"/>
              <a:t> &amp; McGrath, 2005).</a:t>
            </a:r>
          </a:p>
          <a:p>
            <a:r>
              <a:rPr lang="en-US" dirty="0"/>
              <a:t>There are numerous evidence-based parent training programs THAT ARE AWESOME</a:t>
            </a:r>
            <a:r>
              <a:rPr lang="en-US" dirty="0" smtClean="0"/>
              <a:t>…</a:t>
            </a:r>
            <a:endParaRPr lang="en-US" dirty="0"/>
          </a:p>
          <a:p>
            <a:r>
              <a:rPr lang="en-US" dirty="0"/>
              <a:t>BUT few of these programs address the issues of parent psychological well-being and parenting stress wrought by the demands of raising a child with serious psychopathology.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16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348319"/>
              </p:ext>
            </p:extLst>
          </p:nvPr>
        </p:nvGraphicFramePr>
        <p:xfrm>
          <a:off x="546830" y="52911"/>
          <a:ext cx="7973165" cy="6626529"/>
        </p:xfrm>
        <a:graphic>
          <a:graphicData uri="http://schemas.openxmlformats.org/drawingml/2006/table">
            <a:tbl>
              <a:tblPr/>
              <a:tblGrid>
                <a:gridCol w="1296370"/>
                <a:gridCol w="1618025"/>
                <a:gridCol w="2524510"/>
                <a:gridCol w="633565"/>
                <a:gridCol w="633565"/>
                <a:gridCol w="633565"/>
                <a:gridCol w="633565"/>
              </a:tblGrid>
              <a:tr h="237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Measure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Meaning of Values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Possible Range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Alpha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 of Alpha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PSI Pre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Parent Stress Inventory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Higher Values = Lower Stress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0.88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PSI Post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0.83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DASS21 Depression Pre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Depp, Anx, &amp; Stress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Higher Values = Higher DAS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0.90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DASS21 Depression Post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0.88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DASS21 Anxiety Pre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0.63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DASS21 Anxiety Post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0.90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DASS21 Stress Pre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0.84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DASS21 Stress Post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0.86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SLS Pre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Satisfaction with Life Scale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Higher values = Higher Satisfaction 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0.81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SLS Post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0.90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FES Cohesion Pre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Family Environment Scale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Higher Values = Higher Cohesion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0.84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FES Cohesion Post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0.74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FES Conflict Pre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Higher Values = Higher Conflict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0.72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FES Conflict Post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0.74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PSOC Pre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Parenting Sense of Competence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Higher Values = Higher sense of Competency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0.85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PSOC Post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0.83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MBCRPR Nurturance Pre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Higher Values = Higher level of Parental Nurturance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0.80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MBCRPR Nurturance Post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0.90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AAQII Pre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Higher Values = Higher Acceptance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0.71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AAQII Post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0.75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MAAS Pre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Higher Values = Higher Mindfulness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0.91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MAAS Post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0.90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CFQ Pre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Higher Values = More Cognitive Fusion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0.89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CFC Post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0.91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7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TAI Post (Tx Attitude Inventory)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Higher Values = More Tx Acceptance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0.85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TAI 3MFU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0.92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635" marR="6635" marT="66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795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Mindfulness and Acceptance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Acceptance and mindfulness-based programs might help. </a:t>
            </a:r>
          </a:p>
          <a:p>
            <a:r>
              <a:rPr lang="en-US" dirty="0"/>
              <a:t>Improving parent mindfulness and acceptance may  have a positive influence on parents’ …</a:t>
            </a:r>
          </a:p>
          <a:p>
            <a:pPr lvl="1"/>
            <a:r>
              <a:rPr lang="en-US" dirty="0"/>
              <a:t>Sense efficacy in raising their </a:t>
            </a:r>
            <a:r>
              <a:rPr lang="en-US" dirty="0" smtClean="0"/>
              <a:t>children, </a:t>
            </a:r>
            <a:endParaRPr lang="en-US" dirty="0"/>
          </a:p>
          <a:p>
            <a:pPr lvl="1"/>
            <a:r>
              <a:rPr lang="en-US" dirty="0"/>
              <a:t>level of self-compassion,  </a:t>
            </a:r>
          </a:p>
          <a:p>
            <a:pPr lvl="1"/>
            <a:r>
              <a:rPr lang="en-US" dirty="0"/>
              <a:t>quality of life, and possibly </a:t>
            </a:r>
          </a:p>
          <a:p>
            <a:pPr lvl="1"/>
            <a:r>
              <a:rPr lang="en-US" dirty="0"/>
              <a:t>improved family functioning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329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Present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present study piloted an Acceptance and Commitment Therapy (ACT) parenting workshop to</a:t>
            </a:r>
          </a:p>
          <a:p>
            <a:pPr lvl="1"/>
            <a:r>
              <a:rPr lang="en-US" dirty="0"/>
              <a:t>improve parent psychological well-being, </a:t>
            </a:r>
          </a:p>
          <a:p>
            <a:pPr lvl="1"/>
            <a:r>
              <a:rPr lang="en-US" dirty="0"/>
              <a:t>reduce parenting stress, and </a:t>
            </a:r>
          </a:p>
          <a:p>
            <a:pPr lvl="1"/>
            <a:r>
              <a:rPr lang="en-US" dirty="0"/>
              <a:t>improve parenting efficacy </a:t>
            </a:r>
          </a:p>
          <a:p>
            <a:r>
              <a:rPr lang="en-US" dirty="0"/>
              <a:t>through targeting the promotion of mindfulness and acceptance in parents raising children with severe emotional and behavioral difficulties.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21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develop a manualized 5-session Acceptance and Commitment Therapy (ACT) workshop for parents of children aged 5-16 in a day-treatment educational setting </a:t>
            </a:r>
          </a:p>
          <a:p>
            <a:r>
              <a:rPr lang="en-US" dirty="0"/>
              <a:t>To provide initial evidence of the </a:t>
            </a:r>
            <a:r>
              <a:rPr lang="en-US" dirty="0" smtClean="0"/>
              <a:t>feasibility, acceptability, and effectiveness </a:t>
            </a:r>
            <a:r>
              <a:rPr lang="en-US" dirty="0"/>
              <a:t>of this intervention with parents of children with emotional and behavioral special needs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533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questions…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/>
              <a:t>Did parents find </a:t>
            </a:r>
            <a:r>
              <a:rPr lang="en-US" dirty="0" smtClean="0"/>
              <a:t>the program </a:t>
            </a:r>
            <a:r>
              <a:rPr lang="en-US" dirty="0"/>
              <a:t>acceptable and feasible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/>
              <a:t>Did parents report </a:t>
            </a:r>
            <a:r>
              <a:rPr lang="en-US" dirty="0" smtClean="0"/>
              <a:t>increases </a:t>
            </a:r>
            <a:r>
              <a:rPr lang="en-US" dirty="0"/>
              <a:t>in acceptance and mindfulness?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/>
              <a:t>Did those who reported post-program increases in acceptance and mindfulness would also report reduced parenting stress, distress, improved quality of life, </a:t>
            </a:r>
            <a:r>
              <a:rPr lang="en-US" dirty="0" smtClean="0"/>
              <a:t>and improved </a:t>
            </a:r>
            <a:r>
              <a:rPr lang="en-US" dirty="0"/>
              <a:t>parenting </a:t>
            </a:r>
            <a:r>
              <a:rPr lang="en-US" dirty="0" smtClean="0"/>
              <a:t>efficacy?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454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was this workshop for?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arents of children with severe emotional/behavioral difficulties</a:t>
            </a:r>
          </a:p>
          <a:p>
            <a:r>
              <a:rPr lang="en-US" dirty="0" smtClean="0"/>
              <a:t>Recruited from an urban day treatment school in the Northeastern US</a:t>
            </a:r>
          </a:p>
          <a:p>
            <a:r>
              <a:rPr lang="en-US" dirty="0" smtClean="0"/>
              <a:t>Excluded if in concurrent parent training programs; not comfortable speaking/reading English</a:t>
            </a:r>
          </a:p>
          <a:p>
            <a:r>
              <a:rPr lang="en-US" dirty="0" smtClean="0"/>
              <a:t>Invited to participate in a 5 session (90 minute per session) parent training workshop</a:t>
            </a:r>
          </a:p>
          <a:p>
            <a:r>
              <a:rPr lang="en-US" dirty="0" smtClean="0"/>
              <a:t>Co-led by two experienced ACT therapists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392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for Parents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Session 1: Mindfulness: Finding Stillness</a:t>
            </a:r>
            <a:endParaRPr lang="en-US" dirty="0"/>
          </a:p>
          <a:p>
            <a:r>
              <a:rPr lang="en-US" b="1" dirty="0"/>
              <a:t>Session 2: Defusion: Weathering Thoughts &amp; Feelings</a:t>
            </a:r>
          </a:p>
          <a:p>
            <a:r>
              <a:rPr lang="en-US" b="1" dirty="0"/>
              <a:t>Session 3: The Matrix: Moving Towards vs. Moving Away</a:t>
            </a:r>
            <a:endParaRPr lang="en-US" dirty="0"/>
          </a:p>
          <a:p>
            <a:r>
              <a:rPr lang="en-US" b="1" dirty="0"/>
              <a:t>Session 4: Valuing/Committed Action: Doing What Matters </a:t>
            </a:r>
            <a:endParaRPr lang="en-US" dirty="0"/>
          </a:p>
          <a:p>
            <a:r>
              <a:rPr lang="en-US" b="1" dirty="0"/>
              <a:t>Session 5: Self-Care: There’s Only One You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30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5800</TotalTime>
  <Words>1771</Words>
  <Application>Microsoft Macintosh PowerPoint</Application>
  <PresentationFormat>On-screen Show (4:3)</PresentationFormat>
  <Paragraphs>387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Revolution</vt:lpstr>
      <vt:lpstr>ACT for Parents: An Open Trial with Parents Raising a Child with Severe Emotional and Behavioral Problems </vt:lpstr>
      <vt:lpstr>The Importance of parenting</vt:lpstr>
      <vt:lpstr>What we know…</vt:lpstr>
      <vt:lpstr>Mindfulness and Acceptance</vt:lpstr>
      <vt:lpstr>The Present Study</vt:lpstr>
      <vt:lpstr>Study Aims</vt:lpstr>
      <vt:lpstr>Our questions…</vt:lpstr>
      <vt:lpstr>Who was this workshop for?</vt:lpstr>
      <vt:lpstr>ACT for Parents Program</vt:lpstr>
      <vt:lpstr>Example of Session Structure</vt:lpstr>
      <vt:lpstr>Mitch’s Parenting Crystal Ball Exercise</vt:lpstr>
      <vt:lpstr>ACT for Parents Program</vt:lpstr>
      <vt:lpstr>The Matrix: Moving Towards vs. Moving Away</vt:lpstr>
      <vt:lpstr>PowerPoint Presentation</vt:lpstr>
      <vt:lpstr>Moving Towards vs. Moving Away</vt:lpstr>
      <vt:lpstr>ACT for Parents Program</vt:lpstr>
      <vt:lpstr>Our Participants</vt:lpstr>
      <vt:lpstr>Not Getting Hooked</vt:lpstr>
      <vt:lpstr>Results</vt:lpstr>
      <vt:lpstr>1. Was the program acceptable and feasible?</vt:lpstr>
      <vt:lpstr>Attendance</vt:lpstr>
      <vt:lpstr>Therapy Attitude Inventory (TAI)</vt:lpstr>
      <vt:lpstr>Therapy Attitude Inventory (TAI)</vt:lpstr>
      <vt:lpstr>2. Did parents report changes increases in acceptance and mindfulness? </vt:lpstr>
      <vt:lpstr>3. Did those who reported post-program increases in acceptance and mindfulness also report reduced parenting stress, distress, improved quality of life, improved parenting efficacy? </vt:lpstr>
      <vt:lpstr>Summary</vt:lpstr>
      <vt:lpstr>Strengths and Limitations</vt:lpstr>
      <vt:lpstr>Thank you!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 for Parents: An Open Trial with Parents Raising a Child with Severe Emotional and Behavioral Problems </dc:title>
  <dc:creator>Carlos Rivera</dc:creator>
  <cp:lastModifiedBy>Carlos Rivera</cp:lastModifiedBy>
  <cp:revision>73</cp:revision>
  <dcterms:created xsi:type="dcterms:W3CDTF">2015-07-14T07:18:55Z</dcterms:created>
  <dcterms:modified xsi:type="dcterms:W3CDTF">2015-07-18T11:22:30Z</dcterms:modified>
</cp:coreProperties>
</file>