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293" r:id="rId2"/>
    <p:sldId id="267" r:id="rId3"/>
    <p:sldId id="272" r:id="rId4"/>
    <p:sldId id="273" r:id="rId5"/>
    <p:sldId id="274" r:id="rId6"/>
    <p:sldId id="286" r:id="rId7"/>
    <p:sldId id="287" r:id="rId8"/>
    <p:sldId id="288" r:id="rId9"/>
    <p:sldId id="275" r:id="rId10"/>
    <p:sldId id="276" r:id="rId11"/>
    <p:sldId id="294" r:id="rId12"/>
    <p:sldId id="295" r:id="rId13"/>
    <p:sldId id="298" r:id="rId14"/>
    <p:sldId id="258" r:id="rId15"/>
    <p:sldId id="296" r:id="rId16"/>
    <p:sldId id="297" r:id="rId17"/>
    <p:sldId id="280" r:id="rId18"/>
    <p:sldId id="260" r:id="rId19"/>
    <p:sldId id="290" r:id="rId20"/>
    <p:sldId id="291" r:id="rId21"/>
    <p:sldId id="279" r:id="rId22"/>
    <p:sldId id="261" r:id="rId23"/>
    <p:sldId id="328" r:id="rId24"/>
    <p:sldId id="284" r:id="rId25"/>
    <p:sldId id="289" r:id="rId26"/>
    <p:sldId id="264" r:id="rId27"/>
    <p:sldId id="300" r:id="rId28"/>
    <p:sldId id="301" r:id="rId29"/>
    <p:sldId id="302" r:id="rId30"/>
    <p:sldId id="319" r:id="rId31"/>
    <p:sldId id="320" r:id="rId32"/>
    <p:sldId id="321" r:id="rId33"/>
    <p:sldId id="322" r:id="rId34"/>
    <p:sldId id="323" r:id="rId35"/>
    <p:sldId id="324" r:id="rId36"/>
    <p:sldId id="325" r:id="rId37"/>
    <p:sldId id="265" r:id="rId38"/>
    <p:sldId id="329" r:id="rId39"/>
    <p:sldId id="330" r:id="rId40"/>
    <p:sldId id="332" r:id="rId41"/>
    <p:sldId id="354" r:id="rId42"/>
    <p:sldId id="333" r:id="rId43"/>
    <p:sldId id="334" r:id="rId44"/>
    <p:sldId id="335" r:id="rId45"/>
    <p:sldId id="336" r:id="rId46"/>
    <p:sldId id="337" r:id="rId47"/>
    <p:sldId id="338" r:id="rId48"/>
    <p:sldId id="339" r:id="rId49"/>
    <p:sldId id="340" r:id="rId50"/>
    <p:sldId id="341" r:id="rId51"/>
    <p:sldId id="342" r:id="rId52"/>
    <p:sldId id="345" r:id="rId53"/>
    <p:sldId id="343" r:id="rId54"/>
    <p:sldId id="344" r:id="rId55"/>
    <p:sldId id="346" r:id="rId56"/>
    <p:sldId id="347" r:id="rId57"/>
    <p:sldId id="348" r:id="rId58"/>
    <p:sldId id="349" r:id="rId59"/>
    <p:sldId id="350" r:id="rId60"/>
    <p:sldId id="351" r:id="rId61"/>
    <p:sldId id="263" r:id="rId62"/>
    <p:sldId id="269" r:id="rId63"/>
    <p:sldId id="270" r:id="rId64"/>
    <p:sldId id="271" r:id="rId65"/>
    <p:sldId id="292" r:id="rId66"/>
    <p:sldId id="352"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6962" autoAdjust="0"/>
    <p:restoredTop sz="86494" autoAdjust="0"/>
  </p:normalViewPr>
  <p:slideViewPr>
    <p:cSldViewPr snapToGrid="0" snapToObjects="1">
      <p:cViewPr>
        <p:scale>
          <a:sx n="50" d="100"/>
          <a:sy n="50" d="100"/>
        </p:scale>
        <p:origin x="-1710" y="-366"/>
      </p:cViewPr>
      <p:guideLst>
        <p:guide orient="horz" pos="2160"/>
        <p:guide pos="2880"/>
      </p:guideLst>
    </p:cSldViewPr>
  </p:slideViewPr>
  <p:outlineViewPr>
    <p:cViewPr>
      <p:scale>
        <a:sx n="33" d="100"/>
        <a:sy n="33" d="100"/>
      </p:scale>
      <p:origin x="0" y="7280"/>
    </p:cViewPr>
  </p:outlineViewPr>
  <p:notesTextViewPr>
    <p:cViewPr>
      <p:scale>
        <a:sx n="100" d="100"/>
        <a:sy n="100" d="100"/>
      </p:scale>
      <p:origin x="0" y="0"/>
    </p:cViewPr>
  </p:notesTextViewPr>
  <p:sorterViewPr>
    <p:cViewPr>
      <p:scale>
        <a:sx n="89" d="100"/>
        <a:sy n="89" d="100"/>
      </p:scale>
      <p:origin x="0" y="142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3C461B-AE7E-3942-8228-7E757C75D2FF}" type="datetimeFigureOut">
              <a:rPr lang="en-US" smtClean="0"/>
              <a:pPr/>
              <a:t>7/17/2015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96503A-D3FF-3B4E-BCEC-C17289532B6C}" type="slidenum">
              <a:rPr lang="en-US" smtClean="0"/>
              <a:pPr/>
              <a:t>‹#›</a:t>
            </a:fld>
            <a:endParaRPr lang="en-US"/>
          </a:p>
        </p:txBody>
      </p:sp>
    </p:spTree>
    <p:extLst>
      <p:ext uri="{BB962C8B-B14F-4D97-AF65-F5344CB8AC3E}">
        <p14:creationId xmlns:p14="http://schemas.microsoft.com/office/powerpoint/2010/main" xmlns="" val="20599583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Director</a:t>
            </a:r>
            <a:r>
              <a:rPr lang="en-US" baseline="0" dirty="0" smtClean="0"/>
              <a:t> of </a:t>
            </a:r>
            <a:r>
              <a:rPr lang="en-US" dirty="0" smtClean="0"/>
              <a:t> c and a. worked in project management, social worker, teacher</a:t>
            </a:r>
          </a:p>
          <a:p>
            <a:r>
              <a:rPr lang="en-US" dirty="0" smtClean="0"/>
              <a:t>ACT since 2010 </a:t>
            </a:r>
          </a:p>
          <a:p>
            <a:r>
              <a:rPr lang="en-US" dirty="0" smtClean="0"/>
              <a:t>Taught by </a:t>
            </a:r>
            <a:r>
              <a:rPr lang="en-US" dirty="0" err="1" smtClean="0"/>
              <a:t>Beate</a:t>
            </a:r>
            <a:endParaRPr lang="en-US" dirty="0" smtClean="0"/>
          </a:p>
          <a:p>
            <a:r>
              <a:rPr lang="en-US" dirty="0" smtClean="0"/>
              <a:t>Local NGO in BO</a:t>
            </a:r>
          </a:p>
          <a:p>
            <a:endParaRPr lang="en-US" dirty="0" smtClean="0"/>
          </a:p>
          <a:p>
            <a:r>
              <a:rPr lang="en-US" dirty="0" smtClean="0"/>
              <a:t>Married with 2 children, </a:t>
            </a:r>
          </a:p>
          <a:p>
            <a:endParaRPr lang="en-US" dirty="0" smtClean="0"/>
          </a:p>
          <a:p>
            <a:r>
              <a:rPr lang="en-US" dirty="0" smtClean="0"/>
              <a:t>Values passion for helping humanity. </a:t>
            </a:r>
            <a:r>
              <a:rPr lang="en-US" dirty="0" err="1" smtClean="0"/>
              <a:t>Esp</a:t>
            </a:r>
            <a:r>
              <a:rPr lang="en-US" dirty="0" smtClean="0"/>
              <a:t> in SL, 11 years of war, passion with helping my people in SL</a:t>
            </a:r>
          </a:p>
          <a:p>
            <a:r>
              <a:rPr lang="en-US" dirty="0" smtClean="0"/>
              <a:t>How to help them recover.</a:t>
            </a:r>
          </a:p>
          <a:p>
            <a:endParaRPr lang="en-US" dirty="0"/>
          </a:p>
        </p:txBody>
      </p:sp>
      <p:sp>
        <p:nvSpPr>
          <p:cNvPr id="4" name="Slide Number Placeholder 3"/>
          <p:cNvSpPr>
            <a:spLocks noGrp="1"/>
          </p:cNvSpPr>
          <p:nvPr>
            <p:ph type="sldNum" sz="quarter" idx="10"/>
          </p:nvPr>
        </p:nvSpPr>
        <p:spPr/>
        <p:txBody>
          <a:bodyPr/>
          <a:lstStyle/>
          <a:p>
            <a:fld id="{E696503A-D3FF-3B4E-BCEC-C17289532B6C}" type="slidenum">
              <a:rPr lang="en-US" smtClean="0"/>
              <a:pPr/>
              <a:t>2</a:t>
            </a:fld>
            <a:endParaRPr lang="en-US"/>
          </a:p>
        </p:txBody>
      </p:sp>
    </p:spTree>
    <p:extLst>
      <p:ext uri="{BB962C8B-B14F-4D97-AF65-F5344CB8AC3E}">
        <p14:creationId xmlns:p14="http://schemas.microsoft.com/office/powerpoint/2010/main" xmlns="" val="950299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p:cNvSpPr>
            <a:spLocks noGrp="1" noRot="1" noChangeAspect="1"/>
          </p:cNvSpPr>
          <p:nvPr>
            <p:ph type="sldImg"/>
          </p:nvPr>
        </p:nvSpPr>
        <p:spPr>
          <a:ln/>
        </p:spPr>
      </p:sp>
      <p:sp>
        <p:nvSpPr>
          <p:cNvPr id="239618"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239619"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39BCDD-7FAE-F040-BB47-325C102F888D}" type="slidenum">
              <a:rPr lang="ar-SA" sz="1200">
                <a:cs typeface="Arial" charset="0"/>
              </a:rPr>
              <a:pPr eaLnBrk="1" hangingPunct="1"/>
              <a:t>23</a:t>
            </a:fld>
            <a:endParaRPr lang="en-US" sz="120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Then ask what happens long term?  Kissing the body can spread the virus. So the cost of staying safe is to give up the feeling of loving and respecting the person they lost.  </a:t>
            </a:r>
          </a:p>
          <a:p>
            <a:endParaRPr lang="en-US"/>
          </a:p>
        </p:txBody>
      </p:sp>
      <p:sp>
        <p:nvSpPr>
          <p:cNvPr id="71683"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57CE8F-8293-9949-97CB-30F53D14CB2A}" type="slidenum">
              <a:rPr lang="en-US" sz="1200"/>
              <a:pPr eaLnBrk="1" hangingPunct="1"/>
              <a:t>30</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7373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F4D3BB-AF28-224B-B66A-30C4A9200E0E}" type="slidenum">
              <a:rPr lang="en-US" sz="1200"/>
              <a:pPr eaLnBrk="1" hangingPunct="1"/>
              <a:t>31</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Here’s a way to walk people through a complicated decision.  I think if you validate that it’s hard to give up the loving act of kissing their loved one, then it’s more likely that they will be able to do it.  Making room for the distress we all feel when we cannot do what we are used to doing helps create acceptance. </a:t>
            </a:r>
          </a:p>
        </p:txBody>
      </p:sp>
      <p:sp>
        <p:nvSpPr>
          <p:cNvPr id="76803"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91317F-970B-4647-B2A6-8A9EB5E0D3EF}" type="slidenum">
              <a:rPr lang="en-US" sz="1200"/>
              <a:pPr eaLnBrk="1" hangingPunct="1"/>
              <a:t>33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Here’s a way to walk people through a complicated decision.  I think if you validate that it’s hard to give up the loving act of kissing their loved one, then it’s more likely that they will be able to do it.  Making room for the distress we all feel when we cannot do what we are used to doing helps create acceptance. </a:t>
            </a:r>
          </a:p>
        </p:txBody>
      </p:sp>
      <p:sp>
        <p:nvSpPr>
          <p:cNvPr id="7885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49BBF4-F429-914C-8785-CF5A474833F3}" type="slidenum">
              <a:rPr lang="en-US" sz="1200"/>
              <a:pPr eaLnBrk="1" hangingPunct="1"/>
              <a:t>34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Here’s a way to walk people through a complicated decision.  I think if you validate that it’s hard to give up the loving act of kissing their loved one, then it’s more likely that they will be able to do it.  Making room for the distress we all feel when we cannot do what we are used to doing helps create acceptance. </a:t>
            </a:r>
          </a:p>
        </p:txBody>
      </p:sp>
      <p:sp>
        <p:nvSpPr>
          <p:cNvPr id="80899"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FEBBAE-F969-8540-AA2C-20034809AD05}" type="slidenum">
              <a:rPr lang="en-US" sz="1200"/>
              <a:pPr eaLnBrk="1" hangingPunct="1"/>
              <a:t>35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Here’s a way to walk people through a complicated decision.  I think if you validate that it’s hard to give up the loving act of kissing their loved one, then it’s more likely that they will be able to do it.  Making room for the distress we all feel when we cannot do what we are used to doing helps create acceptance. </a:t>
            </a:r>
          </a:p>
        </p:txBody>
      </p:sp>
      <p:sp>
        <p:nvSpPr>
          <p:cNvPr id="82947"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7DF071-B5B3-EA48-9314-80FD2061E8A1}" type="slidenum">
              <a:rPr lang="en-US" sz="1200"/>
              <a:pPr eaLnBrk="1" hangingPunct="1"/>
              <a:t>36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p:cNvSpPr>
            <a:spLocks noGrp="1" noRot="1" noChangeAspect="1"/>
          </p:cNvSpPr>
          <p:nvPr>
            <p:ph type="sldImg"/>
          </p:nvPr>
        </p:nvSpPr>
        <p:spPr>
          <a:ln/>
        </p:spPr>
      </p:sp>
      <p:sp>
        <p:nvSpPr>
          <p:cNvPr id="270338"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
        <p:nvSpPr>
          <p:cNvPr id="270339"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0EFC1F-4AE7-CE4D-87E9-049FC4DCE280}" type="slidenum">
              <a:rPr lang="ar-SA" sz="1200">
                <a:cs typeface="Arial" charset="0"/>
              </a:rPr>
              <a:pPr eaLnBrk="1" hangingPunct="1"/>
              <a:t>66</a:t>
            </a:fld>
            <a:endParaRPr lang="en-US" sz="120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noTextEdit="1"/>
          </p:cNvSpPr>
          <p:nvPr>
            <p:ph type="sldImg"/>
          </p:nvPr>
        </p:nvSpPr>
        <p:spPr>
          <a:solidFill>
            <a:srgbClr val="FFFFFF"/>
          </a:solidFill>
          <a:ln/>
        </p:spPr>
      </p:sp>
      <p:sp>
        <p:nvSpPr>
          <p:cNvPr id="25602"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9375" eaLnBrk="1" hangingPunct="1"/>
            <a:r>
              <a:rPr lang="en-US" sz="1800" dirty="0">
                <a:solidFill>
                  <a:srgbClr val="000000"/>
                </a:solidFill>
                <a:latin typeface="Helvetica" charset="0"/>
                <a:cs typeface="Helvetica" charset="0"/>
                <a:sym typeface="Helvetica" charset="0"/>
              </a:rPr>
              <a:t>In her late </a:t>
            </a:r>
            <a:r>
              <a:rPr lang="en-US" sz="1800" dirty="0" smtClean="0">
                <a:solidFill>
                  <a:srgbClr val="000000"/>
                </a:solidFill>
                <a:latin typeface="Helvetica" charset="0"/>
                <a:cs typeface="Helvetica" charset="0"/>
                <a:sym typeface="Helvetica" charset="0"/>
              </a:rPr>
              <a:t>20s </a:t>
            </a:r>
            <a:r>
              <a:rPr lang="en-US" sz="1800" dirty="0">
                <a:solidFill>
                  <a:srgbClr val="000000"/>
                </a:solidFill>
                <a:latin typeface="Helvetica" charset="0"/>
                <a:cs typeface="Helvetica" charset="0"/>
                <a:sym typeface="Helvetica" charset="0"/>
              </a:rPr>
              <a:t>she had the courage to look for her birth parents and found out that her mother had passed away already and that her father was the member of a ruling family of the </a:t>
            </a:r>
            <a:r>
              <a:rPr lang="en-US" sz="1800" dirty="0" err="1">
                <a:solidFill>
                  <a:srgbClr val="000000"/>
                </a:solidFill>
                <a:latin typeface="Helvetica" charset="0"/>
                <a:cs typeface="Helvetica" charset="0"/>
                <a:sym typeface="Helvetica" charset="0"/>
              </a:rPr>
              <a:t>Mende</a:t>
            </a:r>
            <a:r>
              <a:rPr lang="en-US" sz="1800" dirty="0">
                <a:solidFill>
                  <a:srgbClr val="000000"/>
                </a:solidFill>
                <a:latin typeface="Helvetica" charset="0"/>
                <a:cs typeface="Helvetica" charset="0"/>
                <a:sym typeface="Helvetica" charset="0"/>
              </a:rPr>
              <a:t> Tribe in Sierra Leone. She visited her African family and was highly welcomed as the lost daughter and a princess. This was a few years after the end of the war, which destroyed big part of the country.  </a:t>
            </a:r>
          </a:p>
          <a:p>
            <a:pPr marL="79375" eaLnBrk="1" hangingPunct="1"/>
            <a:r>
              <a:rPr lang="en-US" sz="1800" dirty="0">
                <a:solidFill>
                  <a:srgbClr val="000000"/>
                </a:solidFill>
                <a:latin typeface="Helvetica" charset="0"/>
                <a:cs typeface="Helvetica" charset="0"/>
                <a:sym typeface="Helvetica" charset="0"/>
              </a:rPr>
              <a:t>When I heard from her about the cruel civil war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Rot="1" noChangeAspect="1" noChangeArrowheads="1" noTextEdit="1"/>
          </p:cNvSpPr>
          <p:nvPr>
            <p:ph type="sldImg"/>
          </p:nvPr>
        </p:nvSpPr>
        <p:spPr>
          <a:solidFill>
            <a:srgbClr val="FFFFFF"/>
          </a:solidFill>
          <a:ln/>
        </p:spPr>
      </p:sp>
      <p:sp>
        <p:nvSpPr>
          <p:cNvPr id="27650"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1963" indent="-342900" eaLnBrk="1" hangingPunct="1">
              <a:spcBef>
                <a:spcPts val="738"/>
              </a:spcBef>
              <a:buClr>
                <a:srgbClr val="004080"/>
              </a:buClr>
              <a:buFontTx/>
              <a:buChar char="•"/>
            </a:pPr>
            <a:endParaRPr lang="en-US" sz="3200">
              <a:solidFill>
                <a:srgbClr val="004080"/>
              </a:solidFill>
              <a:sym typeface="Arial" charset="0"/>
            </a:endParaRPr>
          </a:p>
          <a:p>
            <a:pPr marL="461963" indent="-342900" eaLnBrk="1" hangingPunct="1"/>
            <a:r>
              <a:rPr lang="en-US" sz="2200">
                <a:solidFill>
                  <a:srgbClr val="000000"/>
                </a:solidFill>
                <a:latin typeface="Lucida Grande" charset="0"/>
                <a:sym typeface="Lucida Grande" charset="0"/>
              </a:rPr>
              <a:t>Initiated by the Revolutionary United Front (RUF), supported by Charles Taylor, president of Liberia to overthrow the All Peoples Congress (APC), accused of „rampant corruption, nepotism and fiscal mismangement</a:t>
            </a:r>
            <a:r>
              <a:rPr lang="en-US" sz="2200">
                <a:solidFill>
                  <a:srgbClr val="000000"/>
                </a:solidFill>
                <a:sym typeface="Arial" charset="0"/>
              </a:rPr>
              <a:t>“</a:t>
            </a:r>
            <a:r>
              <a:rPr lang="en-US" altLang="ja-JP" sz="2200">
                <a:solidFill>
                  <a:srgbClr val="000000"/>
                </a:solidFill>
                <a:latin typeface="Lucida Grande" charset="0"/>
                <a:sym typeface="Lucida Grande" charset="0"/>
              </a:rPr>
              <a:t> </a:t>
            </a:r>
            <a:endParaRPr lang="en-US" sz="2200">
              <a:solidFill>
                <a:srgbClr val="000000"/>
              </a:solidFill>
              <a:latin typeface="Lucida Grande" charset="0"/>
              <a:sym typeface="Lucida Grande"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Rot="1" noChangeAspect="1" noChangeArrowheads="1" noTextEdit="1"/>
          </p:cNvSpPr>
          <p:nvPr>
            <p:ph type="sldImg"/>
          </p:nvPr>
        </p:nvSpPr>
        <p:spPr>
          <a:solidFill>
            <a:srgbClr val="FFFFFF"/>
          </a:solidFill>
          <a:ln/>
        </p:spPr>
      </p:sp>
      <p:sp>
        <p:nvSpPr>
          <p:cNvPr id="30722"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1963" indent="-342900" eaLnBrk="1" hangingPunct="1">
              <a:lnSpc>
                <a:spcPct val="90000"/>
              </a:lnSpc>
              <a:spcBef>
                <a:spcPts val="738"/>
              </a:spcBef>
              <a:buClr>
                <a:srgbClr val="336699"/>
              </a:buClr>
              <a:buFontTx/>
              <a:buChar char="•"/>
            </a:pPr>
            <a:r>
              <a:rPr lang="en-US" sz="2200">
                <a:solidFill>
                  <a:srgbClr val="336699"/>
                </a:solidFill>
                <a:sym typeface="Arial" charset="0"/>
              </a:rPr>
              <a:t>The MSc in Global Mental Health is unique to Scotland and one of only two in the UK.</a:t>
            </a:r>
          </a:p>
          <a:p>
            <a:pPr marL="461963" indent="-342900" eaLnBrk="1" hangingPunct="1">
              <a:lnSpc>
                <a:spcPct val="90000"/>
              </a:lnSpc>
              <a:spcBef>
                <a:spcPts val="738"/>
              </a:spcBef>
              <a:buClr>
                <a:srgbClr val="336699"/>
              </a:buClr>
              <a:buFontTx/>
              <a:buChar char="•"/>
            </a:pPr>
            <a:endParaRPr lang="en-US" sz="2200">
              <a:solidFill>
                <a:srgbClr val="336699"/>
              </a:solidFill>
              <a:sym typeface="Arial" charset="0"/>
            </a:endParaRPr>
          </a:p>
          <a:p>
            <a:pPr marL="461963" indent="-342900" eaLnBrk="1" hangingPunct="1">
              <a:lnSpc>
                <a:spcPct val="90000"/>
              </a:lnSpc>
              <a:spcBef>
                <a:spcPts val="738"/>
              </a:spcBef>
              <a:buClr>
                <a:srgbClr val="336699"/>
              </a:buClr>
              <a:buFontTx/>
              <a:buChar char="•"/>
            </a:pPr>
            <a:r>
              <a:rPr lang="en-US" sz="2200">
                <a:solidFill>
                  <a:srgbClr val="336699"/>
                </a:solidFill>
                <a:sym typeface="Arial" charset="0"/>
              </a:rPr>
              <a:t>, designed to produce graduates who can take charge of mental health service provision at a global level.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Rot="1" noChangeAspect="1" noChangeArrowheads="1" noTextEdit="1"/>
          </p:cNvSpPr>
          <p:nvPr>
            <p:ph type="sldImg"/>
          </p:nvPr>
        </p:nvSpPr>
        <p:spPr>
          <a:solidFill>
            <a:srgbClr val="FFFFFF"/>
          </a:solidFill>
          <a:ln/>
        </p:spPr>
      </p:sp>
      <p:sp>
        <p:nvSpPr>
          <p:cNvPr id="16386"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9375" algn="l" eaLnBrk="1" hangingPunct="1"/>
            <a:r>
              <a:rPr lang="en-US" sz="2200">
                <a:solidFill>
                  <a:srgbClr val="000000"/>
                </a:solidFill>
                <a:latin typeface="Lucida Grande" charset="0"/>
                <a:sym typeface="Lucida Grande" charset="0"/>
              </a:rPr>
              <a:t>The people are open, acccomodating and flexible.  Family ties and community ties have traditionally been very strong.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noTextEdit="1"/>
          </p:cNvSpPr>
          <p:nvPr>
            <p:ph type="sldImg"/>
          </p:nvPr>
        </p:nvSpPr>
        <p:spPr>
          <a:solidFill>
            <a:srgbClr val="FFFFFF"/>
          </a:solidFill>
          <a:ln/>
        </p:spPr>
      </p:sp>
      <p:sp>
        <p:nvSpPr>
          <p:cNvPr id="18434"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1963" indent="-342900" eaLnBrk="1" hangingPunct="1">
              <a:spcBef>
                <a:spcPts val="738"/>
              </a:spcBef>
              <a:buClr>
                <a:srgbClr val="004080"/>
              </a:buClr>
              <a:buFontTx/>
              <a:buChar char="•"/>
            </a:pPr>
            <a:r>
              <a:rPr lang="en-US" sz="3200">
                <a:solidFill>
                  <a:srgbClr val="004080"/>
                </a:solidFill>
                <a:sym typeface="Arial" charset="0"/>
              </a:rPr>
              <a:t>HIV: 810 von 100.000 Einwohnern (499 weltweit) </a:t>
            </a:r>
          </a:p>
          <a:p>
            <a:pPr marL="461963" indent="-342900" eaLnBrk="1" hangingPunct="1">
              <a:spcBef>
                <a:spcPts val="738"/>
              </a:spcBef>
              <a:buClr>
                <a:srgbClr val="004080"/>
              </a:buClr>
              <a:buFontTx/>
              <a:buChar char="•"/>
            </a:pPr>
            <a:r>
              <a:rPr lang="en-US" sz="3200">
                <a:solidFill>
                  <a:srgbClr val="004080"/>
                </a:solidFill>
                <a:sym typeface="Arial" charset="0"/>
              </a:rPr>
              <a:t>Malaria: 30.000 von 100.000 Einwohnern (4082 weltweit)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Rot="1" noChangeAspect="1" noChangeArrowheads="1" noTextEdit="1"/>
          </p:cNvSpPr>
          <p:nvPr>
            <p:ph type="sldImg"/>
          </p:nvPr>
        </p:nvSpPr>
        <p:spPr>
          <a:solidFill>
            <a:srgbClr val="FFFFFF"/>
          </a:solidFill>
          <a:ln/>
        </p:spPr>
      </p:sp>
      <p:sp>
        <p:nvSpPr>
          <p:cNvPr id="23554"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1963" indent="-342900" eaLnBrk="1" hangingPunct="1">
              <a:spcBef>
                <a:spcPts val="738"/>
              </a:spcBef>
              <a:buClr>
                <a:srgbClr val="004080"/>
              </a:buClr>
              <a:buFontTx/>
              <a:buChar char="•"/>
            </a:pPr>
            <a:r>
              <a:rPr lang="en-US" sz="3200">
                <a:solidFill>
                  <a:srgbClr val="004080"/>
                </a:solidFill>
                <a:sym typeface="Arial" charset="0"/>
              </a:rPr>
              <a:t>HIV: 810 von 100.000 Einwohnern (499 weltweit) </a:t>
            </a:r>
          </a:p>
          <a:p>
            <a:pPr marL="461963" indent="-342900" eaLnBrk="1" hangingPunct="1">
              <a:spcBef>
                <a:spcPts val="738"/>
              </a:spcBef>
              <a:buClr>
                <a:srgbClr val="004080"/>
              </a:buClr>
              <a:buFontTx/>
              <a:buChar char="•"/>
            </a:pPr>
            <a:r>
              <a:rPr lang="en-US" sz="3200">
                <a:solidFill>
                  <a:srgbClr val="004080"/>
                </a:solidFill>
                <a:sym typeface="Arial" charset="0"/>
              </a:rPr>
              <a:t>Malaria: 30.000 von 100.000 Einwohnern (4082 weltweit)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Beautiful country, beaches natural beauty</a:t>
            </a:r>
          </a:p>
          <a:p>
            <a:r>
              <a:rPr lang="en-US" dirty="0" smtClean="0"/>
              <a:t>People are </a:t>
            </a:r>
            <a:r>
              <a:rPr lang="en-US" dirty="0" err="1" smtClean="0"/>
              <a:t>accomodating</a:t>
            </a:r>
            <a:r>
              <a:rPr lang="en-US" dirty="0" smtClean="0"/>
              <a:t> and flexible, have passion  to see a transformed nation</a:t>
            </a:r>
          </a:p>
          <a:p>
            <a:endParaRPr lang="en-US" dirty="0" smtClean="0"/>
          </a:p>
          <a:p>
            <a:r>
              <a:rPr lang="en-US" dirty="0" smtClean="0"/>
              <a:t>Lion is something hero of the jungle. Mountains and lion lion mountain</a:t>
            </a:r>
          </a:p>
          <a:p>
            <a:endParaRPr lang="en-US" dirty="0" smtClean="0"/>
          </a:p>
          <a:p>
            <a:r>
              <a:rPr lang="en-US" dirty="0" err="1" smtClean="0"/>
              <a:t>Strenghts</a:t>
            </a:r>
            <a:r>
              <a:rPr lang="en-US" dirty="0" smtClean="0"/>
              <a:t> of SL undermined our </a:t>
            </a:r>
            <a:r>
              <a:rPr lang="en-US" dirty="0" err="1" smtClean="0"/>
              <a:t>friendhships</a:t>
            </a:r>
            <a:r>
              <a:rPr lang="en-US" dirty="0" smtClean="0"/>
              <a:t> and family</a:t>
            </a:r>
          </a:p>
          <a:p>
            <a:endParaRPr lang="en-US" dirty="0" smtClean="0"/>
          </a:p>
          <a:p>
            <a:r>
              <a:rPr lang="en-US" dirty="0" smtClean="0"/>
              <a:t>Quarantine houses </a:t>
            </a:r>
          </a:p>
          <a:p>
            <a:endParaRPr lang="en-US" dirty="0" smtClean="0"/>
          </a:p>
          <a:p>
            <a:r>
              <a:rPr lang="en-US" dirty="0" smtClean="0"/>
              <a:t>Limit our culture and tradition  no shaking hand  and hug. </a:t>
            </a:r>
          </a:p>
          <a:p>
            <a:endParaRPr lang="en-US" dirty="0" smtClean="0"/>
          </a:p>
          <a:p>
            <a:r>
              <a:rPr lang="en-US" dirty="0" smtClean="0"/>
              <a:t>Still undermining the traditions of connection. </a:t>
            </a:r>
          </a:p>
          <a:p>
            <a:r>
              <a:rPr lang="en-US" dirty="0" smtClean="0"/>
              <a:t>More conflict among families and </a:t>
            </a:r>
            <a:r>
              <a:rPr lang="en-US" dirty="0" err="1" smtClean="0"/>
              <a:t>communties</a:t>
            </a:r>
            <a:r>
              <a:rPr lang="en-US" dirty="0" smtClean="0"/>
              <a:t>. Anger and resentment about Ebola teams.</a:t>
            </a:r>
          </a:p>
          <a:p>
            <a:r>
              <a:rPr lang="en-US" dirty="0" smtClean="0"/>
              <a:t>Teenage pregnancy increased drastically.</a:t>
            </a:r>
          </a:p>
          <a:p>
            <a:endParaRPr lang="en-US" dirty="0"/>
          </a:p>
        </p:txBody>
      </p:sp>
      <p:sp>
        <p:nvSpPr>
          <p:cNvPr id="4" name="Slide Number Placeholder 3"/>
          <p:cNvSpPr>
            <a:spLocks noGrp="1"/>
          </p:cNvSpPr>
          <p:nvPr>
            <p:ph type="sldNum" sz="quarter" idx="10"/>
          </p:nvPr>
        </p:nvSpPr>
        <p:spPr/>
        <p:txBody>
          <a:bodyPr/>
          <a:lstStyle/>
          <a:p>
            <a:fld id="{E696503A-D3FF-3B4E-BCEC-C17289532B6C}" type="slidenum">
              <a:rPr lang="en-US" smtClean="0"/>
              <a:pPr/>
              <a:t>14</a:t>
            </a:fld>
            <a:endParaRPr lang="en-US"/>
          </a:p>
        </p:txBody>
      </p:sp>
    </p:spTree>
    <p:extLst>
      <p:ext uri="{BB962C8B-B14F-4D97-AF65-F5344CB8AC3E}">
        <p14:creationId xmlns:p14="http://schemas.microsoft.com/office/powerpoint/2010/main" xmlns="" val="2806368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noTextEdit="1"/>
          </p:cNvSpPr>
          <p:nvPr>
            <p:ph type="sldImg"/>
          </p:nvPr>
        </p:nvSpPr>
        <p:spPr>
          <a:solidFill>
            <a:srgbClr val="FFFFFF"/>
          </a:solidFill>
          <a:ln/>
        </p:spPr>
      </p:sp>
      <p:sp>
        <p:nvSpPr>
          <p:cNvPr id="21506"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1963" indent="-342900" eaLnBrk="1" hangingPunct="1">
              <a:spcBef>
                <a:spcPts val="738"/>
              </a:spcBef>
              <a:buClr>
                <a:srgbClr val="004080"/>
              </a:buClr>
              <a:buFontTx/>
              <a:buChar char="•"/>
            </a:pPr>
            <a:endParaRPr lang="en-US" sz="3200">
              <a:solidFill>
                <a:srgbClr val="004080"/>
              </a:solidFill>
              <a:sym typeface="Arial" charset="0"/>
            </a:endParaRPr>
          </a:p>
          <a:p>
            <a:pPr marL="461963" indent="-342900" eaLnBrk="1" hangingPunct="1"/>
            <a:r>
              <a:rPr lang="en-US" sz="2200">
                <a:solidFill>
                  <a:srgbClr val="000000"/>
                </a:solidFill>
                <a:latin typeface="Lucida Grande" charset="0"/>
                <a:sym typeface="Lucida Grande" charset="0"/>
              </a:rPr>
              <a:t>Initiated by the Revolutionary United Front (RUF), supported by Charles Taylor, president of Liberia to overthrow the All Peoples Congress (APC), accused of „rampant corruption, nepotism and fiscal mismangement</a:t>
            </a:r>
            <a:r>
              <a:rPr lang="en-US" sz="2200">
                <a:solidFill>
                  <a:srgbClr val="000000"/>
                </a:solidFill>
                <a:sym typeface="Arial" charset="0"/>
              </a:rPr>
              <a:t>“</a:t>
            </a:r>
            <a:r>
              <a:rPr lang="en-US" altLang="ja-JP" sz="2200">
                <a:solidFill>
                  <a:srgbClr val="000000"/>
                </a:solidFill>
                <a:latin typeface="Lucida Grande" charset="0"/>
                <a:sym typeface="Lucida Grande" charset="0"/>
              </a:rPr>
              <a:t> </a:t>
            </a:r>
            <a:endParaRPr lang="en-US" sz="2200">
              <a:solidFill>
                <a:srgbClr val="000000"/>
              </a:solidFill>
              <a:latin typeface="Lucida Grande" charset="0"/>
              <a:sym typeface="Lucida Grande"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A444F7-8842-1D4E-8969-D3A2984DF7B7}"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83036-B0FF-1445-A3DA-340DD18A269A}" type="slidenum">
              <a:rPr lang="en-US" smtClean="0"/>
              <a:pPr/>
              <a:t>‹#›</a:t>
            </a:fld>
            <a:endParaRPr lang="en-US"/>
          </a:p>
        </p:txBody>
      </p:sp>
    </p:spTree>
    <p:extLst>
      <p:ext uri="{BB962C8B-B14F-4D97-AF65-F5344CB8AC3E}">
        <p14:creationId xmlns:p14="http://schemas.microsoft.com/office/powerpoint/2010/main" xmlns="" val="671963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444F7-8842-1D4E-8969-D3A2984DF7B7}"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83036-B0FF-1445-A3DA-340DD18A269A}" type="slidenum">
              <a:rPr lang="en-US" smtClean="0"/>
              <a:pPr/>
              <a:t>‹#›</a:t>
            </a:fld>
            <a:endParaRPr lang="en-US"/>
          </a:p>
        </p:txBody>
      </p:sp>
    </p:spTree>
    <p:extLst>
      <p:ext uri="{BB962C8B-B14F-4D97-AF65-F5344CB8AC3E}">
        <p14:creationId xmlns:p14="http://schemas.microsoft.com/office/powerpoint/2010/main" xmlns="" val="217533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444F7-8842-1D4E-8969-D3A2984DF7B7}"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83036-B0FF-1445-A3DA-340DD18A269A}" type="slidenum">
              <a:rPr lang="en-US" smtClean="0"/>
              <a:pPr/>
              <a:t>‹#›</a:t>
            </a:fld>
            <a:endParaRPr lang="en-US"/>
          </a:p>
        </p:txBody>
      </p:sp>
    </p:spTree>
    <p:extLst>
      <p:ext uri="{BB962C8B-B14F-4D97-AF65-F5344CB8AC3E}">
        <p14:creationId xmlns:p14="http://schemas.microsoft.com/office/powerpoint/2010/main" xmlns="" val="149497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444F7-8842-1D4E-8969-D3A2984DF7B7}"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83036-B0FF-1445-A3DA-340DD18A269A}" type="slidenum">
              <a:rPr lang="en-US" smtClean="0"/>
              <a:pPr/>
              <a:t>‹#›</a:t>
            </a:fld>
            <a:endParaRPr lang="en-US"/>
          </a:p>
        </p:txBody>
      </p:sp>
    </p:spTree>
    <p:extLst>
      <p:ext uri="{BB962C8B-B14F-4D97-AF65-F5344CB8AC3E}">
        <p14:creationId xmlns:p14="http://schemas.microsoft.com/office/powerpoint/2010/main" xmlns="" val="178600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A444F7-8842-1D4E-8969-D3A2984DF7B7}"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83036-B0FF-1445-A3DA-340DD18A269A}" type="slidenum">
              <a:rPr lang="en-US" smtClean="0"/>
              <a:pPr/>
              <a:t>‹#›</a:t>
            </a:fld>
            <a:endParaRPr lang="en-US"/>
          </a:p>
        </p:txBody>
      </p:sp>
    </p:spTree>
    <p:extLst>
      <p:ext uri="{BB962C8B-B14F-4D97-AF65-F5344CB8AC3E}">
        <p14:creationId xmlns:p14="http://schemas.microsoft.com/office/powerpoint/2010/main" xmlns="" val="175820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A444F7-8842-1D4E-8969-D3A2984DF7B7}" type="datetimeFigureOut">
              <a:rPr lang="en-US" smtClean="0"/>
              <a:pPr/>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83036-B0FF-1445-A3DA-340DD18A269A}" type="slidenum">
              <a:rPr lang="en-US" smtClean="0"/>
              <a:pPr/>
              <a:t>‹#›</a:t>
            </a:fld>
            <a:endParaRPr lang="en-US"/>
          </a:p>
        </p:txBody>
      </p:sp>
    </p:spTree>
    <p:extLst>
      <p:ext uri="{BB962C8B-B14F-4D97-AF65-F5344CB8AC3E}">
        <p14:creationId xmlns:p14="http://schemas.microsoft.com/office/powerpoint/2010/main" xmlns="" val="2212832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A444F7-8842-1D4E-8969-D3A2984DF7B7}" type="datetimeFigureOut">
              <a:rPr lang="en-US" smtClean="0"/>
              <a:pPr/>
              <a:t>7/17/2015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F83036-B0FF-1445-A3DA-340DD18A269A}" type="slidenum">
              <a:rPr lang="en-US" smtClean="0"/>
              <a:pPr/>
              <a:t>‹#›</a:t>
            </a:fld>
            <a:endParaRPr lang="en-US"/>
          </a:p>
        </p:txBody>
      </p:sp>
    </p:spTree>
    <p:extLst>
      <p:ext uri="{BB962C8B-B14F-4D97-AF65-F5344CB8AC3E}">
        <p14:creationId xmlns:p14="http://schemas.microsoft.com/office/powerpoint/2010/main" xmlns="" val="407877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A444F7-8842-1D4E-8969-D3A2984DF7B7}" type="datetimeFigureOut">
              <a:rPr lang="en-US" smtClean="0"/>
              <a:pPr/>
              <a:t>7/17/2015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F83036-B0FF-1445-A3DA-340DD18A269A}" type="slidenum">
              <a:rPr lang="en-US" smtClean="0"/>
              <a:pPr/>
              <a:t>‹#›</a:t>
            </a:fld>
            <a:endParaRPr lang="en-US"/>
          </a:p>
        </p:txBody>
      </p:sp>
    </p:spTree>
    <p:extLst>
      <p:ext uri="{BB962C8B-B14F-4D97-AF65-F5344CB8AC3E}">
        <p14:creationId xmlns:p14="http://schemas.microsoft.com/office/powerpoint/2010/main" xmlns="" val="306794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444F7-8842-1D4E-8969-D3A2984DF7B7}" type="datetimeFigureOut">
              <a:rPr lang="en-US" smtClean="0"/>
              <a:pPr/>
              <a:t>7/17/2015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F83036-B0FF-1445-A3DA-340DD18A269A}" type="slidenum">
              <a:rPr lang="en-US" smtClean="0"/>
              <a:pPr/>
              <a:t>‹#›</a:t>
            </a:fld>
            <a:endParaRPr lang="en-US"/>
          </a:p>
        </p:txBody>
      </p:sp>
    </p:spTree>
    <p:extLst>
      <p:ext uri="{BB962C8B-B14F-4D97-AF65-F5344CB8AC3E}">
        <p14:creationId xmlns:p14="http://schemas.microsoft.com/office/powerpoint/2010/main" xmlns="" val="1465369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444F7-8842-1D4E-8969-D3A2984DF7B7}" type="datetimeFigureOut">
              <a:rPr lang="en-US" smtClean="0"/>
              <a:pPr/>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83036-B0FF-1445-A3DA-340DD18A269A}" type="slidenum">
              <a:rPr lang="en-US" smtClean="0"/>
              <a:pPr/>
              <a:t>‹#›</a:t>
            </a:fld>
            <a:endParaRPr lang="en-US"/>
          </a:p>
        </p:txBody>
      </p:sp>
    </p:spTree>
    <p:extLst>
      <p:ext uri="{BB962C8B-B14F-4D97-AF65-F5344CB8AC3E}">
        <p14:creationId xmlns:p14="http://schemas.microsoft.com/office/powerpoint/2010/main" xmlns="" val="3711243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444F7-8842-1D4E-8969-D3A2984DF7B7}" type="datetimeFigureOut">
              <a:rPr lang="en-US" smtClean="0"/>
              <a:pPr/>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83036-B0FF-1445-A3DA-340DD18A269A}" type="slidenum">
              <a:rPr lang="en-US" smtClean="0"/>
              <a:pPr/>
              <a:t>‹#›</a:t>
            </a:fld>
            <a:endParaRPr lang="en-US"/>
          </a:p>
        </p:txBody>
      </p:sp>
    </p:spTree>
    <p:extLst>
      <p:ext uri="{BB962C8B-B14F-4D97-AF65-F5344CB8AC3E}">
        <p14:creationId xmlns:p14="http://schemas.microsoft.com/office/powerpoint/2010/main" xmlns="" val="257295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444F7-8842-1D4E-8969-D3A2984DF7B7}" type="datetimeFigureOut">
              <a:rPr lang="en-US" smtClean="0"/>
              <a:pPr/>
              <a:t>7/17/2015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83036-B0FF-1445-A3DA-340DD18A269A}" type="slidenum">
              <a:rPr lang="en-US" smtClean="0"/>
              <a:pPr/>
              <a:t>‹#›</a:t>
            </a:fld>
            <a:endParaRPr lang="en-US"/>
          </a:p>
        </p:txBody>
      </p:sp>
    </p:spTree>
    <p:extLst>
      <p:ext uri="{BB962C8B-B14F-4D97-AF65-F5344CB8AC3E}">
        <p14:creationId xmlns:p14="http://schemas.microsoft.com/office/powerpoint/2010/main" xmlns="" val="2010794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rrowheads="1"/>
          </p:cNvPicPr>
          <p:nvPr/>
        </p:nvPicPr>
        <p:blipFill>
          <a:blip r:embed="rId2">
            <a:alphaModFix amt="28000"/>
            <a:extLst>
              <a:ext uri="{28A0092B-C50C-407E-A947-70E740481C1C}">
                <a14:useLocalDpi xmlns:a14="http://schemas.microsoft.com/office/drawing/2010/main" xmlns="" val="0"/>
              </a:ext>
            </a:extLst>
          </a:blip>
          <a:srcRect/>
          <a:stretch>
            <a:fillRect/>
          </a:stretch>
        </p:blipFill>
        <p:spPr bwMode="auto">
          <a:xfrm>
            <a:off x="-12700" y="0"/>
            <a:ext cx="916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056" name="Rectangle 8"/>
          <p:cNvSpPr>
            <a:spLocks noGrp="1" noChangeArrowheads="1"/>
          </p:cNvSpPr>
          <p:nvPr>
            <p:ph type="subTitle" idx="1"/>
          </p:nvPr>
        </p:nvSpPr>
        <p:spPr>
          <a:xfrm>
            <a:off x="1157288" y="4943545"/>
            <a:ext cx="6829425" cy="1143000"/>
          </a:xfrm>
        </p:spPr>
        <p:txBody>
          <a:bodyPr/>
          <a:lstStyle/>
          <a:p>
            <a:pPr eaLnBrk="1" hangingPunct="1">
              <a:buFont typeface="Wingdings" charset="0"/>
              <a:buNone/>
              <a:defRPr/>
            </a:pPr>
            <a:r>
              <a:rPr lang="en-US" sz="2800" dirty="0">
                <a:latin typeface="Arial" charset="0"/>
                <a:cs typeface="Arial" charset="0"/>
              </a:rPr>
              <a:t> Mrs. Hannah </a:t>
            </a:r>
            <a:r>
              <a:rPr lang="en-US" sz="2800" dirty="0" err="1">
                <a:latin typeface="Arial" charset="0"/>
                <a:cs typeface="Arial" charset="0"/>
              </a:rPr>
              <a:t>Bockarie</a:t>
            </a:r>
            <a:r>
              <a:rPr lang="en-US" sz="2800" dirty="0">
                <a:latin typeface="Arial" charset="0"/>
                <a:cs typeface="Arial" charset="0"/>
              </a:rPr>
              <a:t> – Director </a:t>
            </a:r>
          </a:p>
          <a:p>
            <a:pPr eaLnBrk="1" hangingPunct="1">
              <a:buFont typeface="Wingdings" charset="0"/>
              <a:buNone/>
              <a:defRPr/>
            </a:pPr>
            <a:r>
              <a:rPr lang="en-US" sz="2800" dirty="0" smtClean="0">
                <a:latin typeface="Arial" charset="0"/>
                <a:cs typeface="Arial" charset="0"/>
              </a:rPr>
              <a:t>commit </a:t>
            </a:r>
            <a:r>
              <a:rPr lang="en-US" sz="2800" dirty="0">
                <a:latin typeface="Arial" charset="0"/>
                <a:cs typeface="Arial" charset="0"/>
              </a:rPr>
              <a:t>and act foundation</a:t>
            </a:r>
          </a:p>
        </p:txBody>
      </p:sp>
      <p:sp>
        <p:nvSpPr>
          <p:cNvPr id="4" name="Title 1"/>
          <p:cNvSpPr>
            <a:spLocks noGrp="1"/>
          </p:cNvSpPr>
          <p:nvPr>
            <p:ph type="ctrTitle"/>
          </p:nvPr>
        </p:nvSpPr>
        <p:spPr>
          <a:xfrm>
            <a:off x="685800" y="1417230"/>
            <a:ext cx="7772400" cy="1470025"/>
          </a:xfrm>
        </p:spPr>
        <p:txBody>
          <a:bodyPr>
            <a:normAutofit fontScale="90000"/>
          </a:bodyPr>
          <a:lstStyle/>
          <a:p>
            <a:pPr>
              <a:defRPr/>
            </a:pPr>
            <a:r>
              <a:rPr lang="en-US" sz="4300" dirty="0">
                <a:latin typeface="Arial" charset="0"/>
                <a:cs typeface="Arial" charset="0"/>
              </a:rPr>
              <a:t>ACT, </a:t>
            </a:r>
            <a:r>
              <a:rPr lang="en-US" sz="4300" dirty="0" err="1" smtClean="0">
                <a:latin typeface="Arial" charset="0"/>
                <a:cs typeface="Arial" charset="0"/>
              </a:rPr>
              <a:t>Prosocial</a:t>
            </a:r>
            <a:r>
              <a:rPr lang="en-US" sz="4300" dirty="0" smtClean="0">
                <a:latin typeface="Arial" charset="0"/>
                <a:cs typeface="Arial" charset="0"/>
              </a:rPr>
              <a:t> </a:t>
            </a:r>
            <a:r>
              <a:rPr lang="en-US" sz="4300" dirty="0">
                <a:latin typeface="Arial" charset="0"/>
                <a:cs typeface="Arial" charset="0"/>
              </a:rPr>
              <a:t>and the Matrix in the </a:t>
            </a:r>
            <a:r>
              <a:rPr lang="en-US" sz="4300" dirty="0" smtClean="0">
                <a:latin typeface="Arial" charset="0"/>
                <a:cs typeface="Arial" charset="0"/>
              </a:rPr>
              <a:t>Prevention </a:t>
            </a:r>
            <a:r>
              <a:rPr lang="en-US" sz="4300" dirty="0">
                <a:latin typeface="Arial" charset="0"/>
                <a:cs typeface="Arial" charset="0"/>
              </a:rPr>
              <a:t>of EVD and </a:t>
            </a:r>
            <a:r>
              <a:rPr lang="en-US" sz="4300" dirty="0" smtClean="0">
                <a:latin typeface="Arial" charset="0"/>
                <a:cs typeface="Arial" charset="0"/>
              </a:rPr>
              <a:t>Sexual </a:t>
            </a:r>
            <a:r>
              <a:rPr lang="en-US" sz="4300" dirty="0">
                <a:latin typeface="Arial" charset="0"/>
                <a:cs typeface="Arial" charset="0"/>
              </a:rPr>
              <a:t>Gender </a:t>
            </a:r>
            <a:r>
              <a:rPr lang="en-US" sz="4300" dirty="0" smtClean="0">
                <a:latin typeface="Arial" charset="0"/>
                <a:cs typeface="Arial" charset="0"/>
              </a:rPr>
              <a:t>Based </a:t>
            </a:r>
            <a:r>
              <a:rPr lang="en-US" sz="4300" dirty="0">
                <a:latin typeface="Arial" charset="0"/>
                <a:cs typeface="Arial" charset="0"/>
              </a:rPr>
              <a:t>Violence in Southern  Sierra </a:t>
            </a:r>
            <a:r>
              <a:rPr lang="en-US" sz="4300" dirty="0" smtClean="0">
                <a:latin typeface="Arial" charset="0"/>
                <a:cs typeface="Arial" charset="0"/>
              </a:rPr>
              <a:t>Leone</a:t>
            </a:r>
            <a:endParaRPr lang="en-US" sz="4300" dirty="0">
              <a:latin typeface="Arial" charset="0"/>
              <a:cs typeface="Arial" charset="0"/>
            </a:endParaRPr>
          </a:p>
        </p:txBody>
      </p:sp>
    </p:spTree>
    <p:extLst>
      <p:ext uri="{BB962C8B-B14F-4D97-AF65-F5344CB8AC3E}">
        <p14:creationId xmlns:p14="http://schemas.microsoft.com/office/powerpoint/2010/main" xmlns="" val="17618047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ffectLst>
                  <a:outerShdw blurRad="50800" dist="38100" dir="2700000" algn="tl" rotWithShape="0">
                    <a:prstClr val="black">
                      <a:alpha val="40000"/>
                    </a:prstClr>
                  </a:outerShdw>
                </a:effectLst>
              </a:rPr>
              <a:t>What I learned that changed me personally</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457200" y="2282825"/>
            <a:ext cx="8229600" cy="4530725"/>
          </a:xfrm>
        </p:spPr>
        <p:txBody>
          <a:bodyPr/>
          <a:lstStyle/>
          <a:p>
            <a:pPr>
              <a:defRPr/>
            </a:pPr>
            <a:r>
              <a:rPr lang="en-US" dirty="0" smtClean="0"/>
              <a:t>I learned that making room for the emotions I felt from the war made life easier for me.</a:t>
            </a:r>
          </a:p>
          <a:p>
            <a:pPr>
              <a:defRPr/>
            </a:pPr>
            <a:r>
              <a:rPr lang="en-US" dirty="0" smtClean="0"/>
              <a:t>I was deeply changed personally.</a:t>
            </a:r>
          </a:p>
          <a:p>
            <a:pPr>
              <a:defRPr/>
            </a:pPr>
            <a:r>
              <a:rPr lang="en-US" dirty="0" smtClean="0"/>
              <a:t>I wanted to share that change with others. </a:t>
            </a:r>
            <a:endParaRPr lang="en-US" dirty="0"/>
          </a:p>
        </p:txBody>
      </p:sp>
    </p:spTree>
    <p:extLst>
      <p:ext uri="{BB962C8B-B14F-4D97-AF65-F5344CB8AC3E}">
        <p14:creationId xmlns:p14="http://schemas.microsoft.com/office/powerpoint/2010/main" xmlns="" val="812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362" name="Picture 2"/>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700" y="0"/>
            <a:ext cx="916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220" name="Rectangle 3"/>
          <p:cNvSpPr>
            <a:spLocks noGrp="1" noChangeArrowheads="1"/>
          </p:cNvSpPr>
          <p:nvPr>
            <p:ph type="title"/>
          </p:nvPr>
        </p:nvSpPr>
        <p:spPr>
          <a:xfrm>
            <a:off x="174625" y="541338"/>
            <a:ext cx="8775700" cy="965200"/>
          </a:xfrm>
        </p:spPr>
        <p:txBody>
          <a:bodyPr rIns="30479">
            <a:normAutofit fontScale="90000"/>
          </a:bodyPr>
          <a:lstStyle/>
          <a:p>
            <a:pPr marL="39688" eaLnBrk="1" hangingPunct="1">
              <a:defRPr/>
            </a:pPr>
            <a:r>
              <a:rPr lang="en-US" sz="3500" dirty="0">
                <a:solidFill>
                  <a:srgbClr val="336699"/>
                </a:solidFill>
                <a:latin typeface="Arial Bold" charset="0"/>
                <a:cs typeface="Arial Bold" charset="0"/>
                <a:sym typeface="Arial Bold" charset="0"/>
              </a:rPr>
              <a:t>Sierra Leone is a beautiful country ...</a:t>
            </a:r>
            <a:r>
              <a:rPr lang="en-US" sz="3500" dirty="0">
                <a:solidFill>
                  <a:srgbClr val="336699"/>
                </a:solidFill>
                <a:latin typeface="Arial Bold" charset="0"/>
                <a:ea typeface="ヒラギノ角ゴ ProN W6" charset="0"/>
                <a:cs typeface="ヒラギノ角ゴ ProN W6" charset="0"/>
                <a:sym typeface="Arial Bold" charset="0"/>
              </a:rPr>
              <a:t/>
            </a:r>
            <a:br>
              <a:rPr lang="en-US" sz="3500" dirty="0">
                <a:solidFill>
                  <a:srgbClr val="336699"/>
                </a:solidFill>
                <a:latin typeface="Arial Bold" charset="0"/>
                <a:ea typeface="ヒラギノ角ゴ ProN W6" charset="0"/>
                <a:cs typeface="ヒラギノ角ゴ ProN W6" charset="0"/>
                <a:sym typeface="Arial Bold" charset="0"/>
              </a:rPr>
            </a:br>
            <a:endParaRPr lang="en-US" sz="3500" dirty="0">
              <a:solidFill>
                <a:srgbClr val="336699"/>
              </a:solidFill>
              <a:latin typeface="Arial Bold" charset="0"/>
              <a:ea typeface="ヒラギノ角ゴ ProN W6" charset="0"/>
              <a:cs typeface="ヒラギノ角ゴ ProN W6" charset="0"/>
              <a:sym typeface="Arial Bold" charset="0"/>
            </a:endParaRPr>
          </a:p>
        </p:txBody>
      </p:sp>
      <p:pic>
        <p:nvPicPr>
          <p:cNvPr id="15364"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059113" y="4448175"/>
            <a:ext cx="2932112" cy="241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865292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71750" y="1322523"/>
            <a:ext cx="4448175" cy="2573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7410" name="Picture 3"/>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071938"/>
            <a:ext cx="3384550" cy="25384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7411" name="Picture 4"/>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49963" y="1636713"/>
            <a:ext cx="3352800"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7412" name="Picture 5"/>
          <p:cNvPicPr>
            <a:picLocks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894013" y="4143375"/>
            <a:ext cx="3352800" cy="2752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7413" name="Picture 6"/>
          <p:cNvPicPr>
            <a:picLocks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143625" y="4267200"/>
            <a:ext cx="3378200"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2296" name="Rectangle 8"/>
          <p:cNvSpPr>
            <a:spLocks/>
          </p:cNvSpPr>
          <p:nvPr/>
        </p:nvSpPr>
        <p:spPr bwMode="auto">
          <a:xfrm>
            <a:off x="2895600" y="6462713"/>
            <a:ext cx="2616200" cy="342900"/>
          </a:xfrm>
          <a:prstGeom prst="rect">
            <a:avLst/>
          </a:prstGeom>
          <a:noFill/>
          <a:ln w="12700" cap="flat">
            <a:noFill/>
            <a:miter lim="800000"/>
            <a:headEnd type="none" w="med" len="med"/>
            <a:tailEnd type="none" w="med" len="med"/>
          </a:ln>
        </p:spPr>
        <p:txBody>
          <a:bodyPr lIns="0" tIns="0" rIns="40639" bIns="0" anchor="ctr"/>
          <a:lstStyle/>
          <a:p>
            <a:pPr marL="39688">
              <a:defRPr/>
            </a:pPr>
            <a:r>
              <a:rPr lang="en-US" sz="2400" dirty="0">
                <a:solidFill>
                  <a:srgbClr val="FFFFFF"/>
                </a:solidFill>
                <a:effectLst>
                  <a:outerShdw blurRad="38100" dist="38100" dir="2700000" algn="tl">
                    <a:srgbClr val="000000"/>
                  </a:outerShdw>
                </a:effectLst>
                <a:cs typeface="Arial" charset="0"/>
                <a:sym typeface="Arial" charset="0"/>
              </a:rPr>
              <a:t>Exploitation</a:t>
            </a:r>
          </a:p>
        </p:txBody>
      </p:sp>
      <p:sp>
        <p:nvSpPr>
          <p:cNvPr id="12298" name="Rectangle 10"/>
          <p:cNvSpPr>
            <a:spLocks/>
          </p:cNvSpPr>
          <p:nvPr/>
        </p:nvSpPr>
        <p:spPr bwMode="auto">
          <a:xfrm>
            <a:off x="146050" y="6267450"/>
            <a:ext cx="2425701" cy="342900"/>
          </a:xfrm>
          <a:prstGeom prst="rect">
            <a:avLst/>
          </a:prstGeom>
          <a:noFill/>
          <a:ln w="12700" cap="flat">
            <a:noFill/>
            <a:miter lim="800000"/>
            <a:headEnd type="none" w="med" len="med"/>
            <a:tailEnd type="none" w="med" len="med"/>
          </a:ln>
        </p:spPr>
        <p:txBody>
          <a:bodyPr lIns="0" tIns="0" rIns="40639" bIns="0" anchor="ctr"/>
          <a:lstStyle/>
          <a:p>
            <a:pPr marL="39688">
              <a:defRPr/>
            </a:pPr>
            <a:r>
              <a:rPr lang="en-US" sz="2400" dirty="0">
                <a:solidFill>
                  <a:srgbClr val="FFFFFF"/>
                </a:solidFill>
                <a:effectLst>
                  <a:outerShdw blurRad="38100" dist="38100" dir="2700000" algn="tl">
                    <a:srgbClr val="000000"/>
                  </a:outerShdw>
                </a:effectLst>
                <a:cs typeface="Arial" charset="0"/>
                <a:sym typeface="Arial" charset="0"/>
              </a:rPr>
              <a:t>Teenage moms</a:t>
            </a:r>
          </a:p>
        </p:txBody>
      </p:sp>
      <p:sp>
        <p:nvSpPr>
          <p:cNvPr id="12299" name="Rectangle 11"/>
          <p:cNvSpPr>
            <a:spLocks/>
          </p:cNvSpPr>
          <p:nvPr/>
        </p:nvSpPr>
        <p:spPr bwMode="auto">
          <a:xfrm>
            <a:off x="6662738" y="6237288"/>
            <a:ext cx="2438400" cy="342900"/>
          </a:xfrm>
          <a:prstGeom prst="rect">
            <a:avLst/>
          </a:prstGeom>
          <a:noFill/>
          <a:ln w="12700" cap="flat">
            <a:noFill/>
            <a:miter lim="800000"/>
            <a:headEnd type="none" w="med" len="med"/>
            <a:tailEnd type="none" w="med" len="med"/>
          </a:ln>
        </p:spPr>
        <p:txBody>
          <a:bodyPr lIns="0" tIns="0" rIns="40639" bIns="0" anchor="ctr"/>
          <a:lstStyle/>
          <a:p>
            <a:pPr marL="39688">
              <a:defRPr/>
            </a:pPr>
            <a:r>
              <a:rPr lang="en-US" sz="2400" dirty="0">
                <a:solidFill>
                  <a:srgbClr val="FFFFFF"/>
                </a:solidFill>
                <a:effectLst>
                  <a:outerShdw blurRad="38100" dist="38100" dir="2700000" algn="tl">
                    <a:srgbClr val="000000"/>
                  </a:outerShdw>
                </a:effectLst>
                <a:cs typeface="Arial" charset="0"/>
                <a:sym typeface="Arial" charset="0"/>
              </a:rPr>
              <a:t>War victims</a:t>
            </a:r>
          </a:p>
        </p:txBody>
      </p:sp>
      <p:sp>
        <p:nvSpPr>
          <p:cNvPr id="12300" name="Rectangle 12"/>
          <p:cNvSpPr>
            <a:spLocks/>
          </p:cNvSpPr>
          <p:nvPr/>
        </p:nvSpPr>
        <p:spPr bwMode="auto">
          <a:xfrm>
            <a:off x="3019425" y="3429000"/>
            <a:ext cx="3352800" cy="342900"/>
          </a:xfrm>
          <a:prstGeom prst="rect">
            <a:avLst/>
          </a:prstGeom>
          <a:noFill/>
          <a:ln w="12700" cap="flat">
            <a:noFill/>
            <a:miter lim="800000"/>
            <a:headEnd type="none" w="med" len="med"/>
            <a:tailEnd type="none" w="med" len="med"/>
          </a:ln>
        </p:spPr>
        <p:txBody>
          <a:bodyPr lIns="0" tIns="0" rIns="40639" bIns="0" anchor="ctr"/>
          <a:lstStyle/>
          <a:p>
            <a:pPr marL="39688">
              <a:defRPr/>
            </a:pPr>
            <a:r>
              <a:rPr lang="en-US" sz="2400" dirty="0">
                <a:solidFill>
                  <a:srgbClr val="FFFFFF"/>
                </a:solidFill>
                <a:effectLst>
                  <a:outerShdw blurRad="38100" dist="38100" dir="2700000" algn="tl">
                    <a:srgbClr val="000000"/>
                  </a:outerShdw>
                </a:effectLst>
                <a:cs typeface="Arial" charset="0"/>
                <a:sym typeface="Arial" charset="0"/>
              </a:rPr>
              <a:t>Gender based violence</a:t>
            </a:r>
          </a:p>
        </p:txBody>
      </p:sp>
      <p:sp>
        <p:nvSpPr>
          <p:cNvPr id="12301" name="Rectangle 13"/>
          <p:cNvSpPr>
            <a:spLocks/>
          </p:cNvSpPr>
          <p:nvPr/>
        </p:nvSpPr>
        <p:spPr bwMode="auto">
          <a:xfrm>
            <a:off x="25400" y="330200"/>
            <a:ext cx="9093200" cy="558800"/>
          </a:xfrm>
          <a:prstGeom prst="rect">
            <a:avLst/>
          </a:prstGeom>
          <a:noFill/>
          <a:ln w="12700" cap="flat">
            <a:noFill/>
            <a:miter lim="800000"/>
            <a:headEnd type="none" w="med" len="med"/>
            <a:tailEnd type="none" w="med" len="med"/>
          </a:ln>
        </p:spPr>
        <p:txBody>
          <a:bodyPr lIns="0" tIns="0" rIns="40639" bIns="0" anchor="ctr"/>
          <a:lstStyle/>
          <a:p>
            <a:pPr marL="39688" algn="ctr">
              <a:defRPr/>
            </a:pPr>
            <a:r>
              <a:rPr lang="en-US" sz="4000" dirty="0">
                <a:solidFill>
                  <a:srgbClr val="FFFFFF"/>
                </a:solidFill>
                <a:effectLst>
                  <a:outerShdw blurRad="38100" dist="38100" dir="2700000" algn="tl">
                    <a:srgbClr val="000000"/>
                  </a:outerShdw>
                </a:effectLst>
                <a:latin typeface="Arial Bold" charset="0"/>
                <a:cs typeface="Arial Bold" charset="0"/>
                <a:sym typeface="Arial Bold" charset="0"/>
              </a:rPr>
              <a:t>... </a:t>
            </a:r>
            <a:r>
              <a:rPr lang="en-US" sz="4000" b="1" dirty="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effectLst>
                <a:latin typeface="Arial Bold" charset="0"/>
                <a:cs typeface="Arial Bold" charset="0"/>
                <a:sym typeface="Arial Bold" charset="0"/>
              </a:rPr>
              <a:t>and it has multiple problems:</a:t>
            </a:r>
          </a:p>
        </p:txBody>
      </p:sp>
      <p:sp>
        <p:nvSpPr>
          <p:cNvPr id="12302" name="Rectangle 14"/>
          <p:cNvSpPr>
            <a:spLocks/>
          </p:cNvSpPr>
          <p:nvPr/>
        </p:nvSpPr>
        <p:spPr bwMode="auto">
          <a:xfrm>
            <a:off x="6072188" y="3284538"/>
            <a:ext cx="3098800" cy="695325"/>
          </a:xfrm>
          <a:prstGeom prst="rect">
            <a:avLst/>
          </a:prstGeom>
          <a:noFill/>
          <a:ln w="12700" cap="flat">
            <a:noFill/>
            <a:miter lim="800000"/>
            <a:headEnd type="none" w="med" len="med"/>
            <a:tailEnd type="none" w="med" len="med"/>
          </a:ln>
        </p:spPr>
        <p:txBody>
          <a:bodyPr lIns="0" tIns="0" rIns="40639" bIns="0"/>
          <a:lstStyle/>
          <a:p>
            <a:pPr marL="39688">
              <a:defRPr/>
            </a:pPr>
            <a:r>
              <a:rPr lang="en-US" sz="2400" dirty="0">
                <a:solidFill>
                  <a:srgbClr val="FFFFFF"/>
                </a:solidFill>
                <a:effectLst>
                  <a:outerShdw blurRad="38100" dist="38100" dir="2700000" algn="tl">
                    <a:srgbClr val="000000"/>
                  </a:outerShdw>
                </a:effectLst>
                <a:cs typeface="Arial" charset="0"/>
                <a:sym typeface="Arial" charset="0"/>
              </a:rPr>
              <a:t>No access to clean water</a:t>
            </a:r>
          </a:p>
        </p:txBody>
      </p:sp>
      <p:pic>
        <p:nvPicPr>
          <p:cNvPr id="17421" name="Picture 15" descr="H:\ \Reporting Pictures\20141205_142800.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8499" y="1357313"/>
            <a:ext cx="2916238" cy="2457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5" name="Rectangle 7"/>
          <p:cNvSpPr>
            <a:spLocks/>
          </p:cNvSpPr>
          <p:nvPr/>
        </p:nvSpPr>
        <p:spPr bwMode="auto">
          <a:xfrm>
            <a:off x="146050" y="3429000"/>
            <a:ext cx="2425700" cy="342900"/>
          </a:xfrm>
          <a:prstGeom prst="rect">
            <a:avLst/>
          </a:prstGeom>
          <a:noFill/>
          <a:ln w="12700" cap="flat">
            <a:noFill/>
            <a:miter lim="800000"/>
            <a:headEnd type="none" w="med" len="med"/>
            <a:tailEnd type="none" w="med" len="med"/>
          </a:ln>
        </p:spPr>
        <p:txBody>
          <a:bodyPr lIns="0" tIns="0" rIns="40639" bIns="0" anchor="ctr"/>
          <a:lstStyle/>
          <a:p>
            <a:pPr marL="39688">
              <a:defRPr/>
            </a:pPr>
            <a:r>
              <a:rPr lang="en-US" sz="2400" dirty="0" smtClean="0">
                <a:solidFill>
                  <a:srgbClr val="FFFFFF"/>
                </a:solidFill>
                <a:effectLst>
                  <a:outerShdw blurRad="38100" dist="38100" dir="2700000" algn="tl">
                    <a:srgbClr val="000000"/>
                  </a:outerShdw>
                </a:effectLst>
                <a:cs typeface="Arial" charset="0"/>
                <a:sym typeface="Arial" charset="0"/>
              </a:rPr>
              <a:t>Ebola</a:t>
            </a:r>
            <a:endParaRPr lang="en-US" sz="2400" dirty="0">
              <a:solidFill>
                <a:srgbClr val="FFFFFF"/>
              </a:solidFill>
              <a:effectLst>
                <a:outerShdw blurRad="38100" dist="38100" dir="2700000" algn="tl">
                  <a:srgbClr val="000000"/>
                </a:outerShdw>
              </a:effectLst>
              <a:cs typeface="Arial" charset="0"/>
              <a:sym typeface="Arial" charset="0"/>
            </a:endParaRPr>
          </a:p>
        </p:txBody>
      </p:sp>
    </p:spTree>
    <p:extLst>
      <p:ext uri="{BB962C8B-B14F-4D97-AF65-F5344CB8AC3E}">
        <p14:creationId xmlns:p14="http://schemas.microsoft.com/office/powerpoint/2010/main" xmlns="" val="197721563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723900" y="206375"/>
            <a:ext cx="7696200" cy="1206500"/>
          </a:xfrm>
        </p:spPr>
        <p:txBody>
          <a:bodyPr rIns="30479"/>
          <a:lstStyle/>
          <a:p>
            <a:pPr marL="39688" eaLnBrk="1" hangingPunct="1">
              <a:defRPr/>
            </a:pPr>
            <a:r>
              <a:rPr lang="en-US" sz="3400" dirty="0" smtClean="0">
                <a:solidFill>
                  <a:schemeClr val="tx1"/>
                </a:solidFill>
                <a:effectLst>
                  <a:outerShdw blurRad="50800" dist="38100" dir="2700000" algn="tl" rotWithShape="0">
                    <a:prstClr val="black">
                      <a:alpha val="40000"/>
                    </a:prstClr>
                  </a:outerShdw>
                </a:effectLst>
                <a:latin typeface="Arial Bold" charset="0"/>
                <a:cs typeface="Arial Bold" charset="0"/>
                <a:sym typeface="Arial Bold" charset="0"/>
              </a:rPr>
              <a:t>Facts Sierra Leone (WHO 2013)</a:t>
            </a:r>
            <a:endParaRPr lang="en-US" sz="3400" dirty="0" smtClean="0">
              <a:solidFill>
                <a:schemeClr val="tx1"/>
              </a:solidFill>
              <a:effectLst>
                <a:outerShdw blurRad="50800" dist="38100" dir="2700000" algn="tl" rotWithShape="0">
                  <a:prstClr val="black">
                    <a:alpha val="40000"/>
                  </a:prstClr>
                </a:outerShdw>
              </a:effectLst>
              <a:latin typeface="Arial Bold" charset="0"/>
              <a:ea typeface="ヒラギノ角ゴ ProN W6" charset="0"/>
              <a:cs typeface="ヒラギノ角ゴ ProN W6" charset="0"/>
              <a:sym typeface="Arial Bold" charset="0"/>
            </a:endParaRPr>
          </a:p>
        </p:txBody>
      </p:sp>
      <p:sp>
        <p:nvSpPr>
          <p:cNvPr id="11267" name="Rectangle 2"/>
          <p:cNvSpPr>
            <a:spLocks noGrp="1" noChangeArrowheads="1"/>
          </p:cNvSpPr>
          <p:nvPr>
            <p:ph type="body" idx="1"/>
          </p:nvPr>
        </p:nvSpPr>
        <p:spPr>
          <a:xfrm>
            <a:off x="0" y="1501775"/>
            <a:ext cx="5148263" cy="5445125"/>
          </a:xfrm>
        </p:spPr>
        <p:txBody>
          <a:bodyPr rIns="30479"/>
          <a:lstStyle/>
          <a:p>
            <a:pPr eaLnBrk="1" hangingPunct="1">
              <a:spcBef>
                <a:spcPct val="0"/>
              </a:spcBef>
              <a:buClr>
                <a:srgbClr val="005A7C"/>
              </a:buClr>
              <a:defRPr/>
            </a:pPr>
            <a:r>
              <a:rPr lang="en-US" sz="2400" dirty="0">
                <a:solidFill>
                  <a:srgbClr val="000000"/>
                </a:solidFill>
                <a:latin typeface="Arial" charset="0"/>
                <a:cs typeface="Arial" charset="0"/>
              </a:rPr>
              <a:t>6 </a:t>
            </a:r>
            <a:r>
              <a:rPr lang="en-US" sz="2400" dirty="0" smtClean="0">
                <a:solidFill>
                  <a:srgbClr val="000000"/>
                </a:solidFill>
                <a:latin typeface="Arial" charset="0"/>
                <a:cs typeface="Arial" charset="0"/>
              </a:rPr>
              <a:t>million </a:t>
            </a:r>
            <a:r>
              <a:rPr lang="en-US" sz="2400" dirty="0">
                <a:solidFill>
                  <a:srgbClr val="000000"/>
                </a:solidFill>
                <a:latin typeface="Arial" charset="0"/>
                <a:cs typeface="Arial" charset="0"/>
              </a:rPr>
              <a:t>inhabitants</a:t>
            </a:r>
          </a:p>
          <a:p>
            <a:pPr eaLnBrk="1" hangingPunct="1">
              <a:spcBef>
                <a:spcPts val="400"/>
              </a:spcBef>
              <a:buClr>
                <a:srgbClr val="005A7C"/>
              </a:buClr>
              <a:defRPr/>
            </a:pPr>
            <a:r>
              <a:rPr lang="en-US" sz="2400" dirty="0">
                <a:solidFill>
                  <a:srgbClr val="000000"/>
                </a:solidFill>
                <a:latin typeface="Arial" charset="0"/>
                <a:cs typeface="Arial" charset="0"/>
              </a:rPr>
              <a:t>Life expectancy </a:t>
            </a:r>
            <a:r>
              <a:rPr lang="en-US" sz="2400" dirty="0">
                <a:solidFill>
                  <a:srgbClr val="000000"/>
                </a:solidFill>
                <a:latin typeface="Arial Bold" charset="0"/>
                <a:cs typeface="Arial Bold" charset="0"/>
                <a:sym typeface="Arial Bold" charset="0"/>
              </a:rPr>
              <a:t>47 years</a:t>
            </a:r>
            <a:r>
              <a:rPr lang="en-US" sz="2400" dirty="0">
                <a:solidFill>
                  <a:srgbClr val="000000"/>
                </a:solidFill>
                <a:latin typeface="Arial" charset="0"/>
                <a:cs typeface="Arial" charset="0"/>
              </a:rPr>
              <a:t> (70)</a:t>
            </a:r>
            <a:endParaRPr lang="en-US" dirty="0">
              <a:solidFill>
                <a:srgbClr val="000000"/>
              </a:solidFill>
              <a:latin typeface="Arial" charset="0"/>
              <a:cs typeface="Arial" charset="0"/>
            </a:endParaRPr>
          </a:p>
          <a:p>
            <a:pPr eaLnBrk="1" hangingPunct="1">
              <a:spcBef>
                <a:spcPts val="400"/>
              </a:spcBef>
              <a:buClr>
                <a:srgbClr val="005A7C"/>
              </a:buClr>
              <a:defRPr/>
            </a:pPr>
            <a:r>
              <a:rPr lang="en-US" sz="2400" dirty="0">
                <a:solidFill>
                  <a:srgbClr val="000000"/>
                </a:solidFill>
                <a:latin typeface="Arial" charset="0"/>
                <a:cs typeface="Arial" charset="0"/>
              </a:rPr>
              <a:t>1 of 5 children die before 5 </a:t>
            </a:r>
            <a:r>
              <a:rPr lang="en-US" sz="2400" dirty="0" err="1">
                <a:solidFill>
                  <a:srgbClr val="000000"/>
                </a:solidFill>
                <a:latin typeface="Arial" charset="0"/>
                <a:cs typeface="Arial" charset="0"/>
              </a:rPr>
              <a:t>yo</a:t>
            </a:r>
            <a:r>
              <a:rPr lang="en-US" sz="2400" baseline="30000" dirty="0">
                <a:solidFill>
                  <a:srgbClr val="000000"/>
                </a:solidFill>
                <a:latin typeface="Arial" charset="0"/>
                <a:cs typeface="Arial" charset="0"/>
              </a:rPr>
              <a:t>   </a:t>
            </a:r>
            <a:r>
              <a:rPr lang="en-US" sz="2400" baseline="30000" dirty="0" smtClean="0">
                <a:solidFill>
                  <a:srgbClr val="000000"/>
                </a:solidFill>
                <a:latin typeface="Arial" charset="0"/>
                <a:cs typeface="Arial" charset="0"/>
              </a:rPr>
              <a:t>  </a:t>
            </a:r>
            <a:r>
              <a:rPr lang="en-US" sz="2400" dirty="0">
                <a:solidFill>
                  <a:srgbClr val="000000"/>
                </a:solidFill>
                <a:latin typeface="Arial" charset="0"/>
                <a:cs typeface="Arial" charset="0"/>
              </a:rPr>
              <a:t>(1 of 20)</a:t>
            </a:r>
            <a:endParaRPr lang="en-US" dirty="0">
              <a:solidFill>
                <a:srgbClr val="000000"/>
              </a:solidFill>
              <a:latin typeface="Arial" charset="0"/>
              <a:cs typeface="Arial" charset="0"/>
            </a:endParaRPr>
          </a:p>
          <a:p>
            <a:pPr eaLnBrk="1" hangingPunct="1">
              <a:spcBef>
                <a:spcPts val="400"/>
              </a:spcBef>
              <a:buClr>
                <a:srgbClr val="005A7C"/>
              </a:buClr>
              <a:defRPr/>
            </a:pPr>
            <a:r>
              <a:rPr lang="en-US" sz="2400" dirty="0">
                <a:solidFill>
                  <a:srgbClr val="000000"/>
                </a:solidFill>
                <a:latin typeface="Arial" charset="0"/>
                <a:cs typeface="Arial" charset="0"/>
              </a:rPr>
              <a:t>Income </a:t>
            </a:r>
            <a:r>
              <a:rPr lang="en-US" sz="2400" dirty="0">
                <a:solidFill>
                  <a:srgbClr val="000000"/>
                </a:solidFill>
                <a:latin typeface="Arial Bold" charset="0"/>
                <a:cs typeface="Arial Bold" charset="0"/>
                <a:sym typeface="Arial Bold" charset="0"/>
              </a:rPr>
              <a:t>840 USD/year</a:t>
            </a:r>
            <a:r>
              <a:rPr lang="en-US" sz="2400" dirty="0">
                <a:solidFill>
                  <a:srgbClr val="000000"/>
                </a:solidFill>
                <a:latin typeface="Arial" charset="0"/>
                <a:cs typeface="Arial" charset="0"/>
              </a:rPr>
              <a:t> (11.536 USD)</a:t>
            </a:r>
            <a:endParaRPr lang="en-US" dirty="0">
              <a:solidFill>
                <a:srgbClr val="000000"/>
              </a:solidFill>
              <a:latin typeface="Arial" charset="0"/>
              <a:cs typeface="Arial" charset="0"/>
            </a:endParaRPr>
          </a:p>
          <a:p>
            <a:pPr eaLnBrk="1" hangingPunct="1">
              <a:spcBef>
                <a:spcPts val="400"/>
              </a:spcBef>
              <a:buClr>
                <a:srgbClr val="005A7C"/>
              </a:buClr>
              <a:defRPr/>
            </a:pPr>
            <a:r>
              <a:rPr lang="en-US" sz="2400" dirty="0">
                <a:solidFill>
                  <a:srgbClr val="000000"/>
                </a:solidFill>
                <a:latin typeface="Arial" charset="0"/>
                <a:cs typeface="Arial" charset="0"/>
              </a:rPr>
              <a:t>Expenditure for medical needs per person, per year </a:t>
            </a:r>
            <a:r>
              <a:rPr lang="en-US" sz="2400" dirty="0">
                <a:solidFill>
                  <a:srgbClr val="000000"/>
                </a:solidFill>
                <a:latin typeface="Arial Bold" charset="0"/>
                <a:cs typeface="Arial Bold" charset="0"/>
                <a:sym typeface="Arial Bold" charset="0"/>
              </a:rPr>
              <a:t>107 USD</a:t>
            </a:r>
            <a:r>
              <a:rPr lang="en-US" sz="2400" dirty="0">
                <a:solidFill>
                  <a:srgbClr val="000000"/>
                </a:solidFill>
                <a:latin typeface="Arial" charset="0"/>
                <a:cs typeface="Arial" charset="0"/>
              </a:rPr>
              <a:t> (5635 USD)</a:t>
            </a:r>
            <a:endParaRPr lang="en-US" dirty="0">
              <a:solidFill>
                <a:srgbClr val="000000"/>
              </a:solidFill>
              <a:latin typeface="Arial" charset="0"/>
              <a:cs typeface="Arial" charset="0"/>
            </a:endParaRPr>
          </a:p>
          <a:p>
            <a:pPr eaLnBrk="1" hangingPunct="1">
              <a:spcBef>
                <a:spcPts val="400"/>
              </a:spcBef>
              <a:buClr>
                <a:srgbClr val="005A7C"/>
              </a:buClr>
              <a:defRPr/>
            </a:pPr>
            <a:r>
              <a:rPr lang="en-US" sz="2400" dirty="0">
                <a:solidFill>
                  <a:srgbClr val="000000"/>
                </a:solidFill>
                <a:latin typeface="Arial" charset="0"/>
                <a:cs typeface="Arial" charset="0"/>
              </a:rPr>
              <a:t>1 Psychiatrist (retired) in the country</a:t>
            </a:r>
          </a:p>
          <a:p>
            <a:pPr eaLnBrk="1" hangingPunct="1">
              <a:spcBef>
                <a:spcPts val="400"/>
              </a:spcBef>
              <a:buClr>
                <a:srgbClr val="005A7C"/>
              </a:buClr>
              <a:defRPr/>
            </a:pPr>
            <a:r>
              <a:rPr lang="en-US" sz="2400" dirty="0">
                <a:solidFill>
                  <a:srgbClr val="000000"/>
                </a:solidFill>
                <a:latin typeface="Arial" charset="0"/>
                <a:cs typeface="Arial" charset="0"/>
              </a:rPr>
              <a:t>1 Clinical psychologist </a:t>
            </a:r>
          </a:p>
        </p:txBody>
      </p:sp>
      <p:pic>
        <p:nvPicPr>
          <p:cNvPr id="22531" name="Picture 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53050" y="1342045"/>
            <a:ext cx="32512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22532" name="Picture 4"/>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8955" y="3985875"/>
            <a:ext cx="32512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186937445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A history of Sierra Leone</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lstStyle/>
          <a:p>
            <a:r>
              <a:rPr lang="en-US" dirty="0" smtClean="0"/>
              <a:t>The civil war</a:t>
            </a:r>
          </a:p>
          <a:p>
            <a:pPr lvl="1"/>
            <a:r>
              <a:rPr lang="en-US" dirty="0" smtClean="0"/>
              <a:t>Trauma and grief</a:t>
            </a:r>
          </a:p>
          <a:p>
            <a:r>
              <a:rPr lang="en-US" dirty="0" smtClean="0"/>
              <a:t>Traditional attitudes towards women and girls</a:t>
            </a:r>
            <a:endParaRPr lang="en-US" dirty="0"/>
          </a:p>
          <a:p>
            <a:pPr lvl="1"/>
            <a:r>
              <a:rPr lang="en-US" dirty="0" smtClean="0"/>
              <a:t>FGM </a:t>
            </a:r>
          </a:p>
          <a:p>
            <a:r>
              <a:rPr lang="en-US" dirty="0" smtClean="0"/>
              <a:t>Ebola and it’s impact on families and communities.</a:t>
            </a:r>
          </a:p>
          <a:p>
            <a:endParaRPr lang="en-US" dirty="0" smtClean="0"/>
          </a:p>
        </p:txBody>
      </p:sp>
    </p:spTree>
    <p:extLst>
      <p:ext uri="{BB962C8B-B14F-4D97-AF65-F5344CB8AC3E}">
        <p14:creationId xmlns:p14="http://schemas.microsoft.com/office/powerpoint/2010/main" xmlns="" val="3698652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000" dirty="0">
                <a:effectLst>
                  <a:outerShdw blurRad="50800" dist="38100" dir="2700000" algn="tl" rotWithShape="0">
                    <a:prstClr val="black">
                      <a:alpha val="40000"/>
                    </a:prstClr>
                  </a:outerShdw>
                </a:effectLst>
                <a:latin typeface="Arial" charset="0"/>
                <a:cs typeface="Arial" charset="0"/>
              </a:rPr>
              <a:t>EVD in Sierra Leone</a:t>
            </a:r>
            <a:br>
              <a:rPr lang="en-US" sz="4000" dirty="0">
                <a:effectLst>
                  <a:outerShdw blurRad="50800" dist="38100" dir="2700000" algn="tl" rotWithShape="0">
                    <a:prstClr val="black">
                      <a:alpha val="40000"/>
                    </a:prstClr>
                  </a:outerShdw>
                </a:effectLst>
                <a:latin typeface="Arial" charset="0"/>
                <a:cs typeface="Arial" charset="0"/>
              </a:rPr>
            </a:br>
            <a:endParaRPr lang="en-US" sz="4000" dirty="0">
              <a:effectLst>
                <a:outerShdw blurRad="50800" dist="38100" dir="2700000" algn="tl" rotWithShape="0">
                  <a:prstClr val="black">
                    <a:alpha val="40000"/>
                  </a:prstClr>
                </a:outerShdw>
              </a:effectLst>
              <a:latin typeface="Arial" charset="0"/>
              <a:cs typeface="Arial" charset="0"/>
            </a:endParaRPr>
          </a:p>
        </p:txBody>
      </p:sp>
      <p:sp>
        <p:nvSpPr>
          <p:cNvPr id="3" name="Content Placeholder 2"/>
          <p:cNvSpPr>
            <a:spLocks noGrp="1"/>
          </p:cNvSpPr>
          <p:nvPr>
            <p:ph idx="1"/>
          </p:nvPr>
        </p:nvSpPr>
        <p:spPr>
          <a:xfrm>
            <a:off x="457200" y="1600200"/>
            <a:ext cx="8229600" cy="4953000"/>
          </a:xfrm>
        </p:spPr>
        <p:txBody>
          <a:bodyPr>
            <a:normAutofit/>
          </a:bodyPr>
          <a:lstStyle/>
          <a:p>
            <a:pPr>
              <a:defRPr/>
            </a:pPr>
            <a:r>
              <a:rPr lang="en-US" sz="3000" dirty="0">
                <a:latin typeface="Arial" charset="0"/>
                <a:cs typeface="Arial" charset="0"/>
              </a:rPr>
              <a:t> First case conﬁrmed in May 2014 </a:t>
            </a:r>
          </a:p>
          <a:p>
            <a:pPr>
              <a:defRPr/>
            </a:pPr>
            <a:r>
              <a:rPr lang="en-US" sz="3000" dirty="0">
                <a:latin typeface="Arial" charset="0"/>
                <a:cs typeface="Arial" charset="0"/>
              </a:rPr>
              <a:t> As of </a:t>
            </a:r>
            <a:r>
              <a:rPr lang="en-US" sz="3000" dirty="0" smtClean="0">
                <a:latin typeface="Arial" charset="0"/>
                <a:cs typeface="Arial" charset="0"/>
              </a:rPr>
              <a:t>9 June, 2015</a:t>
            </a:r>
            <a:r>
              <a:rPr lang="en-US" sz="3000" dirty="0">
                <a:latin typeface="Arial" charset="0"/>
                <a:cs typeface="Arial" charset="0"/>
              </a:rPr>
              <a:t>:</a:t>
            </a:r>
          </a:p>
          <a:p>
            <a:pPr lvl="1">
              <a:defRPr/>
            </a:pPr>
            <a:r>
              <a:rPr lang="en-US" sz="2600" dirty="0">
                <a:latin typeface="Arial" charset="0"/>
                <a:cs typeface="Arial" charset="0"/>
              </a:rPr>
              <a:t> 8,636 conﬁrmed cases </a:t>
            </a:r>
          </a:p>
          <a:p>
            <a:pPr lvl="1">
              <a:defRPr/>
            </a:pPr>
            <a:r>
              <a:rPr lang="en-US" sz="2600" dirty="0">
                <a:latin typeface="Arial" charset="0"/>
                <a:cs typeface="Arial" charset="0"/>
              </a:rPr>
              <a:t> 3,549 conﬁrmed deaths </a:t>
            </a:r>
          </a:p>
          <a:p>
            <a:pPr lvl="1">
              <a:defRPr/>
            </a:pPr>
            <a:r>
              <a:rPr lang="en-US" sz="2600" dirty="0">
                <a:latin typeface="Arial" charset="0"/>
                <a:cs typeface="Arial" charset="0"/>
              </a:rPr>
              <a:t>4,016 survivors</a:t>
            </a:r>
          </a:p>
          <a:p>
            <a:pPr>
              <a:defRPr/>
            </a:pPr>
            <a:r>
              <a:rPr lang="en-US" sz="3000" dirty="0">
                <a:latin typeface="Arial" charset="0"/>
                <a:cs typeface="Arial" charset="0"/>
              </a:rPr>
              <a:t>Active as </a:t>
            </a:r>
            <a:r>
              <a:rPr lang="en-US" sz="3000" dirty="0" smtClean="0">
                <a:latin typeface="Arial" charset="0"/>
                <a:cs typeface="Arial" charset="0"/>
              </a:rPr>
              <a:t>of 7 June, 2015</a:t>
            </a:r>
            <a:r>
              <a:rPr lang="en-US" sz="3000" dirty="0">
                <a:latin typeface="Arial" charset="0"/>
                <a:cs typeface="Arial" charset="0"/>
              </a:rPr>
              <a:t>:</a:t>
            </a:r>
          </a:p>
          <a:p>
            <a:pPr>
              <a:buFont typeface="Wingdings" charset="0"/>
              <a:buNone/>
              <a:defRPr/>
            </a:pPr>
            <a:r>
              <a:rPr lang="en-US" sz="3000" dirty="0">
                <a:latin typeface="Arial" charset="0"/>
                <a:cs typeface="Arial" charset="0"/>
              </a:rPr>
              <a:t>		– Port </a:t>
            </a:r>
            <a:r>
              <a:rPr lang="en-US" sz="3000" dirty="0" err="1">
                <a:latin typeface="Arial" charset="0"/>
                <a:cs typeface="Arial" charset="0"/>
              </a:rPr>
              <a:t>Loko</a:t>
            </a:r>
            <a:r>
              <a:rPr lang="en-US" sz="3000" dirty="0">
                <a:latin typeface="Arial" charset="0"/>
                <a:cs typeface="Arial" charset="0"/>
              </a:rPr>
              <a:t> District, </a:t>
            </a:r>
            <a:r>
              <a:rPr lang="en-US" sz="3000" dirty="0" err="1">
                <a:latin typeface="Arial" charset="0"/>
                <a:cs typeface="Arial" charset="0"/>
              </a:rPr>
              <a:t>Kaﬀu</a:t>
            </a:r>
            <a:r>
              <a:rPr lang="en-US" sz="3000" dirty="0">
                <a:latin typeface="Arial" charset="0"/>
                <a:cs typeface="Arial" charset="0"/>
              </a:rPr>
              <a:t> </a:t>
            </a:r>
            <a:r>
              <a:rPr lang="en-US" sz="3000" dirty="0" err="1">
                <a:latin typeface="Arial" charset="0"/>
                <a:cs typeface="Arial" charset="0"/>
              </a:rPr>
              <a:t>Bullom</a:t>
            </a:r>
            <a:r>
              <a:rPr lang="en-US" sz="3000" dirty="0">
                <a:latin typeface="Arial" charset="0"/>
                <a:cs typeface="Arial" charset="0"/>
              </a:rPr>
              <a:t> Chiefdom</a:t>
            </a:r>
          </a:p>
          <a:p>
            <a:pPr>
              <a:buFont typeface="Wingdings" charset="0"/>
              <a:buNone/>
              <a:defRPr/>
            </a:pPr>
            <a:r>
              <a:rPr lang="en-US" sz="3000" dirty="0">
                <a:latin typeface="Arial" charset="0"/>
                <a:cs typeface="Arial" charset="0"/>
              </a:rPr>
              <a:t>		 – </a:t>
            </a:r>
            <a:r>
              <a:rPr lang="en-US" sz="3000" dirty="0" err="1">
                <a:latin typeface="Arial" charset="0"/>
                <a:cs typeface="Arial" charset="0"/>
              </a:rPr>
              <a:t>Kambia</a:t>
            </a:r>
            <a:r>
              <a:rPr lang="en-US" sz="3000" dirty="0">
                <a:latin typeface="Arial" charset="0"/>
                <a:cs typeface="Arial" charset="0"/>
              </a:rPr>
              <a:t> District, </a:t>
            </a:r>
            <a:r>
              <a:rPr lang="en-US" sz="3000" dirty="0" err="1">
                <a:latin typeface="Arial" charset="0"/>
                <a:cs typeface="Arial" charset="0"/>
              </a:rPr>
              <a:t>Tonko</a:t>
            </a:r>
            <a:r>
              <a:rPr lang="en-US" sz="3000" dirty="0">
                <a:latin typeface="Arial" charset="0"/>
                <a:cs typeface="Arial" charset="0"/>
              </a:rPr>
              <a:t> </a:t>
            </a:r>
            <a:r>
              <a:rPr lang="en-US" sz="3000" dirty="0" err="1">
                <a:latin typeface="Arial" charset="0"/>
                <a:cs typeface="Arial" charset="0"/>
              </a:rPr>
              <a:t>Limba</a:t>
            </a:r>
            <a:r>
              <a:rPr lang="en-US" sz="3000" dirty="0">
                <a:latin typeface="Arial" charset="0"/>
                <a:cs typeface="Arial" charset="0"/>
              </a:rPr>
              <a:t> Chiefdom</a:t>
            </a:r>
          </a:p>
          <a:p>
            <a:pPr>
              <a:buFont typeface="Wingdings" charset="0"/>
              <a:buNone/>
              <a:defRPr/>
            </a:pPr>
            <a:endParaRPr lang="en-US" sz="1100" dirty="0">
              <a:latin typeface="Arial" charset="0"/>
              <a:cs typeface="Arial" charset="0"/>
            </a:endParaRPr>
          </a:p>
          <a:p>
            <a:pPr>
              <a:defRPr/>
            </a:pPr>
            <a:endParaRPr lang="en-US" sz="3000" dirty="0">
              <a:latin typeface="Arial" charset="0"/>
              <a:cs typeface="Arial" charset="0"/>
            </a:endParaRPr>
          </a:p>
        </p:txBody>
      </p:sp>
    </p:spTree>
    <p:extLst>
      <p:ext uri="{BB962C8B-B14F-4D97-AF65-F5344CB8AC3E}">
        <p14:creationId xmlns:p14="http://schemas.microsoft.com/office/powerpoint/2010/main" xmlns="" val="2719236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723900" y="0"/>
            <a:ext cx="7696200" cy="1619250"/>
          </a:xfrm>
        </p:spPr>
        <p:txBody>
          <a:bodyPr rIns="30479"/>
          <a:lstStyle/>
          <a:p>
            <a:pPr marL="39688" eaLnBrk="1" hangingPunct="1">
              <a:defRPr/>
            </a:pPr>
            <a:r>
              <a:rPr lang="en-US" sz="4000" dirty="0" smtClean="0">
                <a:solidFill>
                  <a:srgbClr val="000000"/>
                </a:solidFill>
                <a:effectLst>
                  <a:outerShdw blurRad="50800" dist="38100" dir="2700000" algn="tl" rotWithShape="0">
                    <a:prstClr val="black">
                      <a:alpha val="40000"/>
                    </a:prstClr>
                  </a:outerShdw>
                </a:effectLst>
                <a:latin typeface="Arial Bold" charset="0"/>
                <a:cs typeface="Arial Bold" charset="0"/>
                <a:sym typeface="Arial Bold" charset="0"/>
              </a:rPr>
              <a:t>The civil war in Sierra Leone  </a:t>
            </a:r>
            <a:endParaRPr lang="en-US" sz="4000" dirty="0" smtClean="0">
              <a:solidFill>
                <a:srgbClr val="000000"/>
              </a:solidFill>
              <a:effectLst>
                <a:outerShdw blurRad="50800" dist="38100" dir="2700000" algn="tl" rotWithShape="0">
                  <a:prstClr val="black">
                    <a:alpha val="40000"/>
                  </a:prstClr>
                </a:outerShdw>
              </a:effectLst>
              <a:latin typeface="Arial Bold" charset="0"/>
              <a:ea typeface="ヒラギノ角ゴ ProN W6" charset="0"/>
              <a:cs typeface="ヒラギノ角ゴ ProN W6" charset="0"/>
              <a:sym typeface="Arial Bold" charset="0"/>
            </a:endParaRPr>
          </a:p>
        </p:txBody>
      </p:sp>
      <p:sp>
        <p:nvSpPr>
          <p:cNvPr id="12291" name="Rectangle 2"/>
          <p:cNvSpPr>
            <a:spLocks noGrp="1" noChangeArrowheads="1"/>
          </p:cNvSpPr>
          <p:nvPr>
            <p:ph type="body" idx="1"/>
          </p:nvPr>
        </p:nvSpPr>
        <p:spPr>
          <a:xfrm>
            <a:off x="179388" y="1989138"/>
            <a:ext cx="3600450" cy="4868862"/>
          </a:xfrm>
        </p:spPr>
        <p:txBody>
          <a:bodyPr rIns="30479"/>
          <a:lstStyle/>
          <a:p>
            <a:pPr eaLnBrk="1" hangingPunct="1">
              <a:spcBef>
                <a:spcPct val="0"/>
              </a:spcBef>
              <a:buClr>
                <a:srgbClr val="005A7C"/>
              </a:buClr>
              <a:defRPr/>
            </a:pPr>
            <a:r>
              <a:rPr lang="en-US" sz="2400" dirty="0">
                <a:solidFill>
                  <a:srgbClr val="000000"/>
                </a:solidFill>
                <a:latin typeface="Arial" charset="0"/>
                <a:cs typeface="Arial" charset="0"/>
              </a:rPr>
              <a:t>10 years long </a:t>
            </a:r>
          </a:p>
          <a:p>
            <a:pPr eaLnBrk="1" hangingPunct="1">
              <a:spcBef>
                <a:spcPts val="500"/>
              </a:spcBef>
              <a:buClr>
                <a:srgbClr val="005A7C"/>
              </a:buClr>
              <a:defRPr/>
            </a:pPr>
            <a:r>
              <a:rPr lang="en-US" sz="2400" dirty="0" smtClean="0">
                <a:solidFill>
                  <a:srgbClr val="000000"/>
                </a:solidFill>
                <a:latin typeface="Arial" charset="0"/>
                <a:cs typeface="Arial" charset="0"/>
              </a:rPr>
              <a:t>10,000 </a:t>
            </a:r>
            <a:r>
              <a:rPr lang="en-US" sz="2400" dirty="0">
                <a:solidFill>
                  <a:srgbClr val="000000"/>
                </a:solidFill>
                <a:latin typeface="Arial" charset="0"/>
                <a:cs typeface="Arial" charset="0"/>
              </a:rPr>
              <a:t>child soldiers</a:t>
            </a:r>
          </a:p>
          <a:p>
            <a:pPr eaLnBrk="1" hangingPunct="1">
              <a:spcBef>
                <a:spcPts val="500"/>
              </a:spcBef>
              <a:buClr>
                <a:srgbClr val="005A7C"/>
              </a:buClr>
              <a:defRPr/>
            </a:pPr>
            <a:r>
              <a:rPr lang="en-US" sz="2400" dirty="0" smtClean="0">
                <a:solidFill>
                  <a:srgbClr val="000000"/>
                </a:solidFill>
                <a:latin typeface="Arial" charset="0"/>
                <a:cs typeface="Arial" charset="0"/>
              </a:rPr>
              <a:t>60,000 </a:t>
            </a:r>
            <a:r>
              <a:rPr lang="en-US" sz="2400" dirty="0">
                <a:solidFill>
                  <a:srgbClr val="000000"/>
                </a:solidFill>
                <a:latin typeface="Arial" charset="0"/>
                <a:cs typeface="Arial" charset="0"/>
              </a:rPr>
              <a:t>women experienced all kinds of violence</a:t>
            </a:r>
          </a:p>
          <a:p>
            <a:pPr eaLnBrk="1" hangingPunct="1">
              <a:spcBef>
                <a:spcPts val="500"/>
              </a:spcBef>
              <a:buClr>
                <a:srgbClr val="005A7C"/>
              </a:buClr>
              <a:defRPr/>
            </a:pPr>
            <a:r>
              <a:rPr lang="en-US" sz="2400" dirty="0" smtClean="0">
                <a:solidFill>
                  <a:srgbClr val="000000"/>
                </a:solidFill>
                <a:latin typeface="Arial" charset="0"/>
                <a:cs typeface="Arial" charset="0"/>
              </a:rPr>
              <a:t>20,000 </a:t>
            </a:r>
            <a:r>
              <a:rPr lang="en-US" sz="2400" dirty="0">
                <a:solidFill>
                  <a:srgbClr val="000000"/>
                </a:solidFill>
                <a:latin typeface="Arial" charset="0"/>
                <a:cs typeface="Arial" charset="0"/>
              </a:rPr>
              <a:t>amputees </a:t>
            </a:r>
          </a:p>
          <a:p>
            <a:pPr eaLnBrk="1" hangingPunct="1">
              <a:spcBef>
                <a:spcPts val="500"/>
              </a:spcBef>
              <a:buClr>
                <a:srgbClr val="005A7C"/>
              </a:buClr>
              <a:defRPr/>
            </a:pPr>
            <a:r>
              <a:rPr lang="en-US" sz="2400" dirty="0" smtClean="0">
                <a:solidFill>
                  <a:srgbClr val="000000"/>
                </a:solidFill>
                <a:latin typeface="Arial" charset="0"/>
                <a:cs typeface="Arial" charset="0"/>
              </a:rPr>
              <a:t>50,000 people </a:t>
            </a:r>
            <a:r>
              <a:rPr lang="en-US" sz="2400" dirty="0">
                <a:solidFill>
                  <a:srgbClr val="000000"/>
                </a:solidFill>
                <a:latin typeface="Arial" charset="0"/>
                <a:cs typeface="Arial" charset="0"/>
              </a:rPr>
              <a:t>killed</a:t>
            </a:r>
          </a:p>
        </p:txBody>
      </p:sp>
      <p:pic>
        <p:nvPicPr>
          <p:cNvPr id="20483" name="Picture 4"/>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27800" y="2243138"/>
            <a:ext cx="2349500" cy="3132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0484" name="Rectangle 5"/>
          <p:cNvSpPr>
            <a:spLocks/>
          </p:cNvSpPr>
          <p:nvPr/>
        </p:nvSpPr>
        <p:spPr bwMode="auto">
          <a:xfrm>
            <a:off x="5473700" y="6567488"/>
            <a:ext cx="36957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81279" bIns="0" anchor="ctr"/>
          <a:lstStyle/>
          <a:p>
            <a:pPr marL="39688"/>
            <a:r>
              <a:rPr lang="en-US" sz="1600">
                <a:solidFill>
                  <a:srgbClr val="005A7C"/>
                </a:solidFill>
              </a:rPr>
              <a:t>Dufka 1999 </a:t>
            </a:r>
          </a:p>
        </p:txBody>
      </p:sp>
      <p:pic>
        <p:nvPicPr>
          <p:cNvPr id="20485" name="Picture 6"/>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24300" y="1557338"/>
            <a:ext cx="2473325" cy="2022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20486" name="Picture 1"/>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4098925" y="3914775"/>
            <a:ext cx="2128838" cy="2178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46411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Teaching ACT in Sierra Leone</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lstStyle/>
          <a:p>
            <a:r>
              <a:rPr lang="en-US" dirty="0" smtClean="0"/>
              <a:t>The problems:  EVD, domestic violence, FGM</a:t>
            </a:r>
          </a:p>
          <a:p>
            <a:r>
              <a:rPr lang="en-US" dirty="0" smtClean="0"/>
              <a:t>The outbreak of EVD</a:t>
            </a:r>
          </a:p>
          <a:p>
            <a:pPr lvl="1"/>
            <a:r>
              <a:rPr lang="en-US" dirty="0" smtClean="0"/>
              <a:t>Pain and suffering, </a:t>
            </a:r>
          </a:p>
          <a:p>
            <a:pPr lvl="1"/>
            <a:r>
              <a:rPr lang="en-US" dirty="0" smtClean="0"/>
              <a:t>Use of ACT helps break the chain of transmission</a:t>
            </a:r>
          </a:p>
          <a:p>
            <a:pPr lvl="2"/>
            <a:r>
              <a:rPr lang="en-US" dirty="0" err="1" smtClean="0"/>
              <a:t>Prosocial</a:t>
            </a:r>
            <a:r>
              <a:rPr lang="en-US" dirty="0" smtClean="0"/>
              <a:t>, ACT and matrix </a:t>
            </a:r>
          </a:p>
          <a:p>
            <a:pPr lvl="2"/>
            <a:r>
              <a:rPr lang="en-US" dirty="0" smtClean="0"/>
              <a:t>Training women to go back to their communities.</a:t>
            </a:r>
            <a:endParaRPr lang="en-US" dirty="0"/>
          </a:p>
        </p:txBody>
      </p:sp>
    </p:spTree>
    <p:extLst>
      <p:ext uri="{BB962C8B-B14F-4D97-AF65-F5344CB8AC3E}">
        <p14:creationId xmlns:p14="http://schemas.microsoft.com/office/powerpoint/2010/main" xmlns="" val="1279140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50800" dist="38100" dir="2700000" algn="tl" rotWithShape="0">
                    <a:prstClr val="black">
                      <a:alpha val="40000"/>
                    </a:prstClr>
                  </a:outerShdw>
                </a:effectLst>
              </a:rPr>
              <a:t>What we discovered about learning and teaching ACT</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normAutofit fontScale="70000" lnSpcReduction="20000"/>
          </a:bodyPr>
          <a:lstStyle/>
          <a:p>
            <a:r>
              <a:rPr lang="en-US" dirty="0" smtClean="0"/>
              <a:t>What works best?</a:t>
            </a:r>
          </a:p>
          <a:p>
            <a:r>
              <a:rPr lang="en-US" dirty="0" smtClean="0"/>
              <a:t>Understand what ACT is,</a:t>
            </a:r>
          </a:p>
          <a:p>
            <a:r>
              <a:rPr lang="en-US" dirty="0" smtClean="0"/>
              <a:t> apply it in my own life, </a:t>
            </a:r>
          </a:p>
          <a:p>
            <a:r>
              <a:rPr lang="en-US" dirty="0" smtClean="0"/>
              <a:t>Putting  ACT into local metaphor, local problems, </a:t>
            </a:r>
          </a:p>
          <a:p>
            <a:pPr lvl="1"/>
            <a:r>
              <a:rPr lang="en-US" dirty="0" smtClean="0"/>
              <a:t>River of life</a:t>
            </a:r>
          </a:p>
          <a:p>
            <a:pPr lvl="1"/>
            <a:r>
              <a:rPr lang="en-US" dirty="0" smtClean="0"/>
              <a:t>Get out of the box, be flexible</a:t>
            </a:r>
          </a:p>
          <a:p>
            <a:pPr lvl="1"/>
            <a:r>
              <a:rPr lang="en-US" dirty="0" smtClean="0"/>
              <a:t>Tools are so practical</a:t>
            </a:r>
          </a:p>
          <a:p>
            <a:r>
              <a:rPr lang="en-US" dirty="0" smtClean="0"/>
              <a:t>What mistakes did you make that you learned from?</a:t>
            </a:r>
          </a:p>
          <a:p>
            <a:pPr marL="0" indent="0">
              <a:buNone/>
            </a:pPr>
            <a:r>
              <a:rPr lang="en-US" dirty="0"/>
              <a:t>	</a:t>
            </a:r>
            <a:r>
              <a:rPr lang="en-US" dirty="0" smtClean="0"/>
              <a:t>	Trying to use other psychologies.  Dig up wounds?</a:t>
            </a:r>
          </a:p>
          <a:p>
            <a:pPr marL="0" indent="0">
              <a:buNone/>
            </a:pPr>
            <a:r>
              <a:rPr lang="en-US" dirty="0"/>
              <a:t>	</a:t>
            </a:r>
            <a:r>
              <a:rPr lang="en-US" dirty="0" smtClean="0"/>
              <a:t>	Long sessions</a:t>
            </a:r>
          </a:p>
          <a:p>
            <a:pPr marL="0" indent="0">
              <a:buNone/>
            </a:pPr>
            <a:r>
              <a:rPr lang="en-US" dirty="0"/>
              <a:t>	</a:t>
            </a:r>
            <a:r>
              <a:rPr lang="en-US" dirty="0" smtClean="0"/>
              <a:t>	Provide food for the training, not enough food for the 				participants</a:t>
            </a:r>
          </a:p>
          <a:p>
            <a:pPr marL="0" indent="0">
              <a:buNone/>
            </a:pPr>
            <a:r>
              <a:rPr lang="en-US" dirty="0"/>
              <a:t>	</a:t>
            </a:r>
            <a:r>
              <a:rPr lang="en-US" dirty="0" smtClean="0"/>
              <a:t>	Losing my job, my boss did not understand and she was not 			happy.  </a:t>
            </a:r>
          </a:p>
          <a:p>
            <a:endParaRPr lang="en-US" dirty="0"/>
          </a:p>
        </p:txBody>
      </p:sp>
    </p:spTree>
    <p:extLst>
      <p:ext uri="{BB962C8B-B14F-4D97-AF65-F5344CB8AC3E}">
        <p14:creationId xmlns:p14="http://schemas.microsoft.com/office/powerpoint/2010/main" xmlns="" val="1283726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Eyes on</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lstStyle/>
          <a:p>
            <a:r>
              <a:rPr lang="en-US" dirty="0" smtClean="0"/>
              <a:t>Staring into someone’s eyes is sexual, especially if it’s the opposite sex.</a:t>
            </a:r>
          </a:p>
        </p:txBody>
      </p:sp>
    </p:spTree>
    <p:extLst>
      <p:ext uri="{BB962C8B-B14F-4D97-AF65-F5344CB8AC3E}">
        <p14:creationId xmlns:p14="http://schemas.microsoft.com/office/powerpoint/2010/main" xmlns="" val="1451555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How I come to stand here today</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lstStyle/>
          <a:p>
            <a:r>
              <a:rPr lang="en-US" dirty="0" smtClean="0"/>
              <a:t>Introduction</a:t>
            </a:r>
          </a:p>
          <a:p>
            <a:r>
              <a:rPr lang="en-US" dirty="0" smtClean="0"/>
              <a:t>How I came to learn ACT</a:t>
            </a:r>
          </a:p>
          <a:p>
            <a:r>
              <a:rPr lang="en-US" dirty="0" smtClean="0"/>
              <a:t>How ACT changed me</a:t>
            </a:r>
          </a:p>
          <a:p>
            <a:r>
              <a:rPr lang="en-US" dirty="0" smtClean="0"/>
              <a:t>How ACT is changing Sierra Leone</a:t>
            </a:r>
          </a:p>
          <a:p>
            <a:r>
              <a:rPr lang="en-US" dirty="0" smtClean="0"/>
              <a:t>The people that helped me come here</a:t>
            </a:r>
          </a:p>
          <a:p>
            <a:r>
              <a:rPr lang="en-US" dirty="0" smtClean="0"/>
              <a:t>The way forward and the challenges now</a:t>
            </a:r>
            <a:endParaRPr lang="en-US" dirty="0"/>
          </a:p>
        </p:txBody>
      </p:sp>
    </p:spTree>
    <p:extLst>
      <p:ext uri="{BB962C8B-B14F-4D97-AF65-F5344CB8AC3E}">
        <p14:creationId xmlns:p14="http://schemas.microsoft.com/office/powerpoint/2010/main" xmlns="" val="1296469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River of Life</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lstStyle/>
          <a:p>
            <a:r>
              <a:rPr lang="en-US" dirty="0" smtClean="0"/>
              <a:t>A very good SL metaphor</a:t>
            </a:r>
          </a:p>
          <a:p>
            <a:r>
              <a:rPr lang="en-US" dirty="0" smtClean="0"/>
              <a:t>Very acceptable to Sierra Leoneans.</a:t>
            </a:r>
            <a:endParaRPr lang="en-US" dirty="0"/>
          </a:p>
        </p:txBody>
      </p:sp>
    </p:spTree>
    <p:extLst>
      <p:ext uri="{BB962C8B-B14F-4D97-AF65-F5344CB8AC3E}">
        <p14:creationId xmlns:p14="http://schemas.microsoft.com/office/powerpoint/2010/main" xmlns="" val="571151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What questions do you have?</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lstStyle/>
          <a:p>
            <a:r>
              <a:rPr lang="en-US" dirty="0" smtClean="0"/>
              <a:t>What problems are you facing?</a:t>
            </a:r>
          </a:p>
          <a:p>
            <a:r>
              <a:rPr lang="en-US" dirty="0" smtClean="0"/>
              <a:t>What are you trying to achieve?</a:t>
            </a:r>
          </a:p>
          <a:p>
            <a:r>
              <a:rPr lang="en-US" dirty="0" smtClean="0"/>
              <a:t>What resources do you have?</a:t>
            </a:r>
          </a:p>
          <a:p>
            <a:pPr marL="0" indent="0">
              <a:buNone/>
            </a:pPr>
            <a:endParaRPr lang="en-US" dirty="0"/>
          </a:p>
        </p:txBody>
      </p:sp>
    </p:spTree>
    <p:extLst>
      <p:ext uri="{BB962C8B-B14F-4D97-AF65-F5344CB8AC3E}">
        <p14:creationId xmlns:p14="http://schemas.microsoft.com/office/powerpoint/2010/main" xmlns="" val="1200718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What we have accomplished</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normAutofit fontScale="92500"/>
          </a:bodyPr>
          <a:lstStyle/>
          <a:p>
            <a:r>
              <a:rPr lang="en-US" dirty="0" smtClean="0"/>
              <a:t>Training, </a:t>
            </a:r>
            <a:r>
              <a:rPr lang="en-US" dirty="0" smtClean="0"/>
              <a:t>supervision and counseling</a:t>
            </a:r>
          </a:p>
          <a:p>
            <a:r>
              <a:rPr lang="en-US" dirty="0" smtClean="0"/>
              <a:t>Clinic at the center</a:t>
            </a:r>
          </a:p>
          <a:p>
            <a:r>
              <a:rPr lang="en-US" dirty="0" smtClean="0"/>
              <a:t>Empowering women’s groups</a:t>
            </a:r>
          </a:p>
          <a:p>
            <a:r>
              <a:rPr lang="en-US" dirty="0" smtClean="0"/>
              <a:t>Organization that we have formed that is able to reach out to many</a:t>
            </a:r>
          </a:p>
          <a:p>
            <a:r>
              <a:rPr lang="en-US" dirty="0" smtClean="0"/>
              <a:t>Working with </a:t>
            </a:r>
            <a:r>
              <a:rPr lang="en-US" dirty="0" smtClean="0"/>
              <a:t>different </a:t>
            </a:r>
            <a:r>
              <a:rPr lang="en-US" dirty="0" smtClean="0"/>
              <a:t>partners (e.g. WHO, Red Cross, Caritas), </a:t>
            </a:r>
            <a:r>
              <a:rPr lang="en-US" dirty="0" smtClean="0"/>
              <a:t>teachers, medical personnel</a:t>
            </a:r>
          </a:p>
          <a:p>
            <a:r>
              <a:rPr lang="en-US" dirty="0" smtClean="0"/>
              <a:t>People are calling for more training.</a:t>
            </a:r>
          </a:p>
          <a:p>
            <a:endParaRPr lang="en-US" dirty="0"/>
          </a:p>
        </p:txBody>
      </p:sp>
    </p:spTree>
    <p:extLst>
      <p:ext uri="{BB962C8B-B14F-4D97-AF65-F5344CB8AC3E}">
        <p14:creationId xmlns:p14="http://schemas.microsoft.com/office/powerpoint/2010/main" xmlns="" val="3605063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85938"/>
          </a:xfrm>
        </p:spPr>
        <p:txBody>
          <a:bodyPr>
            <a:normAutofit fontScale="90000"/>
          </a:bodyPr>
          <a:lstStyle/>
          <a:p>
            <a:pPr>
              <a:defRPr/>
            </a:pPr>
            <a:r>
              <a:rPr lang="en-US" dirty="0">
                <a:latin typeface="Arial" charset="0"/>
                <a:cs typeface="Arial" charset="0"/>
              </a:rPr>
              <a:t>	Providing psychosocial support to EVD affected families in quarantine home</a:t>
            </a:r>
          </a:p>
        </p:txBody>
      </p:sp>
      <p:pic>
        <p:nvPicPr>
          <p:cNvPr id="199682" name="Picture 2" descr="F:\Symbolic Reparation\photos for ACB PRESENTATION\20141205_142800.jpg"/>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000125" y="2071688"/>
            <a:ext cx="7215188" cy="3929062"/>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691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ACT</a:t>
            </a:r>
            <a:endParaRPr lang="en-US" dirty="0"/>
          </a:p>
        </p:txBody>
      </p:sp>
      <p:sp>
        <p:nvSpPr>
          <p:cNvPr id="3" name="Content Placeholder 2"/>
          <p:cNvSpPr>
            <a:spLocks noGrp="1"/>
          </p:cNvSpPr>
          <p:nvPr>
            <p:ph idx="1"/>
          </p:nvPr>
        </p:nvSpPr>
        <p:spPr/>
        <p:txBody>
          <a:bodyPr/>
          <a:lstStyle/>
          <a:p>
            <a:r>
              <a:rPr lang="en-US" dirty="0" smtClean="0"/>
              <a:t> My experience of the w</a:t>
            </a:r>
            <a:r>
              <a:rPr lang="en-US" dirty="0" smtClean="0"/>
              <a:t>ar</a:t>
            </a:r>
            <a:endParaRPr lang="en-US" dirty="0" smtClean="0"/>
          </a:p>
          <a:p>
            <a:r>
              <a:rPr lang="en-US" dirty="0" smtClean="0"/>
              <a:t>Struggles with balancing my family and my community</a:t>
            </a:r>
          </a:p>
          <a:p>
            <a:r>
              <a:rPr lang="en-US" dirty="0" smtClean="0"/>
              <a:t>My father’s death</a:t>
            </a:r>
          </a:p>
          <a:p>
            <a:endParaRPr lang="en-US" dirty="0"/>
          </a:p>
        </p:txBody>
      </p:sp>
    </p:spTree>
    <p:extLst>
      <p:ext uri="{BB962C8B-B14F-4D97-AF65-F5344CB8AC3E}">
        <p14:creationId xmlns:p14="http://schemas.microsoft.com/office/powerpoint/2010/main" xmlns="" val="1579111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50800" dist="38100" dir="2700000" algn="tl" rotWithShape="0">
                    <a:prstClr val="black">
                      <a:alpha val="40000"/>
                    </a:prstClr>
                  </a:outerShdw>
                </a:effectLst>
              </a:rPr>
              <a:t>Effects of ACT on myself and other trainers</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lstStyle/>
          <a:p>
            <a:r>
              <a:rPr lang="en-US" dirty="0" smtClean="0"/>
              <a:t>How ACT helps us with</a:t>
            </a:r>
          </a:p>
          <a:p>
            <a:pPr lvl="1"/>
            <a:r>
              <a:rPr lang="en-US" dirty="0" smtClean="0"/>
              <a:t>Fear</a:t>
            </a:r>
          </a:p>
          <a:p>
            <a:pPr lvl="1"/>
            <a:r>
              <a:rPr lang="en-US" dirty="0" smtClean="0"/>
              <a:t>Feeling overwhelmed and tired</a:t>
            </a:r>
            <a:endParaRPr lang="en-US" dirty="0"/>
          </a:p>
          <a:p>
            <a:pPr lvl="1"/>
            <a:r>
              <a:rPr lang="en-US" dirty="0" smtClean="0"/>
              <a:t>Anger</a:t>
            </a:r>
          </a:p>
          <a:p>
            <a:pPr lvl="1"/>
            <a:r>
              <a:rPr lang="en-US" dirty="0" smtClean="0"/>
              <a:t>Sadness </a:t>
            </a:r>
          </a:p>
          <a:p>
            <a:pPr lvl="1"/>
            <a:r>
              <a:rPr lang="en-US" dirty="0" smtClean="0"/>
              <a:t>Grief</a:t>
            </a:r>
          </a:p>
        </p:txBody>
      </p:sp>
    </p:spTree>
    <p:extLst>
      <p:ext uri="{BB962C8B-B14F-4D97-AF65-F5344CB8AC3E}">
        <p14:creationId xmlns:p14="http://schemas.microsoft.com/office/powerpoint/2010/main" xmlns="" val="3575388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Using ACT</a:t>
            </a:r>
            <a:r>
              <a:rPr lang="en-US" baseline="0" dirty="0" smtClean="0">
                <a:effectLst>
                  <a:outerShdw blurRad="50800" dist="38100" dir="2700000" algn="tl" rotWithShape="0">
                    <a:prstClr val="black">
                      <a:alpha val="40000"/>
                    </a:prstClr>
                  </a:outerShdw>
                </a:effectLst>
              </a:rPr>
              <a:t> with the Matrix</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lstStyle/>
          <a:p>
            <a:r>
              <a:rPr lang="en-US" dirty="0" smtClean="0"/>
              <a:t>I would like to show you how I teach ACT by using the matrix.</a:t>
            </a:r>
            <a:endParaRPr lang="en-US" dirty="0"/>
          </a:p>
        </p:txBody>
      </p:sp>
    </p:spTree>
    <p:extLst>
      <p:ext uri="{BB962C8B-B14F-4D97-AF65-F5344CB8AC3E}">
        <p14:creationId xmlns:p14="http://schemas.microsoft.com/office/powerpoint/2010/main" xmlns="" val="4069453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27025"/>
            <a:ext cx="8229600" cy="365125"/>
          </a:xfrm>
        </p:spPr>
        <p:txBody>
          <a:bodyPr>
            <a:normAutofit fontScale="90000"/>
          </a:bodyPr>
          <a:lstStyle/>
          <a:p>
            <a:pPr>
              <a:defRPr/>
            </a:pPr>
            <a:r>
              <a:rPr lang="en-US" dirty="0">
                <a:latin typeface="Arial" charset="0"/>
                <a:cs typeface="Arial" charset="0"/>
              </a:rPr>
              <a:t>Using ACT Matrix</a:t>
            </a:r>
          </a:p>
        </p:txBody>
      </p:sp>
      <p:pic>
        <p:nvPicPr>
          <p:cNvPr id="36866" name="Picture 2" descr="F:\Symbolic Reparation\photos for ACB PRESENTATION\10535611_555845037860457_7129454373698358433_o.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900113" y="1355725"/>
            <a:ext cx="7454900" cy="4859338"/>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67611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6"/>
          <p:cNvSpPr>
            <a:spLocks/>
          </p:cNvSpPr>
          <p:nvPr/>
        </p:nvSpPr>
        <p:spPr bwMode="auto">
          <a:xfrm>
            <a:off x="342900" y="152400"/>
            <a:ext cx="8445500" cy="1144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nchor="ctr"/>
          <a:lstStyle/>
          <a:p>
            <a:pPr algn="ctr">
              <a:spcBef>
                <a:spcPts val="738"/>
              </a:spcBef>
            </a:pPr>
            <a:r>
              <a:rPr lang="en-US" sz="2800">
                <a:solidFill>
                  <a:srgbClr val="FFFFFF"/>
                </a:solidFill>
                <a:latin typeface="Arial Bold" charset="0"/>
                <a:cs typeface="Arial Bold" charset="0"/>
                <a:sym typeface="Arial Bold" charset="0"/>
              </a:rPr>
              <a:t>When your Mind tells you: “Don’t do that!” ….</a:t>
            </a:r>
          </a:p>
        </p:txBody>
      </p:sp>
      <p:pic>
        <p:nvPicPr>
          <p:cNvPr id="38914" name="Picture 1"/>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1600200"/>
            <a:ext cx="743585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4583079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85800" y="301625"/>
            <a:ext cx="7772400" cy="1222375"/>
          </a:xfrm>
        </p:spPr>
        <p:txBody>
          <a:bodyPr/>
          <a:lstStyle/>
          <a:p>
            <a:pPr>
              <a:defRPr/>
            </a:pPr>
            <a:r>
              <a:rPr lang="en-GB" b="1" dirty="0">
                <a:solidFill>
                  <a:schemeClr val="accent1"/>
                </a:solidFill>
                <a:latin typeface="Arial" charset="0"/>
                <a:cs typeface="Arial" charset="0"/>
              </a:rPr>
              <a:t>THE  MATRIX</a:t>
            </a:r>
          </a:p>
        </p:txBody>
      </p:sp>
      <p:sp>
        <p:nvSpPr>
          <p:cNvPr id="45059" name="Content Placeholder 2"/>
          <p:cNvSpPr>
            <a:spLocks noGrp="1"/>
          </p:cNvSpPr>
          <p:nvPr>
            <p:ph idx="1"/>
          </p:nvPr>
        </p:nvSpPr>
        <p:spPr>
          <a:xfrm>
            <a:off x="304800" y="1447800"/>
            <a:ext cx="8382000" cy="5181600"/>
          </a:xfrm>
        </p:spPr>
        <p:txBody>
          <a:bodyPr/>
          <a:lstStyle/>
          <a:p>
            <a:pPr>
              <a:buFontTx/>
              <a:buNone/>
              <a:defRPr/>
            </a:pPr>
            <a:r>
              <a:rPr lang="en-GB" dirty="0" smtClean="0">
                <a:ea typeface="+mn-ea"/>
              </a:rPr>
              <a:t>               VALUED DIRECTION</a:t>
            </a:r>
          </a:p>
          <a:p>
            <a:pPr>
              <a:buFontTx/>
              <a:buNone/>
              <a:defRPr/>
            </a:pPr>
            <a:endParaRPr lang="en-GB" dirty="0" smtClean="0">
              <a:ea typeface="+mn-ea"/>
            </a:endParaRPr>
          </a:p>
          <a:p>
            <a:pPr>
              <a:buFontTx/>
              <a:buNone/>
              <a:defRPr/>
            </a:pPr>
            <a:r>
              <a:rPr lang="en-GB" dirty="0" smtClean="0">
                <a:ea typeface="+mn-ea"/>
              </a:rPr>
              <a:t>Away  from Pain                        Towards Values</a:t>
            </a:r>
          </a:p>
          <a:p>
            <a:pPr>
              <a:buFontTx/>
              <a:buNone/>
              <a:defRPr/>
            </a:pPr>
            <a:endParaRPr lang="en-GB" dirty="0" smtClean="0">
              <a:ea typeface="+mn-ea"/>
            </a:endParaRPr>
          </a:p>
        </p:txBody>
      </p:sp>
      <p:sp>
        <p:nvSpPr>
          <p:cNvPr id="45060" name="Date Placeholder 3"/>
          <p:cNvSpPr>
            <a:spLocks noGrp="1"/>
          </p:cNvSpPr>
          <p:nvPr>
            <p:ph type="dt" sz="quarter" idx="10"/>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fld id="{03F3FAC7-C2E9-C14B-9580-512905418029}" type="datetime3">
              <a:rPr lang="en-US"/>
              <a:pPr eaLnBrk="1" hangingPunct="1">
                <a:defRPr/>
              </a:pPr>
              <a:t>17 July 2015</a:t>
            </a:fld>
            <a:endParaRPr lang="en-US"/>
          </a:p>
        </p:txBody>
      </p:sp>
      <p:cxnSp>
        <p:nvCxnSpPr>
          <p:cNvPr id="14" name="Straight Connector 13"/>
          <p:cNvCxnSpPr/>
          <p:nvPr/>
        </p:nvCxnSpPr>
        <p:spPr>
          <a:xfrm rot="10800000" flipH="1">
            <a:off x="-838200" y="4114800"/>
            <a:ext cx="838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45059" idx="2"/>
          </p:cNvCxnSpPr>
          <p:nvPr/>
        </p:nvCxnSpPr>
        <p:spPr>
          <a:xfrm rot="5400000">
            <a:off x="2135188" y="4267200"/>
            <a:ext cx="47228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4800600" y="4191000"/>
            <a:ext cx="3657600" cy="2266950"/>
          </a:xfrm>
          <a:custGeom>
            <a:avLst/>
            <a:gdLst>
              <a:gd name="connsiteX0" fmla="*/ 1175943 w 2462592"/>
              <a:gd name="connsiteY0" fmla="*/ 630203 h 2058953"/>
              <a:gd name="connsiteX1" fmla="*/ 1118793 w 2462592"/>
              <a:gd name="connsiteY1" fmla="*/ 558766 h 2058953"/>
              <a:gd name="connsiteX2" fmla="*/ 1033068 w 2462592"/>
              <a:gd name="connsiteY2" fmla="*/ 530191 h 2058953"/>
              <a:gd name="connsiteX3" fmla="*/ 947343 w 2462592"/>
              <a:gd name="connsiteY3" fmla="*/ 473041 h 2058953"/>
              <a:gd name="connsiteX4" fmla="*/ 904481 w 2462592"/>
              <a:gd name="connsiteY4" fmla="*/ 444466 h 2058953"/>
              <a:gd name="connsiteX5" fmla="*/ 818756 w 2462592"/>
              <a:gd name="connsiteY5" fmla="*/ 415891 h 2058953"/>
              <a:gd name="connsiteX6" fmla="*/ 690168 w 2462592"/>
              <a:gd name="connsiteY6" fmla="*/ 358741 h 2058953"/>
              <a:gd name="connsiteX7" fmla="*/ 647306 w 2462592"/>
              <a:gd name="connsiteY7" fmla="*/ 344453 h 2058953"/>
              <a:gd name="connsiteX8" fmla="*/ 604443 w 2462592"/>
              <a:gd name="connsiteY8" fmla="*/ 315878 h 2058953"/>
              <a:gd name="connsiteX9" fmla="*/ 504431 w 2462592"/>
              <a:gd name="connsiteY9" fmla="*/ 287303 h 2058953"/>
              <a:gd name="connsiteX10" fmla="*/ 232968 w 2462592"/>
              <a:gd name="connsiteY10" fmla="*/ 301591 h 2058953"/>
              <a:gd name="connsiteX11" fmla="*/ 147243 w 2462592"/>
              <a:gd name="connsiteY11" fmla="*/ 358741 h 2058953"/>
              <a:gd name="connsiteX12" fmla="*/ 90093 w 2462592"/>
              <a:gd name="connsiteY12" fmla="*/ 444466 h 2058953"/>
              <a:gd name="connsiteX13" fmla="*/ 61518 w 2462592"/>
              <a:gd name="connsiteY13" fmla="*/ 544478 h 2058953"/>
              <a:gd name="connsiteX14" fmla="*/ 32943 w 2462592"/>
              <a:gd name="connsiteY14" fmla="*/ 587341 h 2058953"/>
              <a:gd name="connsiteX15" fmla="*/ 4368 w 2462592"/>
              <a:gd name="connsiteY15" fmla="*/ 773078 h 2058953"/>
              <a:gd name="connsiteX16" fmla="*/ 32943 w 2462592"/>
              <a:gd name="connsiteY16" fmla="*/ 1101691 h 2058953"/>
              <a:gd name="connsiteX17" fmla="*/ 47231 w 2462592"/>
              <a:gd name="connsiteY17" fmla="*/ 1144553 h 2058953"/>
              <a:gd name="connsiteX18" fmla="*/ 75806 w 2462592"/>
              <a:gd name="connsiteY18" fmla="*/ 1187416 h 2058953"/>
              <a:gd name="connsiteX19" fmla="*/ 104381 w 2462592"/>
              <a:gd name="connsiteY19" fmla="*/ 1273141 h 2058953"/>
              <a:gd name="connsiteX20" fmla="*/ 175818 w 2462592"/>
              <a:gd name="connsiteY20" fmla="*/ 1358866 h 2058953"/>
              <a:gd name="connsiteX21" fmla="*/ 247256 w 2462592"/>
              <a:gd name="connsiteY21" fmla="*/ 1458878 h 2058953"/>
              <a:gd name="connsiteX22" fmla="*/ 261543 w 2462592"/>
              <a:gd name="connsiteY22" fmla="*/ 1501741 h 2058953"/>
              <a:gd name="connsiteX23" fmla="*/ 390131 w 2462592"/>
              <a:gd name="connsiteY23" fmla="*/ 1616041 h 2058953"/>
              <a:gd name="connsiteX24" fmla="*/ 518718 w 2462592"/>
              <a:gd name="connsiteY24" fmla="*/ 1716053 h 2058953"/>
              <a:gd name="connsiteX25" fmla="*/ 561581 w 2462592"/>
              <a:gd name="connsiteY25" fmla="*/ 1744628 h 2058953"/>
              <a:gd name="connsiteX26" fmla="*/ 604443 w 2462592"/>
              <a:gd name="connsiteY26" fmla="*/ 1758916 h 2058953"/>
              <a:gd name="connsiteX27" fmla="*/ 633018 w 2462592"/>
              <a:gd name="connsiteY27" fmla="*/ 1801778 h 2058953"/>
              <a:gd name="connsiteX28" fmla="*/ 761606 w 2462592"/>
              <a:gd name="connsiteY28" fmla="*/ 1858928 h 2058953"/>
              <a:gd name="connsiteX29" fmla="*/ 804468 w 2462592"/>
              <a:gd name="connsiteY29" fmla="*/ 1887503 h 2058953"/>
              <a:gd name="connsiteX30" fmla="*/ 861618 w 2462592"/>
              <a:gd name="connsiteY30" fmla="*/ 1944653 h 2058953"/>
              <a:gd name="connsiteX31" fmla="*/ 947343 w 2462592"/>
              <a:gd name="connsiteY31" fmla="*/ 2001803 h 2058953"/>
              <a:gd name="connsiteX32" fmla="*/ 1075931 w 2462592"/>
              <a:gd name="connsiteY32" fmla="*/ 2016091 h 2058953"/>
              <a:gd name="connsiteX33" fmla="*/ 1261668 w 2462592"/>
              <a:gd name="connsiteY33" fmla="*/ 2058953 h 2058953"/>
              <a:gd name="connsiteX34" fmla="*/ 1504556 w 2462592"/>
              <a:gd name="connsiteY34" fmla="*/ 2030378 h 2058953"/>
              <a:gd name="connsiteX35" fmla="*/ 1575993 w 2462592"/>
              <a:gd name="connsiteY35" fmla="*/ 1973228 h 2058953"/>
              <a:gd name="connsiteX36" fmla="*/ 1647431 w 2462592"/>
              <a:gd name="connsiteY36" fmla="*/ 1930366 h 2058953"/>
              <a:gd name="connsiteX37" fmla="*/ 1704581 w 2462592"/>
              <a:gd name="connsiteY37" fmla="*/ 1887503 h 2058953"/>
              <a:gd name="connsiteX38" fmla="*/ 1804593 w 2462592"/>
              <a:gd name="connsiteY38" fmla="*/ 1830353 h 2058953"/>
              <a:gd name="connsiteX39" fmla="*/ 1890318 w 2462592"/>
              <a:gd name="connsiteY39" fmla="*/ 1773203 h 2058953"/>
              <a:gd name="connsiteX40" fmla="*/ 1990331 w 2462592"/>
              <a:gd name="connsiteY40" fmla="*/ 1701766 h 2058953"/>
              <a:gd name="connsiteX41" fmla="*/ 2033193 w 2462592"/>
              <a:gd name="connsiteY41" fmla="*/ 1701766 h 2058953"/>
              <a:gd name="connsiteX42" fmla="*/ 2076056 w 2462592"/>
              <a:gd name="connsiteY42" fmla="*/ 1673191 h 2058953"/>
              <a:gd name="connsiteX43" fmla="*/ 2133206 w 2462592"/>
              <a:gd name="connsiteY43" fmla="*/ 1587466 h 2058953"/>
              <a:gd name="connsiteX44" fmla="*/ 2161781 w 2462592"/>
              <a:gd name="connsiteY44" fmla="*/ 1530316 h 2058953"/>
              <a:gd name="connsiteX45" fmla="*/ 2204643 w 2462592"/>
              <a:gd name="connsiteY45" fmla="*/ 1473166 h 2058953"/>
              <a:gd name="connsiteX46" fmla="*/ 2261793 w 2462592"/>
              <a:gd name="connsiteY46" fmla="*/ 1373153 h 2058953"/>
              <a:gd name="connsiteX47" fmla="*/ 2276081 w 2462592"/>
              <a:gd name="connsiteY47" fmla="*/ 1330291 h 2058953"/>
              <a:gd name="connsiteX48" fmla="*/ 2290368 w 2462592"/>
              <a:gd name="connsiteY48" fmla="*/ 1273141 h 2058953"/>
              <a:gd name="connsiteX49" fmla="*/ 2333231 w 2462592"/>
              <a:gd name="connsiteY49" fmla="*/ 1230278 h 2058953"/>
              <a:gd name="connsiteX50" fmla="*/ 2376093 w 2462592"/>
              <a:gd name="connsiteY50" fmla="*/ 1144553 h 2058953"/>
              <a:gd name="connsiteX51" fmla="*/ 2404668 w 2462592"/>
              <a:gd name="connsiteY51" fmla="*/ 1044541 h 2058953"/>
              <a:gd name="connsiteX52" fmla="*/ 2433243 w 2462592"/>
              <a:gd name="connsiteY52" fmla="*/ 958816 h 2058953"/>
              <a:gd name="connsiteX53" fmla="*/ 2433243 w 2462592"/>
              <a:gd name="connsiteY53" fmla="*/ 301591 h 2058953"/>
              <a:gd name="connsiteX54" fmla="*/ 2361806 w 2462592"/>
              <a:gd name="connsiteY54" fmla="*/ 215866 h 2058953"/>
              <a:gd name="connsiteX55" fmla="*/ 2261793 w 2462592"/>
              <a:gd name="connsiteY55" fmla="*/ 87278 h 2058953"/>
              <a:gd name="connsiteX56" fmla="*/ 2218931 w 2462592"/>
              <a:gd name="connsiteY56" fmla="*/ 72991 h 2058953"/>
              <a:gd name="connsiteX57" fmla="*/ 1918893 w 2462592"/>
              <a:gd name="connsiteY57" fmla="*/ 58703 h 2058953"/>
              <a:gd name="connsiteX58" fmla="*/ 1833168 w 2462592"/>
              <a:gd name="connsiteY58" fmla="*/ 87278 h 2058953"/>
              <a:gd name="connsiteX59" fmla="*/ 1804593 w 2462592"/>
              <a:gd name="connsiteY59" fmla="*/ 130141 h 2058953"/>
              <a:gd name="connsiteX60" fmla="*/ 1718868 w 2462592"/>
              <a:gd name="connsiteY60" fmla="*/ 187291 h 2058953"/>
              <a:gd name="connsiteX61" fmla="*/ 1676006 w 2462592"/>
              <a:gd name="connsiteY61" fmla="*/ 215866 h 2058953"/>
              <a:gd name="connsiteX62" fmla="*/ 1633143 w 2462592"/>
              <a:gd name="connsiteY62" fmla="*/ 244441 h 2058953"/>
              <a:gd name="connsiteX63" fmla="*/ 1547418 w 2462592"/>
              <a:gd name="connsiteY63" fmla="*/ 315878 h 2058953"/>
              <a:gd name="connsiteX64" fmla="*/ 1504556 w 2462592"/>
              <a:gd name="connsiteY64" fmla="*/ 358741 h 2058953"/>
              <a:gd name="connsiteX65" fmla="*/ 1447406 w 2462592"/>
              <a:gd name="connsiteY65" fmla="*/ 401603 h 2058953"/>
              <a:gd name="connsiteX66" fmla="*/ 1361681 w 2462592"/>
              <a:gd name="connsiteY66" fmla="*/ 473041 h 2058953"/>
              <a:gd name="connsiteX67" fmla="*/ 1290243 w 2462592"/>
              <a:gd name="connsiteY67" fmla="*/ 544478 h 2058953"/>
              <a:gd name="connsiteX68" fmla="*/ 1218806 w 2462592"/>
              <a:gd name="connsiteY68" fmla="*/ 601628 h 2058953"/>
              <a:gd name="connsiteX69" fmla="*/ 1175943 w 2462592"/>
              <a:gd name="connsiteY69" fmla="*/ 687353 h 2058953"/>
              <a:gd name="connsiteX70" fmla="*/ 1161656 w 2462592"/>
              <a:gd name="connsiteY70" fmla="*/ 687353 h 205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62592" h="2058953">
                <a:moveTo>
                  <a:pt x="1175943" y="630203"/>
                </a:moveTo>
                <a:cubicBezTo>
                  <a:pt x="1160450" y="583724"/>
                  <a:pt x="1169370" y="581245"/>
                  <a:pt x="1118793" y="558766"/>
                </a:cubicBezTo>
                <a:cubicBezTo>
                  <a:pt x="1091268" y="546533"/>
                  <a:pt x="1033068" y="530191"/>
                  <a:pt x="1033068" y="530191"/>
                </a:cubicBezTo>
                <a:lnTo>
                  <a:pt x="947343" y="473041"/>
                </a:lnTo>
                <a:cubicBezTo>
                  <a:pt x="933056" y="463516"/>
                  <a:pt x="920771" y="449896"/>
                  <a:pt x="904481" y="444466"/>
                </a:cubicBezTo>
                <a:lnTo>
                  <a:pt x="818756" y="415891"/>
                </a:lnTo>
                <a:cubicBezTo>
                  <a:pt x="750830" y="370608"/>
                  <a:pt x="792185" y="392747"/>
                  <a:pt x="690168" y="358741"/>
                </a:cubicBezTo>
                <a:cubicBezTo>
                  <a:pt x="675881" y="353978"/>
                  <a:pt x="659837" y="352807"/>
                  <a:pt x="647306" y="344453"/>
                </a:cubicBezTo>
                <a:cubicBezTo>
                  <a:pt x="633018" y="334928"/>
                  <a:pt x="619802" y="323557"/>
                  <a:pt x="604443" y="315878"/>
                </a:cubicBezTo>
                <a:cubicBezTo>
                  <a:pt x="583949" y="305631"/>
                  <a:pt x="522737" y="291880"/>
                  <a:pt x="504431" y="287303"/>
                </a:cubicBezTo>
                <a:cubicBezTo>
                  <a:pt x="413943" y="292066"/>
                  <a:pt x="321821" y="283820"/>
                  <a:pt x="232968" y="301591"/>
                </a:cubicBezTo>
                <a:cubicBezTo>
                  <a:pt x="199292" y="308326"/>
                  <a:pt x="147243" y="358741"/>
                  <a:pt x="147243" y="358741"/>
                </a:cubicBezTo>
                <a:cubicBezTo>
                  <a:pt x="128193" y="387316"/>
                  <a:pt x="98422" y="411148"/>
                  <a:pt x="90093" y="444466"/>
                </a:cubicBezTo>
                <a:cubicBezTo>
                  <a:pt x="85514" y="462783"/>
                  <a:pt x="71769" y="523976"/>
                  <a:pt x="61518" y="544478"/>
                </a:cubicBezTo>
                <a:cubicBezTo>
                  <a:pt x="53839" y="559837"/>
                  <a:pt x="42468" y="573053"/>
                  <a:pt x="32943" y="587341"/>
                </a:cubicBezTo>
                <a:cubicBezTo>
                  <a:pt x="8488" y="660707"/>
                  <a:pt x="4368" y="662578"/>
                  <a:pt x="4368" y="773078"/>
                </a:cubicBezTo>
                <a:cubicBezTo>
                  <a:pt x="4368" y="926834"/>
                  <a:pt x="0" y="986390"/>
                  <a:pt x="32943" y="1101691"/>
                </a:cubicBezTo>
                <a:cubicBezTo>
                  <a:pt x="37080" y="1116172"/>
                  <a:pt x="40496" y="1131083"/>
                  <a:pt x="47231" y="1144553"/>
                </a:cubicBezTo>
                <a:cubicBezTo>
                  <a:pt x="54910" y="1159912"/>
                  <a:pt x="66281" y="1173128"/>
                  <a:pt x="75806" y="1187416"/>
                </a:cubicBezTo>
                <a:cubicBezTo>
                  <a:pt x="85331" y="1215991"/>
                  <a:pt x="87673" y="1248079"/>
                  <a:pt x="104381" y="1273141"/>
                </a:cubicBezTo>
                <a:cubicBezTo>
                  <a:pt x="167535" y="1367871"/>
                  <a:pt x="93313" y="1262610"/>
                  <a:pt x="175818" y="1358866"/>
                </a:cubicBezTo>
                <a:cubicBezTo>
                  <a:pt x="202402" y="1389881"/>
                  <a:pt x="224640" y="1424954"/>
                  <a:pt x="247256" y="1458878"/>
                </a:cubicBezTo>
                <a:cubicBezTo>
                  <a:pt x="252018" y="1473166"/>
                  <a:pt x="252297" y="1489853"/>
                  <a:pt x="261543" y="1501741"/>
                </a:cubicBezTo>
                <a:cubicBezTo>
                  <a:pt x="389746" y="1666574"/>
                  <a:pt x="300754" y="1536595"/>
                  <a:pt x="390131" y="1616041"/>
                </a:cubicBezTo>
                <a:cubicBezTo>
                  <a:pt x="505780" y="1718840"/>
                  <a:pt x="430335" y="1686593"/>
                  <a:pt x="518718" y="1716053"/>
                </a:cubicBezTo>
                <a:cubicBezTo>
                  <a:pt x="533006" y="1725578"/>
                  <a:pt x="546222" y="1736949"/>
                  <a:pt x="561581" y="1744628"/>
                </a:cubicBezTo>
                <a:cubicBezTo>
                  <a:pt x="575051" y="1751363"/>
                  <a:pt x="592683" y="1749508"/>
                  <a:pt x="604443" y="1758916"/>
                </a:cubicBezTo>
                <a:cubicBezTo>
                  <a:pt x="617851" y="1769643"/>
                  <a:pt x="620876" y="1789636"/>
                  <a:pt x="633018" y="1801778"/>
                </a:cubicBezTo>
                <a:cubicBezTo>
                  <a:pt x="666980" y="1835740"/>
                  <a:pt x="719164" y="1844781"/>
                  <a:pt x="761606" y="1858928"/>
                </a:cubicBezTo>
                <a:cubicBezTo>
                  <a:pt x="775893" y="1868453"/>
                  <a:pt x="793741" y="1874094"/>
                  <a:pt x="804468" y="1887503"/>
                </a:cubicBezTo>
                <a:cubicBezTo>
                  <a:pt x="859885" y="1956775"/>
                  <a:pt x="768102" y="1913482"/>
                  <a:pt x="861618" y="1944653"/>
                </a:cubicBezTo>
                <a:cubicBezTo>
                  <a:pt x="890193" y="1963703"/>
                  <a:pt x="913210" y="1998010"/>
                  <a:pt x="947343" y="2001803"/>
                </a:cubicBezTo>
                <a:cubicBezTo>
                  <a:pt x="990206" y="2006566"/>
                  <a:pt x="1033332" y="2009365"/>
                  <a:pt x="1075931" y="2016091"/>
                </a:cubicBezTo>
                <a:cubicBezTo>
                  <a:pt x="1195739" y="2035008"/>
                  <a:pt x="1184462" y="2033218"/>
                  <a:pt x="1261668" y="2058953"/>
                </a:cubicBezTo>
                <a:cubicBezTo>
                  <a:pt x="1342631" y="2049428"/>
                  <a:pt x="1425907" y="2051828"/>
                  <a:pt x="1504556" y="2030378"/>
                </a:cubicBezTo>
                <a:cubicBezTo>
                  <a:pt x="1533976" y="2022354"/>
                  <a:pt x="1551011" y="1990716"/>
                  <a:pt x="1575993" y="1973228"/>
                </a:cubicBezTo>
                <a:cubicBezTo>
                  <a:pt x="1598743" y="1957303"/>
                  <a:pt x="1624325" y="1945770"/>
                  <a:pt x="1647431" y="1930366"/>
                </a:cubicBezTo>
                <a:cubicBezTo>
                  <a:pt x="1667244" y="1917157"/>
                  <a:pt x="1685204" y="1901344"/>
                  <a:pt x="1704581" y="1887503"/>
                </a:cubicBezTo>
                <a:cubicBezTo>
                  <a:pt x="1791069" y="1825725"/>
                  <a:pt x="1699953" y="1893137"/>
                  <a:pt x="1804593" y="1830353"/>
                </a:cubicBezTo>
                <a:cubicBezTo>
                  <a:pt x="1834042" y="1812684"/>
                  <a:pt x="1861743" y="1792253"/>
                  <a:pt x="1890318" y="1773203"/>
                </a:cubicBezTo>
                <a:cubicBezTo>
                  <a:pt x="1952998" y="1731416"/>
                  <a:pt x="1919438" y="1754935"/>
                  <a:pt x="1990331" y="1701766"/>
                </a:cubicBezTo>
                <a:cubicBezTo>
                  <a:pt x="2062588" y="1593379"/>
                  <a:pt x="1982491" y="1689090"/>
                  <a:pt x="2033193" y="1701766"/>
                </a:cubicBezTo>
                <a:cubicBezTo>
                  <a:pt x="2049852" y="1705931"/>
                  <a:pt x="2061768" y="1682716"/>
                  <a:pt x="2076056" y="1673191"/>
                </a:cubicBezTo>
                <a:cubicBezTo>
                  <a:pt x="2106703" y="1581246"/>
                  <a:pt x="2066317" y="1681110"/>
                  <a:pt x="2133206" y="1587466"/>
                </a:cubicBezTo>
                <a:cubicBezTo>
                  <a:pt x="2145586" y="1570135"/>
                  <a:pt x="2150493" y="1548377"/>
                  <a:pt x="2161781" y="1530316"/>
                </a:cubicBezTo>
                <a:cubicBezTo>
                  <a:pt x="2174401" y="1510123"/>
                  <a:pt x="2190356" y="1492216"/>
                  <a:pt x="2204643" y="1473166"/>
                </a:cubicBezTo>
                <a:cubicBezTo>
                  <a:pt x="2237403" y="1374890"/>
                  <a:pt x="2192595" y="1494248"/>
                  <a:pt x="2261793" y="1373153"/>
                </a:cubicBezTo>
                <a:cubicBezTo>
                  <a:pt x="2269265" y="1360077"/>
                  <a:pt x="2271944" y="1344772"/>
                  <a:pt x="2276081" y="1330291"/>
                </a:cubicBezTo>
                <a:cubicBezTo>
                  <a:pt x="2281476" y="1311410"/>
                  <a:pt x="2280626" y="1290190"/>
                  <a:pt x="2290368" y="1273141"/>
                </a:cubicBezTo>
                <a:cubicBezTo>
                  <a:pt x="2300393" y="1255597"/>
                  <a:pt x="2318943" y="1244566"/>
                  <a:pt x="2333231" y="1230278"/>
                </a:cubicBezTo>
                <a:cubicBezTo>
                  <a:pt x="2369139" y="1122551"/>
                  <a:pt x="2320703" y="1255332"/>
                  <a:pt x="2376093" y="1144553"/>
                </a:cubicBezTo>
                <a:cubicBezTo>
                  <a:pt x="2388100" y="1120539"/>
                  <a:pt x="2397799" y="1067438"/>
                  <a:pt x="2404668" y="1044541"/>
                </a:cubicBezTo>
                <a:cubicBezTo>
                  <a:pt x="2413323" y="1015691"/>
                  <a:pt x="2433243" y="958816"/>
                  <a:pt x="2433243" y="958816"/>
                </a:cubicBezTo>
                <a:cubicBezTo>
                  <a:pt x="2452707" y="686324"/>
                  <a:pt x="2462592" y="643990"/>
                  <a:pt x="2433243" y="301591"/>
                </a:cubicBezTo>
                <a:cubicBezTo>
                  <a:pt x="2431135" y="276999"/>
                  <a:pt x="2372479" y="229588"/>
                  <a:pt x="2361806" y="215866"/>
                </a:cubicBezTo>
                <a:cubicBezTo>
                  <a:pt x="2331238" y="176565"/>
                  <a:pt x="2306706" y="117220"/>
                  <a:pt x="2261793" y="87278"/>
                </a:cubicBezTo>
                <a:cubicBezTo>
                  <a:pt x="2249262" y="78924"/>
                  <a:pt x="2233218" y="77753"/>
                  <a:pt x="2218931" y="72991"/>
                </a:cubicBezTo>
                <a:cubicBezTo>
                  <a:pt x="2109443" y="0"/>
                  <a:pt x="2169150" y="27421"/>
                  <a:pt x="1918893" y="58703"/>
                </a:cubicBezTo>
                <a:cubicBezTo>
                  <a:pt x="1889005" y="62439"/>
                  <a:pt x="1833168" y="87278"/>
                  <a:pt x="1833168" y="87278"/>
                </a:cubicBezTo>
                <a:cubicBezTo>
                  <a:pt x="1823643" y="101566"/>
                  <a:pt x="1817516" y="118833"/>
                  <a:pt x="1804593" y="130141"/>
                </a:cubicBezTo>
                <a:cubicBezTo>
                  <a:pt x="1778747" y="152756"/>
                  <a:pt x="1747443" y="168241"/>
                  <a:pt x="1718868" y="187291"/>
                </a:cubicBezTo>
                <a:lnTo>
                  <a:pt x="1676006" y="215866"/>
                </a:lnTo>
                <a:cubicBezTo>
                  <a:pt x="1661718" y="225391"/>
                  <a:pt x="1645285" y="232299"/>
                  <a:pt x="1633143" y="244441"/>
                </a:cubicBezTo>
                <a:cubicBezTo>
                  <a:pt x="1507913" y="369671"/>
                  <a:pt x="1666775" y="216413"/>
                  <a:pt x="1547418" y="315878"/>
                </a:cubicBezTo>
                <a:cubicBezTo>
                  <a:pt x="1531896" y="328813"/>
                  <a:pt x="1519897" y="345591"/>
                  <a:pt x="1504556" y="358741"/>
                </a:cubicBezTo>
                <a:cubicBezTo>
                  <a:pt x="1486476" y="374238"/>
                  <a:pt x="1465486" y="386106"/>
                  <a:pt x="1447406" y="401603"/>
                </a:cubicBezTo>
                <a:cubicBezTo>
                  <a:pt x="1351144" y="484113"/>
                  <a:pt x="1456417" y="409883"/>
                  <a:pt x="1361681" y="473041"/>
                </a:cubicBezTo>
                <a:cubicBezTo>
                  <a:pt x="1285479" y="587343"/>
                  <a:pt x="1385496" y="449225"/>
                  <a:pt x="1290243" y="544478"/>
                </a:cubicBezTo>
                <a:cubicBezTo>
                  <a:pt x="1225617" y="609104"/>
                  <a:pt x="1302250" y="573814"/>
                  <a:pt x="1218806" y="601628"/>
                </a:cubicBezTo>
                <a:cubicBezTo>
                  <a:pt x="1207185" y="636489"/>
                  <a:pt x="1203640" y="659656"/>
                  <a:pt x="1175943" y="687353"/>
                </a:cubicBezTo>
                <a:cubicBezTo>
                  <a:pt x="1172576" y="690720"/>
                  <a:pt x="1166418" y="687353"/>
                  <a:pt x="1161656" y="68735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3" name="Freeform 32"/>
          <p:cNvSpPr/>
          <p:nvPr/>
        </p:nvSpPr>
        <p:spPr>
          <a:xfrm>
            <a:off x="476250" y="4157663"/>
            <a:ext cx="3452813" cy="1474787"/>
          </a:xfrm>
          <a:custGeom>
            <a:avLst/>
            <a:gdLst>
              <a:gd name="connsiteX0" fmla="*/ 3452324 w 3452324"/>
              <a:gd name="connsiteY0" fmla="*/ 1142933 h 1475229"/>
              <a:gd name="connsiteX1" fmla="*/ 3423749 w 3452324"/>
              <a:gd name="connsiteY1" fmla="*/ 1228658 h 1475229"/>
              <a:gd name="connsiteX2" fmla="*/ 3409461 w 3452324"/>
              <a:gd name="connsiteY2" fmla="*/ 1285808 h 1475229"/>
              <a:gd name="connsiteX3" fmla="*/ 3380886 w 3452324"/>
              <a:gd name="connsiteY3" fmla="*/ 1371533 h 1475229"/>
              <a:gd name="connsiteX4" fmla="*/ 3338024 w 3452324"/>
              <a:gd name="connsiteY4" fmla="*/ 1385820 h 1475229"/>
              <a:gd name="connsiteX5" fmla="*/ 3309449 w 3452324"/>
              <a:gd name="connsiteY5" fmla="*/ 1428683 h 1475229"/>
              <a:gd name="connsiteX6" fmla="*/ 3238011 w 3452324"/>
              <a:gd name="connsiteY6" fmla="*/ 1442970 h 1475229"/>
              <a:gd name="connsiteX7" fmla="*/ 3195149 w 3452324"/>
              <a:gd name="connsiteY7" fmla="*/ 1471545 h 1475229"/>
              <a:gd name="connsiteX8" fmla="*/ 2880824 w 3452324"/>
              <a:gd name="connsiteY8" fmla="*/ 1457258 h 1475229"/>
              <a:gd name="connsiteX9" fmla="*/ 2866536 w 3452324"/>
              <a:gd name="connsiteY9" fmla="*/ 1414395 h 1475229"/>
              <a:gd name="connsiteX10" fmla="*/ 2823674 w 3452324"/>
              <a:gd name="connsiteY10" fmla="*/ 1385820 h 1475229"/>
              <a:gd name="connsiteX11" fmla="*/ 2809386 w 3452324"/>
              <a:gd name="connsiteY11" fmla="*/ 1300095 h 1475229"/>
              <a:gd name="connsiteX12" fmla="*/ 2780811 w 3452324"/>
              <a:gd name="connsiteY12" fmla="*/ 1257233 h 1475229"/>
              <a:gd name="connsiteX13" fmla="*/ 2766524 w 3452324"/>
              <a:gd name="connsiteY13" fmla="*/ 1214370 h 1475229"/>
              <a:gd name="connsiteX14" fmla="*/ 2737949 w 3452324"/>
              <a:gd name="connsiteY14" fmla="*/ 928620 h 1475229"/>
              <a:gd name="connsiteX15" fmla="*/ 2709374 w 3452324"/>
              <a:gd name="connsiteY15" fmla="*/ 842895 h 1475229"/>
              <a:gd name="connsiteX16" fmla="*/ 2695086 w 3452324"/>
              <a:gd name="connsiteY16" fmla="*/ 800033 h 1475229"/>
              <a:gd name="connsiteX17" fmla="*/ 2666511 w 3452324"/>
              <a:gd name="connsiteY17" fmla="*/ 757170 h 1475229"/>
              <a:gd name="connsiteX18" fmla="*/ 2637936 w 3452324"/>
              <a:gd name="connsiteY18" fmla="*/ 671445 h 1475229"/>
              <a:gd name="connsiteX19" fmla="*/ 2623649 w 3452324"/>
              <a:gd name="connsiteY19" fmla="*/ 614295 h 1475229"/>
              <a:gd name="connsiteX20" fmla="*/ 2566499 w 3452324"/>
              <a:gd name="connsiteY20" fmla="*/ 528570 h 1475229"/>
              <a:gd name="connsiteX21" fmla="*/ 2523636 w 3452324"/>
              <a:gd name="connsiteY21" fmla="*/ 499995 h 1475229"/>
              <a:gd name="connsiteX22" fmla="*/ 2452199 w 3452324"/>
              <a:gd name="connsiteY22" fmla="*/ 414270 h 1475229"/>
              <a:gd name="connsiteX23" fmla="*/ 2409336 w 3452324"/>
              <a:gd name="connsiteY23" fmla="*/ 385695 h 1475229"/>
              <a:gd name="connsiteX24" fmla="*/ 2280749 w 3452324"/>
              <a:gd name="connsiteY24" fmla="*/ 285683 h 1475229"/>
              <a:gd name="connsiteX25" fmla="*/ 2152161 w 3452324"/>
              <a:gd name="connsiteY25" fmla="*/ 242820 h 1475229"/>
              <a:gd name="connsiteX26" fmla="*/ 2052149 w 3452324"/>
              <a:gd name="connsiteY26" fmla="*/ 214245 h 1475229"/>
              <a:gd name="connsiteX27" fmla="*/ 1566374 w 3452324"/>
              <a:gd name="connsiteY27" fmla="*/ 199958 h 1475229"/>
              <a:gd name="connsiteX28" fmla="*/ 1480649 w 3452324"/>
              <a:gd name="connsiteY28" fmla="*/ 142808 h 1475229"/>
              <a:gd name="connsiteX29" fmla="*/ 1337774 w 3452324"/>
              <a:gd name="connsiteY29" fmla="*/ 71370 h 1475229"/>
              <a:gd name="connsiteX30" fmla="*/ 1280624 w 3452324"/>
              <a:gd name="connsiteY30" fmla="*/ 42795 h 1475229"/>
              <a:gd name="connsiteX31" fmla="*/ 980586 w 3452324"/>
              <a:gd name="connsiteY31" fmla="*/ 42795 h 1475229"/>
              <a:gd name="connsiteX32" fmla="*/ 937724 w 3452324"/>
              <a:gd name="connsiteY32" fmla="*/ 57083 h 1475229"/>
              <a:gd name="connsiteX33" fmla="*/ 851999 w 3452324"/>
              <a:gd name="connsiteY33" fmla="*/ 114233 h 1475229"/>
              <a:gd name="connsiteX34" fmla="*/ 823424 w 3452324"/>
              <a:gd name="connsiteY34" fmla="*/ 157095 h 1475229"/>
              <a:gd name="connsiteX35" fmla="*/ 780561 w 3452324"/>
              <a:gd name="connsiteY35" fmla="*/ 185670 h 1475229"/>
              <a:gd name="connsiteX36" fmla="*/ 766274 w 3452324"/>
              <a:gd name="connsiteY36" fmla="*/ 228533 h 1475229"/>
              <a:gd name="connsiteX37" fmla="*/ 709124 w 3452324"/>
              <a:gd name="connsiteY37" fmla="*/ 314258 h 1475229"/>
              <a:gd name="connsiteX38" fmla="*/ 666261 w 3452324"/>
              <a:gd name="connsiteY38" fmla="*/ 399983 h 1475229"/>
              <a:gd name="connsiteX39" fmla="*/ 651974 w 3452324"/>
              <a:gd name="connsiteY39" fmla="*/ 442845 h 1475229"/>
              <a:gd name="connsiteX40" fmla="*/ 623399 w 3452324"/>
              <a:gd name="connsiteY40" fmla="*/ 542858 h 1475229"/>
              <a:gd name="connsiteX41" fmla="*/ 594824 w 3452324"/>
              <a:gd name="connsiteY41" fmla="*/ 600008 h 1475229"/>
              <a:gd name="connsiteX42" fmla="*/ 580536 w 3452324"/>
              <a:gd name="connsiteY42" fmla="*/ 671445 h 1475229"/>
              <a:gd name="connsiteX43" fmla="*/ 566249 w 3452324"/>
              <a:gd name="connsiteY43" fmla="*/ 757170 h 1475229"/>
              <a:gd name="connsiteX44" fmla="*/ 523386 w 3452324"/>
              <a:gd name="connsiteY44" fmla="*/ 857183 h 1475229"/>
              <a:gd name="connsiteX45" fmla="*/ 480524 w 3452324"/>
              <a:gd name="connsiteY45" fmla="*/ 971483 h 1475229"/>
              <a:gd name="connsiteX46" fmla="*/ 466236 w 3452324"/>
              <a:gd name="connsiteY46" fmla="*/ 1100070 h 1475229"/>
              <a:gd name="connsiteX47" fmla="*/ 451949 w 3452324"/>
              <a:gd name="connsiteY47" fmla="*/ 1142933 h 1475229"/>
              <a:gd name="connsiteX48" fmla="*/ 437661 w 3452324"/>
              <a:gd name="connsiteY48" fmla="*/ 1300095 h 1475229"/>
              <a:gd name="connsiteX49" fmla="*/ 409086 w 3452324"/>
              <a:gd name="connsiteY49" fmla="*/ 1385820 h 1475229"/>
              <a:gd name="connsiteX50" fmla="*/ 323361 w 3452324"/>
              <a:gd name="connsiteY50" fmla="*/ 1428683 h 1475229"/>
              <a:gd name="connsiteX51" fmla="*/ 237636 w 3452324"/>
              <a:gd name="connsiteY51" fmla="*/ 1457258 h 1475229"/>
              <a:gd name="connsiteX52" fmla="*/ 94761 w 3452324"/>
              <a:gd name="connsiteY52" fmla="*/ 1400108 h 1475229"/>
              <a:gd name="connsiteX53" fmla="*/ 66186 w 3452324"/>
              <a:gd name="connsiteY53" fmla="*/ 1314383 h 1475229"/>
              <a:gd name="connsiteX54" fmla="*/ 51899 w 3452324"/>
              <a:gd name="connsiteY54" fmla="*/ 1271520 h 1475229"/>
              <a:gd name="connsiteX55" fmla="*/ 9036 w 3452324"/>
              <a:gd name="connsiteY55" fmla="*/ 1228658 h 147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452324" h="1475229">
                <a:moveTo>
                  <a:pt x="3452324" y="1142933"/>
                </a:moveTo>
                <a:cubicBezTo>
                  <a:pt x="3442799" y="1171508"/>
                  <a:pt x="3431055" y="1199437"/>
                  <a:pt x="3423749" y="1228658"/>
                </a:cubicBezTo>
                <a:cubicBezTo>
                  <a:pt x="3418986" y="1247708"/>
                  <a:pt x="3415104" y="1267000"/>
                  <a:pt x="3409461" y="1285808"/>
                </a:cubicBezTo>
                <a:cubicBezTo>
                  <a:pt x="3400806" y="1314658"/>
                  <a:pt x="3409461" y="1362008"/>
                  <a:pt x="3380886" y="1371533"/>
                </a:cubicBezTo>
                <a:lnTo>
                  <a:pt x="3338024" y="1385820"/>
                </a:lnTo>
                <a:cubicBezTo>
                  <a:pt x="3328499" y="1400108"/>
                  <a:pt x="3324358" y="1420164"/>
                  <a:pt x="3309449" y="1428683"/>
                </a:cubicBezTo>
                <a:cubicBezTo>
                  <a:pt x="3288364" y="1440731"/>
                  <a:pt x="3260749" y="1434443"/>
                  <a:pt x="3238011" y="1442970"/>
                </a:cubicBezTo>
                <a:cubicBezTo>
                  <a:pt x="3221933" y="1448999"/>
                  <a:pt x="3209436" y="1462020"/>
                  <a:pt x="3195149" y="1471545"/>
                </a:cubicBezTo>
                <a:cubicBezTo>
                  <a:pt x="3090374" y="1466783"/>
                  <a:pt x="2984156" y="1475229"/>
                  <a:pt x="2880824" y="1457258"/>
                </a:cubicBezTo>
                <a:cubicBezTo>
                  <a:pt x="2865986" y="1454678"/>
                  <a:pt x="2875944" y="1426155"/>
                  <a:pt x="2866536" y="1414395"/>
                </a:cubicBezTo>
                <a:cubicBezTo>
                  <a:pt x="2855809" y="1400986"/>
                  <a:pt x="2837961" y="1395345"/>
                  <a:pt x="2823674" y="1385820"/>
                </a:cubicBezTo>
                <a:cubicBezTo>
                  <a:pt x="2818911" y="1357245"/>
                  <a:pt x="2818547" y="1327578"/>
                  <a:pt x="2809386" y="1300095"/>
                </a:cubicBezTo>
                <a:cubicBezTo>
                  <a:pt x="2803956" y="1283805"/>
                  <a:pt x="2788490" y="1272592"/>
                  <a:pt x="2780811" y="1257233"/>
                </a:cubicBezTo>
                <a:cubicBezTo>
                  <a:pt x="2774076" y="1243762"/>
                  <a:pt x="2771286" y="1228658"/>
                  <a:pt x="2766524" y="1214370"/>
                </a:cubicBezTo>
                <a:cubicBezTo>
                  <a:pt x="2761838" y="1148770"/>
                  <a:pt x="2758169" y="1009501"/>
                  <a:pt x="2737949" y="928620"/>
                </a:cubicBezTo>
                <a:cubicBezTo>
                  <a:pt x="2730644" y="899399"/>
                  <a:pt x="2718899" y="871470"/>
                  <a:pt x="2709374" y="842895"/>
                </a:cubicBezTo>
                <a:cubicBezTo>
                  <a:pt x="2704611" y="828608"/>
                  <a:pt x="2703440" y="812564"/>
                  <a:pt x="2695086" y="800033"/>
                </a:cubicBezTo>
                <a:lnTo>
                  <a:pt x="2666511" y="757170"/>
                </a:lnTo>
                <a:cubicBezTo>
                  <a:pt x="2656986" y="728595"/>
                  <a:pt x="2645241" y="700666"/>
                  <a:pt x="2637936" y="671445"/>
                </a:cubicBezTo>
                <a:cubicBezTo>
                  <a:pt x="2633174" y="652395"/>
                  <a:pt x="2632431" y="631858"/>
                  <a:pt x="2623649" y="614295"/>
                </a:cubicBezTo>
                <a:cubicBezTo>
                  <a:pt x="2608290" y="583578"/>
                  <a:pt x="2595074" y="547620"/>
                  <a:pt x="2566499" y="528570"/>
                </a:cubicBezTo>
                <a:lnTo>
                  <a:pt x="2523636" y="499995"/>
                </a:lnTo>
                <a:cubicBezTo>
                  <a:pt x="2495540" y="457852"/>
                  <a:pt x="2493450" y="448646"/>
                  <a:pt x="2452199" y="414270"/>
                </a:cubicBezTo>
                <a:cubicBezTo>
                  <a:pt x="2439007" y="403277"/>
                  <a:pt x="2422528" y="396688"/>
                  <a:pt x="2409336" y="385695"/>
                </a:cubicBezTo>
                <a:cubicBezTo>
                  <a:pt x="2360025" y="344603"/>
                  <a:pt x="2352972" y="309757"/>
                  <a:pt x="2280749" y="285683"/>
                </a:cubicBezTo>
                <a:lnTo>
                  <a:pt x="2152161" y="242820"/>
                </a:lnTo>
                <a:cubicBezTo>
                  <a:pt x="2129372" y="235224"/>
                  <a:pt x="2073448" y="215366"/>
                  <a:pt x="2052149" y="214245"/>
                </a:cubicBezTo>
                <a:cubicBezTo>
                  <a:pt x="1890378" y="205731"/>
                  <a:pt x="1728299" y="204720"/>
                  <a:pt x="1566374" y="199958"/>
                </a:cubicBezTo>
                <a:cubicBezTo>
                  <a:pt x="1448131" y="81715"/>
                  <a:pt x="1590926" y="211731"/>
                  <a:pt x="1480649" y="142808"/>
                </a:cubicBezTo>
                <a:cubicBezTo>
                  <a:pt x="1353024" y="63043"/>
                  <a:pt x="1468757" y="97568"/>
                  <a:pt x="1337774" y="71370"/>
                </a:cubicBezTo>
                <a:cubicBezTo>
                  <a:pt x="1318724" y="61845"/>
                  <a:pt x="1300201" y="51185"/>
                  <a:pt x="1280624" y="42795"/>
                </a:cubicBezTo>
                <a:cubicBezTo>
                  <a:pt x="1180767" y="0"/>
                  <a:pt x="1113367" y="35419"/>
                  <a:pt x="980586" y="42795"/>
                </a:cubicBezTo>
                <a:cubicBezTo>
                  <a:pt x="966299" y="47558"/>
                  <a:pt x="950889" y="49769"/>
                  <a:pt x="937724" y="57083"/>
                </a:cubicBezTo>
                <a:cubicBezTo>
                  <a:pt x="907703" y="73762"/>
                  <a:pt x="851999" y="114233"/>
                  <a:pt x="851999" y="114233"/>
                </a:cubicBezTo>
                <a:cubicBezTo>
                  <a:pt x="842474" y="128520"/>
                  <a:pt x="835566" y="144953"/>
                  <a:pt x="823424" y="157095"/>
                </a:cubicBezTo>
                <a:cubicBezTo>
                  <a:pt x="811282" y="169237"/>
                  <a:pt x="791288" y="172261"/>
                  <a:pt x="780561" y="185670"/>
                </a:cubicBezTo>
                <a:cubicBezTo>
                  <a:pt x="771153" y="197430"/>
                  <a:pt x="773588" y="215368"/>
                  <a:pt x="766274" y="228533"/>
                </a:cubicBezTo>
                <a:cubicBezTo>
                  <a:pt x="749596" y="258554"/>
                  <a:pt x="719985" y="281678"/>
                  <a:pt x="709124" y="314258"/>
                </a:cubicBezTo>
                <a:cubicBezTo>
                  <a:pt x="689406" y="373410"/>
                  <a:pt x="703190" y="344589"/>
                  <a:pt x="666261" y="399983"/>
                </a:cubicBezTo>
                <a:cubicBezTo>
                  <a:pt x="661499" y="414270"/>
                  <a:pt x="656111" y="428364"/>
                  <a:pt x="651974" y="442845"/>
                </a:cubicBezTo>
                <a:cubicBezTo>
                  <a:pt x="641620" y="479085"/>
                  <a:pt x="638077" y="508609"/>
                  <a:pt x="623399" y="542858"/>
                </a:cubicBezTo>
                <a:cubicBezTo>
                  <a:pt x="615009" y="562435"/>
                  <a:pt x="604349" y="580958"/>
                  <a:pt x="594824" y="600008"/>
                </a:cubicBezTo>
                <a:cubicBezTo>
                  <a:pt x="590061" y="623820"/>
                  <a:pt x="584880" y="647553"/>
                  <a:pt x="580536" y="671445"/>
                </a:cubicBezTo>
                <a:cubicBezTo>
                  <a:pt x="575354" y="699947"/>
                  <a:pt x="574573" y="729423"/>
                  <a:pt x="566249" y="757170"/>
                </a:cubicBezTo>
                <a:cubicBezTo>
                  <a:pt x="504914" y="961621"/>
                  <a:pt x="562812" y="699480"/>
                  <a:pt x="523386" y="857183"/>
                </a:cubicBezTo>
                <a:cubicBezTo>
                  <a:pt x="498669" y="956053"/>
                  <a:pt x="527563" y="900923"/>
                  <a:pt x="480524" y="971483"/>
                </a:cubicBezTo>
                <a:cubicBezTo>
                  <a:pt x="475761" y="1014345"/>
                  <a:pt x="473326" y="1057531"/>
                  <a:pt x="466236" y="1100070"/>
                </a:cubicBezTo>
                <a:cubicBezTo>
                  <a:pt x="463760" y="1114926"/>
                  <a:pt x="454079" y="1128024"/>
                  <a:pt x="451949" y="1142933"/>
                </a:cubicBezTo>
                <a:cubicBezTo>
                  <a:pt x="444510" y="1195008"/>
                  <a:pt x="446803" y="1248292"/>
                  <a:pt x="437661" y="1300095"/>
                </a:cubicBezTo>
                <a:cubicBezTo>
                  <a:pt x="432426" y="1329757"/>
                  <a:pt x="437661" y="1376295"/>
                  <a:pt x="409086" y="1385820"/>
                </a:cubicBezTo>
                <a:cubicBezTo>
                  <a:pt x="252755" y="1437933"/>
                  <a:pt x="489557" y="1354818"/>
                  <a:pt x="323361" y="1428683"/>
                </a:cubicBezTo>
                <a:cubicBezTo>
                  <a:pt x="295836" y="1440916"/>
                  <a:pt x="237636" y="1457258"/>
                  <a:pt x="237636" y="1457258"/>
                </a:cubicBezTo>
                <a:cubicBezTo>
                  <a:pt x="171269" y="1447777"/>
                  <a:pt x="129248" y="1462184"/>
                  <a:pt x="94761" y="1400108"/>
                </a:cubicBezTo>
                <a:cubicBezTo>
                  <a:pt x="80133" y="1373778"/>
                  <a:pt x="75711" y="1342958"/>
                  <a:pt x="66186" y="1314383"/>
                </a:cubicBezTo>
                <a:cubicBezTo>
                  <a:pt x="61424" y="1300095"/>
                  <a:pt x="66187" y="1276282"/>
                  <a:pt x="51899" y="1271520"/>
                </a:cubicBezTo>
                <a:cubicBezTo>
                  <a:pt x="0" y="1254221"/>
                  <a:pt x="9036" y="1272293"/>
                  <a:pt x="9036" y="1228658"/>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4" name="Freeform 33"/>
          <p:cNvSpPr/>
          <p:nvPr/>
        </p:nvSpPr>
        <p:spPr>
          <a:xfrm>
            <a:off x="3043238" y="5329238"/>
            <a:ext cx="1119187" cy="557212"/>
          </a:xfrm>
          <a:custGeom>
            <a:avLst/>
            <a:gdLst>
              <a:gd name="connsiteX0" fmla="*/ 900112 w 1118475"/>
              <a:gd name="connsiteY0" fmla="*/ 0 h 557212"/>
              <a:gd name="connsiteX1" fmla="*/ 928687 w 1118475"/>
              <a:gd name="connsiteY1" fmla="*/ 85725 h 557212"/>
              <a:gd name="connsiteX2" fmla="*/ 942975 w 1118475"/>
              <a:gd name="connsiteY2" fmla="*/ 128587 h 557212"/>
              <a:gd name="connsiteX3" fmla="*/ 971550 w 1118475"/>
              <a:gd name="connsiteY3" fmla="*/ 228600 h 557212"/>
              <a:gd name="connsiteX4" fmla="*/ 1000125 w 1118475"/>
              <a:gd name="connsiteY4" fmla="*/ 271462 h 557212"/>
              <a:gd name="connsiteX5" fmla="*/ 1057275 w 1118475"/>
              <a:gd name="connsiteY5" fmla="*/ 257175 h 557212"/>
              <a:gd name="connsiteX6" fmla="*/ 1071562 w 1118475"/>
              <a:gd name="connsiteY6" fmla="*/ 114300 h 557212"/>
              <a:gd name="connsiteX7" fmla="*/ 1085850 w 1118475"/>
              <a:gd name="connsiteY7" fmla="*/ 28575 h 557212"/>
              <a:gd name="connsiteX8" fmla="*/ 1114425 w 1118475"/>
              <a:gd name="connsiteY8" fmla="*/ 71437 h 557212"/>
              <a:gd name="connsiteX9" fmla="*/ 1100137 w 1118475"/>
              <a:gd name="connsiteY9" fmla="*/ 314325 h 557212"/>
              <a:gd name="connsiteX10" fmla="*/ 1071562 w 1118475"/>
              <a:gd name="connsiteY10" fmla="*/ 357187 h 557212"/>
              <a:gd name="connsiteX11" fmla="*/ 985837 w 1118475"/>
              <a:gd name="connsiteY11" fmla="*/ 428625 h 557212"/>
              <a:gd name="connsiteX12" fmla="*/ 857250 w 1118475"/>
              <a:gd name="connsiteY12" fmla="*/ 471487 h 557212"/>
              <a:gd name="connsiteX13" fmla="*/ 814387 w 1118475"/>
              <a:gd name="connsiteY13" fmla="*/ 485775 h 557212"/>
              <a:gd name="connsiteX14" fmla="*/ 757237 w 1118475"/>
              <a:gd name="connsiteY14" fmla="*/ 514350 h 557212"/>
              <a:gd name="connsiteX15" fmla="*/ 685800 w 1118475"/>
              <a:gd name="connsiteY15" fmla="*/ 528637 h 557212"/>
              <a:gd name="connsiteX16" fmla="*/ 642937 w 1118475"/>
              <a:gd name="connsiteY16" fmla="*/ 542925 h 557212"/>
              <a:gd name="connsiteX17" fmla="*/ 585787 w 1118475"/>
              <a:gd name="connsiteY17" fmla="*/ 557212 h 557212"/>
              <a:gd name="connsiteX18" fmla="*/ 128587 w 1118475"/>
              <a:gd name="connsiteY18" fmla="*/ 542925 h 557212"/>
              <a:gd name="connsiteX19" fmla="*/ 85725 w 1118475"/>
              <a:gd name="connsiteY19" fmla="*/ 514350 h 557212"/>
              <a:gd name="connsiteX20" fmla="*/ 57150 w 1118475"/>
              <a:gd name="connsiteY20" fmla="*/ 471487 h 557212"/>
              <a:gd name="connsiteX21" fmla="*/ 42862 w 1118475"/>
              <a:gd name="connsiteY21" fmla="*/ 385762 h 557212"/>
              <a:gd name="connsiteX22" fmla="*/ 14287 w 1118475"/>
              <a:gd name="connsiteY22" fmla="*/ 300037 h 557212"/>
              <a:gd name="connsiteX23" fmla="*/ 0 w 1118475"/>
              <a:gd name="connsiteY23" fmla="*/ 257175 h 557212"/>
              <a:gd name="connsiteX24" fmla="*/ 0 w 1118475"/>
              <a:gd name="connsiteY24" fmla="*/ 214312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8475" h="557212">
                <a:moveTo>
                  <a:pt x="900112" y="0"/>
                </a:moveTo>
                <a:lnTo>
                  <a:pt x="928687" y="85725"/>
                </a:lnTo>
                <a:cubicBezTo>
                  <a:pt x="933450" y="100012"/>
                  <a:pt x="939322" y="113976"/>
                  <a:pt x="942975" y="128587"/>
                </a:cubicBezTo>
                <a:cubicBezTo>
                  <a:pt x="947554" y="146902"/>
                  <a:pt x="961300" y="208100"/>
                  <a:pt x="971550" y="228600"/>
                </a:cubicBezTo>
                <a:cubicBezTo>
                  <a:pt x="979229" y="243958"/>
                  <a:pt x="990600" y="257175"/>
                  <a:pt x="1000125" y="271462"/>
                </a:cubicBezTo>
                <a:cubicBezTo>
                  <a:pt x="1019175" y="266700"/>
                  <a:pt x="1049149" y="275051"/>
                  <a:pt x="1057275" y="257175"/>
                </a:cubicBezTo>
                <a:cubicBezTo>
                  <a:pt x="1077081" y="213603"/>
                  <a:pt x="1065625" y="161793"/>
                  <a:pt x="1071562" y="114300"/>
                </a:cubicBezTo>
                <a:cubicBezTo>
                  <a:pt x="1075155" y="85555"/>
                  <a:pt x="1081087" y="57150"/>
                  <a:pt x="1085850" y="28575"/>
                </a:cubicBezTo>
                <a:cubicBezTo>
                  <a:pt x="1095375" y="42862"/>
                  <a:pt x="1113568" y="54287"/>
                  <a:pt x="1114425" y="71437"/>
                </a:cubicBezTo>
                <a:cubicBezTo>
                  <a:pt x="1118475" y="152438"/>
                  <a:pt x="1112168" y="234120"/>
                  <a:pt x="1100137" y="314325"/>
                </a:cubicBezTo>
                <a:cubicBezTo>
                  <a:pt x="1097590" y="331306"/>
                  <a:pt x="1082555" y="343996"/>
                  <a:pt x="1071562" y="357187"/>
                </a:cubicBezTo>
                <a:cubicBezTo>
                  <a:pt x="1051768" y="380939"/>
                  <a:pt x="1015589" y="415402"/>
                  <a:pt x="985837" y="428625"/>
                </a:cubicBezTo>
                <a:cubicBezTo>
                  <a:pt x="985827" y="428629"/>
                  <a:pt x="878687" y="464341"/>
                  <a:pt x="857250" y="471487"/>
                </a:cubicBezTo>
                <a:cubicBezTo>
                  <a:pt x="842962" y="476250"/>
                  <a:pt x="827858" y="479040"/>
                  <a:pt x="814387" y="485775"/>
                </a:cubicBezTo>
                <a:cubicBezTo>
                  <a:pt x="795337" y="495300"/>
                  <a:pt x="777443" y="507615"/>
                  <a:pt x="757237" y="514350"/>
                </a:cubicBezTo>
                <a:cubicBezTo>
                  <a:pt x="734199" y="522029"/>
                  <a:pt x="709359" y="522747"/>
                  <a:pt x="685800" y="528637"/>
                </a:cubicBezTo>
                <a:cubicBezTo>
                  <a:pt x="671189" y="532290"/>
                  <a:pt x="657418" y="538788"/>
                  <a:pt x="642937" y="542925"/>
                </a:cubicBezTo>
                <a:cubicBezTo>
                  <a:pt x="624056" y="548319"/>
                  <a:pt x="604837" y="552450"/>
                  <a:pt x="585787" y="557212"/>
                </a:cubicBezTo>
                <a:cubicBezTo>
                  <a:pt x="433387" y="552450"/>
                  <a:pt x="280504" y="555946"/>
                  <a:pt x="128587" y="542925"/>
                </a:cubicBezTo>
                <a:cubicBezTo>
                  <a:pt x="111478" y="541459"/>
                  <a:pt x="97867" y="526492"/>
                  <a:pt x="85725" y="514350"/>
                </a:cubicBezTo>
                <a:cubicBezTo>
                  <a:pt x="73583" y="502208"/>
                  <a:pt x="66675" y="485775"/>
                  <a:pt x="57150" y="471487"/>
                </a:cubicBezTo>
                <a:cubicBezTo>
                  <a:pt x="52387" y="442912"/>
                  <a:pt x="49888" y="413866"/>
                  <a:pt x="42862" y="385762"/>
                </a:cubicBezTo>
                <a:cubicBezTo>
                  <a:pt x="35557" y="356541"/>
                  <a:pt x="23812" y="328612"/>
                  <a:pt x="14287" y="300037"/>
                </a:cubicBezTo>
                <a:cubicBezTo>
                  <a:pt x="9525" y="285750"/>
                  <a:pt x="0" y="272235"/>
                  <a:pt x="0" y="257175"/>
                </a:cubicBezTo>
                <a:lnTo>
                  <a:pt x="0" y="214312"/>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5" name="Freeform 34"/>
          <p:cNvSpPr/>
          <p:nvPr/>
        </p:nvSpPr>
        <p:spPr>
          <a:xfrm>
            <a:off x="2371725" y="5943600"/>
            <a:ext cx="536575" cy="471488"/>
          </a:xfrm>
          <a:custGeom>
            <a:avLst/>
            <a:gdLst>
              <a:gd name="connsiteX0" fmla="*/ 114300 w 536507"/>
              <a:gd name="connsiteY0" fmla="*/ 0 h 470939"/>
              <a:gd name="connsiteX1" fmla="*/ 100013 w 536507"/>
              <a:gd name="connsiteY1" fmla="*/ 157163 h 470939"/>
              <a:gd name="connsiteX2" fmla="*/ 42863 w 536507"/>
              <a:gd name="connsiteY2" fmla="*/ 242888 h 470939"/>
              <a:gd name="connsiteX3" fmla="*/ 14288 w 536507"/>
              <a:gd name="connsiteY3" fmla="*/ 328613 h 470939"/>
              <a:gd name="connsiteX4" fmla="*/ 0 w 536507"/>
              <a:gd name="connsiteY4" fmla="*/ 371475 h 470939"/>
              <a:gd name="connsiteX5" fmla="*/ 42863 w 536507"/>
              <a:gd name="connsiteY5" fmla="*/ 414338 h 470939"/>
              <a:gd name="connsiteX6" fmla="*/ 228600 w 536507"/>
              <a:gd name="connsiteY6" fmla="*/ 428625 h 470939"/>
              <a:gd name="connsiteX7" fmla="*/ 285750 w 536507"/>
              <a:gd name="connsiteY7" fmla="*/ 357188 h 470939"/>
              <a:gd name="connsiteX8" fmla="*/ 300038 w 536507"/>
              <a:gd name="connsiteY8" fmla="*/ 400050 h 470939"/>
              <a:gd name="connsiteX9" fmla="*/ 485775 w 536507"/>
              <a:gd name="connsiteY9" fmla="*/ 385763 h 470939"/>
              <a:gd name="connsiteX10" fmla="*/ 528638 w 536507"/>
              <a:gd name="connsiteY10" fmla="*/ 357188 h 470939"/>
              <a:gd name="connsiteX11" fmla="*/ 514350 w 536507"/>
              <a:gd name="connsiteY11" fmla="*/ 214313 h 470939"/>
              <a:gd name="connsiteX12" fmla="*/ 471488 w 536507"/>
              <a:gd name="connsiteY12" fmla="*/ 200025 h 470939"/>
              <a:gd name="connsiteX13" fmla="*/ 428625 w 536507"/>
              <a:gd name="connsiteY13" fmla="*/ 171450 h 470939"/>
              <a:gd name="connsiteX14" fmla="*/ 428625 w 536507"/>
              <a:gd name="connsiteY14" fmla="*/ 85725 h 4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6507" h="470939">
                <a:moveTo>
                  <a:pt x="114300" y="0"/>
                </a:moveTo>
                <a:cubicBezTo>
                  <a:pt x="109538" y="52388"/>
                  <a:pt x="114856" y="106697"/>
                  <a:pt x="100013" y="157163"/>
                </a:cubicBezTo>
                <a:cubicBezTo>
                  <a:pt x="90323" y="190110"/>
                  <a:pt x="53723" y="210307"/>
                  <a:pt x="42863" y="242888"/>
                </a:cubicBezTo>
                <a:lnTo>
                  <a:pt x="14288" y="328613"/>
                </a:lnTo>
                <a:lnTo>
                  <a:pt x="0" y="371475"/>
                </a:lnTo>
                <a:cubicBezTo>
                  <a:pt x="14288" y="385763"/>
                  <a:pt x="27341" y="401403"/>
                  <a:pt x="42863" y="414338"/>
                </a:cubicBezTo>
                <a:cubicBezTo>
                  <a:pt x="110784" y="470939"/>
                  <a:pt x="109794" y="440506"/>
                  <a:pt x="228600" y="428625"/>
                </a:cubicBezTo>
                <a:cubicBezTo>
                  <a:pt x="231693" y="416253"/>
                  <a:pt x="235647" y="332136"/>
                  <a:pt x="285750" y="357188"/>
                </a:cubicBezTo>
                <a:cubicBezTo>
                  <a:pt x="299220" y="363923"/>
                  <a:pt x="295275" y="385763"/>
                  <a:pt x="300038" y="400050"/>
                </a:cubicBezTo>
                <a:cubicBezTo>
                  <a:pt x="361950" y="395288"/>
                  <a:pt x="424743" y="397206"/>
                  <a:pt x="485775" y="385763"/>
                </a:cubicBezTo>
                <a:cubicBezTo>
                  <a:pt x="502652" y="382599"/>
                  <a:pt x="525815" y="374126"/>
                  <a:pt x="528638" y="357188"/>
                </a:cubicBezTo>
                <a:cubicBezTo>
                  <a:pt x="536507" y="309977"/>
                  <a:pt x="530707" y="259294"/>
                  <a:pt x="514350" y="214313"/>
                </a:cubicBezTo>
                <a:cubicBezTo>
                  <a:pt x="509203" y="200159"/>
                  <a:pt x="484958" y="206760"/>
                  <a:pt x="471488" y="200025"/>
                </a:cubicBezTo>
                <a:cubicBezTo>
                  <a:pt x="456129" y="192346"/>
                  <a:pt x="434654" y="187528"/>
                  <a:pt x="428625" y="171450"/>
                </a:cubicBezTo>
                <a:cubicBezTo>
                  <a:pt x="418592" y="144694"/>
                  <a:pt x="428625" y="114300"/>
                  <a:pt x="428625" y="85725"/>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6" name="Freeform 35"/>
          <p:cNvSpPr/>
          <p:nvPr/>
        </p:nvSpPr>
        <p:spPr>
          <a:xfrm>
            <a:off x="1106488" y="5843588"/>
            <a:ext cx="808037" cy="500062"/>
          </a:xfrm>
          <a:custGeom>
            <a:avLst/>
            <a:gdLst>
              <a:gd name="connsiteX0" fmla="*/ 565911 w 809474"/>
              <a:gd name="connsiteY0" fmla="*/ 42862 h 500062"/>
              <a:gd name="connsiteX1" fmla="*/ 608773 w 809474"/>
              <a:gd name="connsiteY1" fmla="*/ 200025 h 500062"/>
              <a:gd name="connsiteX2" fmla="*/ 651636 w 809474"/>
              <a:gd name="connsiteY2" fmla="*/ 228600 h 500062"/>
              <a:gd name="connsiteX3" fmla="*/ 737361 w 809474"/>
              <a:gd name="connsiteY3" fmla="*/ 257175 h 500062"/>
              <a:gd name="connsiteX4" fmla="*/ 751648 w 809474"/>
              <a:gd name="connsiteY4" fmla="*/ 457200 h 500062"/>
              <a:gd name="connsiteX5" fmla="*/ 465898 w 809474"/>
              <a:gd name="connsiteY5" fmla="*/ 471487 h 500062"/>
              <a:gd name="connsiteX6" fmla="*/ 423036 w 809474"/>
              <a:gd name="connsiteY6" fmla="*/ 500062 h 500062"/>
              <a:gd name="connsiteX7" fmla="*/ 108711 w 809474"/>
              <a:gd name="connsiteY7" fmla="*/ 471487 h 500062"/>
              <a:gd name="connsiteX8" fmla="*/ 8698 w 809474"/>
              <a:gd name="connsiteY8" fmla="*/ 400050 h 500062"/>
              <a:gd name="connsiteX9" fmla="*/ 22986 w 809474"/>
              <a:gd name="connsiteY9" fmla="*/ 228600 h 500062"/>
              <a:gd name="connsiteX10" fmla="*/ 108711 w 809474"/>
              <a:gd name="connsiteY10" fmla="*/ 171450 h 500062"/>
              <a:gd name="connsiteX11" fmla="*/ 151573 w 809474"/>
              <a:gd name="connsiteY11" fmla="*/ 142875 h 500062"/>
              <a:gd name="connsiteX12" fmla="*/ 165861 w 809474"/>
              <a:gd name="connsiteY12" fmla="*/ 0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9474" h="500062">
                <a:moveTo>
                  <a:pt x="565911" y="42862"/>
                </a:moveTo>
                <a:cubicBezTo>
                  <a:pt x="574362" y="110474"/>
                  <a:pt x="562462" y="153714"/>
                  <a:pt x="608773" y="200025"/>
                </a:cubicBezTo>
                <a:cubicBezTo>
                  <a:pt x="620915" y="212167"/>
                  <a:pt x="635944" y="221626"/>
                  <a:pt x="651636" y="228600"/>
                </a:cubicBezTo>
                <a:cubicBezTo>
                  <a:pt x="679161" y="240833"/>
                  <a:pt x="737361" y="257175"/>
                  <a:pt x="737361" y="257175"/>
                </a:cubicBezTo>
                <a:cubicBezTo>
                  <a:pt x="746855" y="285657"/>
                  <a:pt x="809474" y="432418"/>
                  <a:pt x="751648" y="457200"/>
                </a:cubicBezTo>
                <a:cubicBezTo>
                  <a:pt x="663990" y="494768"/>
                  <a:pt x="561148" y="466725"/>
                  <a:pt x="465898" y="471487"/>
                </a:cubicBezTo>
                <a:cubicBezTo>
                  <a:pt x="451611" y="481012"/>
                  <a:pt x="440207" y="500062"/>
                  <a:pt x="423036" y="500062"/>
                </a:cubicBezTo>
                <a:cubicBezTo>
                  <a:pt x="317829" y="500062"/>
                  <a:pt x="108711" y="471487"/>
                  <a:pt x="108711" y="471487"/>
                </a:cubicBezTo>
                <a:cubicBezTo>
                  <a:pt x="8699" y="438150"/>
                  <a:pt x="32511" y="471487"/>
                  <a:pt x="8698" y="400050"/>
                </a:cubicBezTo>
                <a:cubicBezTo>
                  <a:pt x="13461" y="342900"/>
                  <a:pt x="0" y="281140"/>
                  <a:pt x="22986" y="228600"/>
                </a:cubicBezTo>
                <a:cubicBezTo>
                  <a:pt x="36751" y="197137"/>
                  <a:pt x="80136" y="190500"/>
                  <a:pt x="108711" y="171450"/>
                </a:cubicBezTo>
                <a:lnTo>
                  <a:pt x="151573" y="142875"/>
                </a:lnTo>
                <a:cubicBezTo>
                  <a:pt x="176403" y="68386"/>
                  <a:pt x="165861" y="115073"/>
                  <a:pt x="165861"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7" name="Freeform 36"/>
          <p:cNvSpPr/>
          <p:nvPr/>
        </p:nvSpPr>
        <p:spPr>
          <a:xfrm>
            <a:off x="2927350" y="4860925"/>
            <a:ext cx="61913" cy="58738"/>
          </a:xfrm>
          <a:custGeom>
            <a:avLst/>
            <a:gdLst>
              <a:gd name="connsiteX0" fmla="*/ 2381 w 63184"/>
              <a:gd name="connsiteY0" fmla="*/ 24618 h 57358"/>
              <a:gd name="connsiteX1" fmla="*/ 45243 w 63184"/>
              <a:gd name="connsiteY1" fmla="*/ 53193 h 57358"/>
              <a:gd name="connsiteX2" fmla="*/ 59531 w 63184"/>
              <a:gd name="connsiteY2" fmla="*/ 10331 h 57358"/>
              <a:gd name="connsiteX3" fmla="*/ 2381 w 63184"/>
              <a:gd name="connsiteY3" fmla="*/ 24618 h 57358"/>
            </a:gdLst>
            <a:ahLst/>
            <a:cxnLst>
              <a:cxn ang="0">
                <a:pos x="connsiteX0" y="connsiteY0"/>
              </a:cxn>
              <a:cxn ang="0">
                <a:pos x="connsiteX1" y="connsiteY1"/>
              </a:cxn>
              <a:cxn ang="0">
                <a:pos x="connsiteX2" y="connsiteY2"/>
              </a:cxn>
              <a:cxn ang="0">
                <a:pos x="connsiteX3" y="connsiteY3"/>
              </a:cxn>
            </a:cxnLst>
            <a:rect l="l" t="t" r="r" b="b"/>
            <a:pathLst>
              <a:path w="63184" h="57358">
                <a:moveTo>
                  <a:pt x="2381" y="24618"/>
                </a:moveTo>
                <a:cubicBezTo>
                  <a:pt x="0" y="31762"/>
                  <a:pt x="28584" y="57358"/>
                  <a:pt x="45243" y="53193"/>
                </a:cubicBezTo>
                <a:cubicBezTo>
                  <a:pt x="59854" y="49540"/>
                  <a:pt x="63184" y="24942"/>
                  <a:pt x="59531" y="10331"/>
                </a:cubicBezTo>
                <a:cubicBezTo>
                  <a:pt x="56948" y="0"/>
                  <a:pt x="4762" y="17474"/>
                  <a:pt x="2381" y="246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39" name="Straight Arrow Connector 38"/>
          <p:cNvCxnSpPr/>
          <p:nvPr/>
        </p:nvCxnSpPr>
        <p:spPr>
          <a:xfrm rot="10800000">
            <a:off x="1828800" y="3886200"/>
            <a:ext cx="228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787900" y="3860800"/>
            <a:ext cx="2347913" cy="26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9880341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What I hope to do with you today</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normAutofit lnSpcReduction="10000"/>
          </a:bodyPr>
          <a:lstStyle/>
          <a:p>
            <a:r>
              <a:rPr lang="en-US" dirty="0" smtClean="0"/>
              <a:t>Tell you about how we adapted ACT to fit with our culture</a:t>
            </a:r>
          </a:p>
          <a:p>
            <a:r>
              <a:rPr lang="en-US" dirty="0" smtClean="0"/>
              <a:t>Teach you about the mistakes we made</a:t>
            </a:r>
          </a:p>
          <a:p>
            <a:r>
              <a:rPr lang="en-US" dirty="0" smtClean="0"/>
              <a:t>Show you the successes</a:t>
            </a:r>
          </a:p>
          <a:p>
            <a:r>
              <a:rPr lang="en-US" dirty="0" smtClean="0"/>
              <a:t>Explore with you how we plan to move forward to make ACT part of Sierra Leonean culture.</a:t>
            </a:r>
          </a:p>
          <a:p>
            <a:r>
              <a:rPr lang="en-US" dirty="0" smtClean="0"/>
              <a:t>The connection we have with </a:t>
            </a:r>
            <a:r>
              <a:rPr lang="en-US" dirty="0" smtClean="0"/>
              <a:t>ACBS – ‘I </a:t>
            </a:r>
            <a:r>
              <a:rPr lang="en-US" dirty="0" smtClean="0"/>
              <a:t>am because you </a:t>
            </a:r>
            <a:r>
              <a:rPr lang="en-US" dirty="0" smtClean="0"/>
              <a:t>are, you are because I am’.</a:t>
            </a:r>
            <a:endParaRPr lang="en-US" dirty="0"/>
          </a:p>
        </p:txBody>
      </p:sp>
    </p:spTree>
    <p:extLst>
      <p:ext uri="{BB962C8B-B14F-4D97-AF65-F5344CB8AC3E}">
        <p14:creationId xmlns:p14="http://schemas.microsoft.com/office/powerpoint/2010/main" xmlns="" val="401450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rot="5400000">
            <a:off x="1828800" y="3429000"/>
            <a:ext cx="5486400" cy="0"/>
          </a:xfrm>
          <a:prstGeom prst="line">
            <a:avLst/>
          </a:prstGeom>
        </p:spPr>
        <p:style>
          <a:lnRef idx="1">
            <a:schemeClr val="accent1"/>
          </a:lnRef>
          <a:fillRef idx="0">
            <a:schemeClr val="accent1"/>
          </a:fillRef>
          <a:effectRef idx="0">
            <a:schemeClr val="accent1"/>
          </a:effectRef>
          <a:fontRef idx="minor">
            <a:schemeClr val="tx1"/>
          </a:fontRef>
        </p:style>
      </p:cxnSp>
      <p:sp>
        <p:nvSpPr>
          <p:cNvPr id="70658" name="TextBox 5"/>
          <p:cNvSpPr txBox="1">
            <a:spLocks noChangeArrowheads="1"/>
          </p:cNvSpPr>
          <p:nvPr/>
        </p:nvSpPr>
        <p:spPr bwMode="auto">
          <a:xfrm>
            <a:off x="3657600" y="304800"/>
            <a:ext cx="1828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Outside</a:t>
            </a:r>
          </a:p>
        </p:txBody>
      </p:sp>
      <p:sp>
        <p:nvSpPr>
          <p:cNvPr id="70659" name="TextBox 7"/>
          <p:cNvSpPr txBox="1">
            <a:spLocks noChangeArrowheads="1"/>
          </p:cNvSpPr>
          <p:nvPr/>
        </p:nvSpPr>
        <p:spPr bwMode="auto">
          <a:xfrm>
            <a:off x="3657600" y="6172200"/>
            <a:ext cx="1828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Inside</a:t>
            </a:r>
          </a:p>
        </p:txBody>
      </p:sp>
      <p:cxnSp>
        <p:nvCxnSpPr>
          <p:cNvPr id="12" name="Straight Connector 11"/>
          <p:cNvCxnSpPr/>
          <p:nvPr/>
        </p:nvCxnSpPr>
        <p:spPr>
          <a:xfrm>
            <a:off x="762000" y="3505200"/>
            <a:ext cx="3886200" cy="0"/>
          </a:xfrm>
          <a:prstGeom prst="line">
            <a:avLst/>
          </a:prstGeom>
        </p:spPr>
        <p:style>
          <a:lnRef idx="1">
            <a:schemeClr val="accent1"/>
          </a:lnRef>
          <a:fillRef idx="0">
            <a:schemeClr val="accent1"/>
          </a:fillRef>
          <a:effectRef idx="0">
            <a:schemeClr val="accent1"/>
          </a:effectRef>
          <a:fontRef idx="minor">
            <a:schemeClr val="tx1"/>
          </a:fontRef>
        </p:style>
      </p:cxnSp>
      <p:sp>
        <p:nvSpPr>
          <p:cNvPr id="70661" name="TextBox 12"/>
          <p:cNvSpPr txBox="1">
            <a:spLocks noChangeArrowheads="1"/>
          </p:cNvSpPr>
          <p:nvPr/>
        </p:nvSpPr>
        <p:spPr bwMode="auto">
          <a:xfrm>
            <a:off x="0" y="3505200"/>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Away</a:t>
            </a:r>
          </a:p>
        </p:txBody>
      </p:sp>
      <p:sp>
        <p:nvSpPr>
          <p:cNvPr id="70662" name="TextBox 19"/>
          <p:cNvSpPr txBox="1">
            <a:spLocks noChangeArrowheads="1"/>
          </p:cNvSpPr>
          <p:nvPr/>
        </p:nvSpPr>
        <p:spPr bwMode="auto">
          <a:xfrm>
            <a:off x="762000" y="3962400"/>
            <a:ext cx="2362200"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Ebola spreads</a:t>
            </a:r>
            <a:r>
              <a:rPr lang="en-US" sz="2800">
                <a:sym typeface="Wingdings" charset="0"/>
              </a:rPr>
              <a:t></a:t>
            </a:r>
          </a:p>
          <a:p>
            <a:pPr eaLnBrk="1" hangingPunct="1"/>
            <a:r>
              <a:rPr lang="en-US" sz="2800"/>
              <a:t>Fear</a:t>
            </a:r>
          </a:p>
          <a:p>
            <a:pPr eaLnBrk="1" hangingPunct="1"/>
            <a:r>
              <a:rPr lang="en-US" sz="2800"/>
              <a:t>Grief</a:t>
            </a:r>
          </a:p>
          <a:p>
            <a:pPr eaLnBrk="1" hangingPunct="1"/>
            <a:r>
              <a:rPr lang="en-US" sz="2800"/>
              <a:t>Loss</a:t>
            </a:r>
          </a:p>
          <a:p>
            <a:pPr eaLnBrk="1" hangingPunct="1"/>
            <a:r>
              <a:rPr lang="en-US" sz="2800"/>
              <a:t>What else?</a:t>
            </a:r>
          </a:p>
        </p:txBody>
      </p:sp>
      <p:sp>
        <p:nvSpPr>
          <p:cNvPr id="70663" name="TextBox 9"/>
          <p:cNvSpPr txBox="1">
            <a:spLocks noChangeArrowheads="1"/>
          </p:cNvSpPr>
          <p:nvPr/>
        </p:nvSpPr>
        <p:spPr bwMode="auto">
          <a:xfrm>
            <a:off x="4953000" y="1895475"/>
            <a:ext cx="34290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t>What if what we know </a:t>
            </a:r>
            <a:r>
              <a:rPr lang="en-US" sz="3200" dirty="0" smtClean="0"/>
              <a:t>dose not </a:t>
            </a:r>
            <a:r>
              <a:rPr lang="en-US" sz="3200" dirty="0" smtClean="0"/>
              <a:t>work? </a:t>
            </a:r>
          </a:p>
          <a:p>
            <a:pPr eaLnBrk="1" hangingPunct="1"/>
            <a:endParaRPr lang="en-US" sz="3200" dirty="0" smtClean="0"/>
          </a:p>
          <a:p>
            <a:pPr eaLnBrk="1" hangingPunct="1"/>
            <a:r>
              <a:rPr lang="en-US" sz="3200" dirty="0" smtClean="0"/>
              <a:t>Where to now?</a:t>
            </a:r>
            <a:endParaRPr lang="en-US" sz="3200" dirty="0"/>
          </a:p>
        </p:txBody>
      </p:sp>
      <p:sp>
        <p:nvSpPr>
          <p:cNvPr id="70664" name="TextBox 10"/>
          <p:cNvSpPr txBox="1">
            <a:spLocks noChangeArrowheads="1"/>
          </p:cNvSpPr>
          <p:nvPr/>
        </p:nvSpPr>
        <p:spPr bwMode="auto">
          <a:xfrm>
            <a:off x="304800" y="838200"/>
            <a:ext cx="41338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Keep doing what is familiar</a:t>
            </a:r>
          </a:p>
        </p:txBody>
      </p:sp>
      <p:grpSp>
        <p:nvGrpSpPr>
          <p:cNvPr id="70665" name="Group 2"/>
          <p:cNvGrpSpPr>
            <a:grpSpLocks/>
          </p:cNvGrpSpPr>
          <p:nvPr/>
        </p:nvGrpSpPr>
        <p:grpSpPr bwMode="auto">
          <a:xfrm>
            <a:off x="2752725" y="1963738"/>
            <a:ext cx="904875" cy="3217862"/>
            <a:chOff x="2133600" y="1600200"/>
            <a:chExt cx="904915" cy="3218647"/>
          </a:xfrm>
        </p:grpSpPr>
        <p:sp>
          <p:nvSpPr>
            <p:cNvPr id="22" name="U-Turn Arrow 21"/>
            <p:cNvSpPr>
              <a:spLocks noChangeArrowheads="1"/>
            </p:cNvSpPr>
            <p:nvPr/>
          </p:nvSpPr>
          <p:spPr bwMode="auto">
            <a:xfrm>
              <a:off x="2209803" y="1600200"/>
              <a:ext cx="828712" cy="1770494"/>
            </a:xfrm>
            <a:custGeom>
              <a:avLst/>
              <a:gdLst>
                <a:gd name="T0" fmla="*/ 414356 w 828712"/>
                <a:gd name="T1" fmla="*/ 1120693 h 1770494"/>
                <a:gd name="T2" fmla="*/ 621534 w 828712"/>
                <a:gd name="T3" fmla="*/ 1327871 h 1770494"/>
                <a:gd name="T4" fmla="*/ 828712 w 828712"/>
                <a:gd name="T5" fmla="*/ 1120693 h 1770494"/>
                <a:gd name="T6" fmla="*/ 362561 w 828712"/>
                <a:gd name="T7" fmla="*/ 0 h 1770494"/>
                <a:gd name="T8" fmla="*/ 103589 w 828712"/>
                <a:gd name="T9" fmla="*/ 1770494 h 1770494"/>
                <a:gd name="T10" fmla="*/ 5898240 60000 65536"/>
                <a:gd name="T11" fmla="*/ 5898240 60000 65536"/>
                <a:gd name="T12" fmla="*/ 0 60000 65536"/>
                <a:gd name="T13" fmla="*/ 17694720 60000 65536"/>
                <a:gd name="T14" fmla="*/ 5898240 60000 65536"/>
                <a:gd name="T15" fmla="*/ 0 w 828712"/>
                <a:gd name="T16" fmla="*/ 0 h 1770494"/>
                <a:gd name="T17" fmla="*/ 828712 w 828712"/>
                <a:gd name="T18" fmla="*/ 1770494 h 1770494"/>
              </a:gdLst>
              <a:ahLst/>
              <a:cxnLst>
                <a:cxn ang="T10">
                  <a:pos x="T0" y="T1"/>
                </a:cxn>
                <a:cxn ang="T11">
                  <a:pos x="T2" y="T3"/>
                </a:cxn>
                <a:cxn ang="T12">
                  <a:pos x="T4" y="T5"/>
                </a:cxn>
                <a:cxn ang="T13">
                  <a:pos x="T6" y="T7"/>
                </a:cxn>
                <a:cxn ang="T14">
                  <a:pos x="T8" y="T9"/>
                </a:cxn>
              </a:cxnLst>
              <a:rect l="T15" t="T16" r="T17" b="T18"/>
              <a:pathLst>
                <a:path w="828712" h="1770494">
                  <a:moveTo>
                    <a:pt x="0" y="1770494"/>
                  </a:moveTo>
                  <a:lnTo>
                    <a:pt x="0" y="362562"/>
                  </a:lnTo>
                  <a:lnTo>
                    <a:pt x="-1" y="362561"/>
                  </a:lnTo>
                  <a:cubicBezTo>
                    <a:pt x="0" y="162324"/>
                    <a:pt x="162324" y="0"/>
                    <a:pt x="362562" y="0"/>
                  </a:cubicBezTo>
                  <a:cubicBezTo>
                    <a:pt x="362562" y="-1"/>
                    <a:pt x="362562" y="0"/>
                    <a:pt x="362562" y="0"/>
                  </a:cubicBezTo>
                  <a:lnTo>
                    <a:pt x="362562" y="-1"/>
                  </a:lnTo>
                  <a:cubicBezTo>
                    <a:pt x="562799" y="0"/>
                    <a:pt x="725124" y="162324"/>
                    <a:pt x="725124" y="362562"/>
                  </a:cubicBezTo>
                  <a:cubicBezTo>
                    <a:pt x="725124" y="362562"/>
                    <a:pt x="725123" y="362562"/>
                    <a:pt x="725123" y="362562"/>
                  </a:cubicBezTo>
                  <a:lnTo>
                    <a:pt x="725123" y="1120693"/>
                  </a:lnTo>
                  <a:lnTo>
                    <a:pt x="828712" y="1120693"/>
                  </a:lnTo>
                  <a:lnTo>
                    <a:pt x="621534" y="1327871"/>
                  </a:lnTo>
                  <a:lnTo>
                    <a:pt x="414356" y="1120693"/>
                  </a:lnTo>
                  <a:lnTo>
                    <a:pt x="517945" y="1120693"/>
                  </a:lnTo>
                  <a:lnTo>
                    <a:pt x="517945" y="362562"/>
                  </a:lnTo>
                  <a:cubicBezTo>
                    <a:pt x="517945" y="276745"/>
                    <a:pt x="448377" y="207178"/>
                    <a:pt x="362561" y="207178"/>
                  </a:cubicBezTo>
                  <a:lnTo>
                    <a:pt x="362562" y="207178"/>
                  </a:lnTo>
                  <a:lnTo>
                    <a:pt x="362562" y="207177"/>
                  </a:lnTo>
                  <a:cubicBezTo>
                    <a:pt x="276745" y="207177"/>
                    <a:pt x="207177" y="276745"/>
                    <a:pt x="207177" y="362561"/>
                  </a:cubicBezTo>
                  <a:lnTo>
                    <a:pt x="207178" y="1770494"/>
                  </a:lnTo>
                  <a:close/>
                </a:path>
              </a:pathLst>
            </a:custGeom>
            <a:gradFill rotWithShape="1">
              <a:gsLst>
                <a:gs pos="0">
                  <a:srgbClr val="0C3ED4"/>
                </a:gs>
                <a:gs pos="80000">
                  <a:srgbClr val="1354FF"/>
                </a:gs>
                <a:gs pos="100000">
                  <a:srgbClr val="0F52FF"/>
                </a:gs>
              </a:gsLst>
              <a:lin ang="16200000"/>
            </a:gradFill>
            <a:ln w="9525">
              <a:solidFill>
                <a:srgbClr val="2D61FE"/>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latin typeface="+mn-lt"/>
                <a:ea typeface="+mn-ea"/>
                <a:cs typeface="+mn-cs"/>
              </a:endParaRPr>
            </a:p>
          </p:txBody>
        </p:sp>
        <p:sp>
          <p:nvSpPr>
            <p:cNvPr id="15" name="U-Turn Arrow 14"/>
            <p:cNvSpPr>
              <a:spLocks noChangeArrowheads="1"/>
            </p:cNvSpPr>
            <p:nvPr/>
          </p:nvSpPr>
          <p:spPr bwMode="auto">
            <a:xfrm rot="10800000">
              <a:off x="2133600" y="3048353"/>
              <a:ext cx="828712" cy="1770494"/>
            </a:xfrm>
            <a:custGeom>
              <a:avLst/>
              <a:gdLst>
                <a:gd name="T0" fmla="*/ 414356 w 828712"/>
                <a:gd name="T1" fmla="*/ 1120693 h 1770494"/>
                <a:gd name="T2" fmla="*/ 621534 w 828712"/>
                <a:gd name="T3" fmla="*/ 1327871 h 1770494"/>
                <a:gd name="T4" fmla="*/ 828712 w 828712"/>
                <a:gd name="T5" fmla="*/ 1120693 h 1770494"/>
                <a:gd name="T6" fmla="*/ 362561 w 828712"/>
                <a:gd name="T7" fmla="*/ 0 h 1770494"/>
                <a:gd name="T8" fmla="*/ 103589 w 828712"/>
                <a:gd name="T9" fmla="*/ 1770494 h 1770494"/>
                <a:gd name="T10" fmla="*/ 5898240 60000 65536"/>
                <a:gd name="T11" fmla="*/ 5898240 60000 65536"/>
                <a:gd name="T12" fmla="*/ 0 60000 65536"/>
                <a:gd name="T13" fmla="*/ 17694720 60000 65536"/>
                <a:gd name="T14" fmla="*/ 5898240 60000 65536"/>
                <a:gd name="T15" fmla="*/ 0 w 828712"/>
                <a:gd name="T16" fmla="*/ 0 h 1770494"/>
                <a:gd name="T17" fmla="*/ 828712 w 828712"/>
                <a:gd name="T18" fmla="*/ 1770494 h 1770494"/>
              </a:gdLst>
              <a:ahLst/>
              <a:cxnLst>
                <a:cxn ang="T10">
                  <a:pos x="T0" y="T1"/>
                </a:cxn>
                <a:cxn ang="T11">
                  <a:pos x="T2" y="T3"/>
                </a:cxn>
                <a:cxn ang="T12">
                  <a:pos x="T4" y="T5"/>
                </a:cxn>
                <a:cxn ang="T13">
                  <a:pos x="T6" y="T7"/>
                </a:cxn>
                <a:cxn ang="T14">
                  <a:pos x="T8" y="T9"/>
                </a:cxn>
              </a:cxnLst>
              <a:rect l="T15" t="T16" r="T17" b="T18"/>
              <a:pathLst>
                <a:path w="828712" h="1770494">
                  <a:moveTo>
                    <a:pt x="0" y="1770494"/>
                  </a:moveTo>
                  <a:lnTo>
                    <a:pt x="0" y="362562"/>
                  </a:lnTo>
                  <a:lnTo>
                    <a:pt x="-1" y="362561"/>
                  </a:lnTo>
                  <a:cubicBezTo>
                    <a:pt x="0" y="162324"/>
                    <a:pt x="162324" y="0"/>
                    <a:pt x="362562" y="0"/>
                  </a:cubicBezTo>
                  <a:cubicBezTo>
                    <a:pt x="362562" y="-1"/>
                    <a:pt x="362562" y="0"/>
                    <a:pt x="362562" y="0"/>
                  </a:cubicBezTo>
                  <a:lnTo>
                    <a:pt x="362562" y="-1"/>
                  </a:lnTo>
                  <a:cubicBezTo>
                    <a:pt x="562799" y="0"/>
                    <a:pt x="725124" y="162324"/>
                    <a:pt x="725124" y="362562"/>
                  </a:cubicBezTo>
                  <a:cubicBezTo>
                    <a:pt x="725124" y="362562"/>
                    <a:pt x="725123" y="362562"/>
                    <a:pt x="725123" y="362562"/>
                  </a:cubicBezTo>
                  <a:lnTo>
                    <a:pt x="725123" y="1120693"/>
                  </a:lnTo>
                  <a:lnTo>
                    <a:pt x="828712" y="1120693"/>
                  </a:lnTo>
                  <a:lnTo>
                    <a:pt x="621534" y="1327871"/>
                  </a:lnTo>
                  <a:lnTo>
                    <a:pt x="414356" y="1120693"/>
                  </a:lnTo>
                  <a:lnTo>
                    <a:pt x="517945" y="1120693"/>
                  </a:lnTo>
                  <a:lnTo>
                    <a:pt x="517945" y="362562"/>
                  </a:lnTo>
                  <a:cubicBezTo>
                    <a:pt x="517945" y="276745"/>
                    <a:pt x="448377" y="207178"/>
                    <a:pt x="362561" y="207178"/>
                  </a:cubicBezTo>
                  <a:lnTo>
                    <a:pt x="362562" y="207178"/>
                  </a:lnTo>
                  <a:lnTo>
                    <a:pt x="362562" y="207177"/>
                  </a:lnTo>
                  <a:cubicBezTo>
                    <a:pt x="276745" y="207177"/>
                    <a:pt x="207177" y="276745"/>
                    <a:pt x="207177" y="362561"/>
                  </a:cubicBezTo>
                  <a:lnTo>
                    <a:pt x="207178" y="1770494"/>
                  </a:lnTo>
                  <a:close/>
                </a:path>
              </a:pathLst>
            </a:custGeom>
            <a:gradFill rotWithShape="1">
              <a:gsLst>
                <a:gs pos="0">
                  <a:srgbClr val="0C3ED4"/>
                </a:gs>
                <a:gs pos="80000">
                  <a:srgbClr val="1354FF"/>
                </a:gs>
                <a:gs pos="100000">
                  <a:srgbClr val="0F52FF"/>
                </a:gs>
              </a:gsLst>
              <a:lin ang="16200000"/>
            </a:gradFill>
            <a:ln w="9525">
              <a:solidFill>
                <a:srgbClr val="2D61FE"/>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latin typeface="+mn-lt"/>
                <a:ea typeface="+mn-ea"/>
                <a:cs typeface="+mn-cs"/>
              </a:endParaRPr>
            </a:p>
          </p:txBody>
        </p:sp>
      </p:grpSp>
    </p:spTree>
    <p:extLst>
      <p:ext uri="{BB962C8B-B14F-4D97-AF65-F5344CB8AC3E}">
        <p14:creationId xmlns:p14="http://schemas.microsoft.com/office/powerpoint/2010/main" xmlns="" val="587961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rot="5400000">
            <a:off x="1828800" y="3429000"/>
            <a:ext cx="5486400" cy="0"/>
          </a:xfrm>
          <a:prstGeom prst="line">
            <a:avLst/>
          </a:prstGeom>
        </p:spPr>
        <p:style>
          <a:lnRef idx="1">
            <a:schemeClr val="accent1"/>
          </a:lnRef>
          <a:fillRef idx="0">
            <a:schemeClr val="accent1"/>
          </a:fillRef>
          <a:effectRef idx="0">
            <a:schemeClr val="accent1"/>
          </a:effectRef>
          <a:fontRef idx="minor">
            <a:schemeClr val="tx1"/>
          </a:fontRef>
        </p:style>
      </p:cxnSp>
      <p:sp>
        <p:nvSpPr>
          <p:cNvPr id="72706" name="TextBox 5"/>
          <p:cNvSpPr txBox="1">
            <a:spLocks noChangeArrowheads="1"/>
          </p:cNvSpPr>
          <p:nvPr/>
        </p:nvSpPr>
        <p:spPr bwMode="auto">
          <a:xfrm>
            <a:off x="3657600" y="304800"/>
            <a:ext cx="1828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Outside</a:t>
            </a:r>
          </a:p>
        </p:txBody>
      </p:sp>
      <p:sp>
        <p:nvSpPr>
          <p:cNvPr id="72707" name="TextBox 7"/>
          <p:cNvSpPr txBox="1">
            <a:spLocks noChangeArrowheads="1"/>
          </p:cNvSpPr>
          <p:nvPr/>
        </p:nvSpPr>
        <p:spPr bwMode="auto">
          <a:xfrm>
            <a:off x="3657600" y="6172200"/>
            <a:ext cx="1828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Inside</a:t>
            </a:r>
          </a:p>
        </p:txBody>
      </p:sp>
      <p:cxnSp>
        <p:nvCxnSpPr>
          <p:cNvPr id="12" name="Straight Connector 11"/>
          <p:cNvCxnSpPr/>
          <p:nvPr/>
        </p:nvCxnSpPr>
        <p:spPr>
          <a:xfrm>
            <a:off x="762000" y="3505200"/>
            <a:ext cx="7772400" cy="0"/>
          </a:xfrm>
          <a:prstGeom prst="line">
            <a:avLst/>
          </a:prstGeom>
        </p:spPr>
        <p:style>
          <a:lnRef idx="1">
            <a:schemeClr val="accent1"/>
          </a:lnRef>
          <a:fillRef idx="0">
            <a:schemeClr val="accent1"/>
          </a:fillRef>
          <a:effectRef idx="0">
            <a:schemeClr val="accent1"/>
          </a:effectRef>
          <a:fontRef idx="minor">
            <a:schemeClr val="tx1"/>
          </a:fontRef>
        </p:style>
      </p:cxnSp>
      <p:sp>
        <p:nvSpPr>
          <p:cNvPr id="72709" name="TextBox 12"/>
          <p:cNvSpPr txBox="1">
            <a:spLocks noChangeArrowheads="1"/>
          </p:cNvSpPr>
          <p:nvPr/>
        </p:nvSpPr>
        <p:spPr bwMode="auto">
          <a:xfrm>
            <a:off x="0" y="3505200"/>
            <a:ext cx="25558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800"/>
              <a:t>Away from Pain</a:t>
            </a:r>
          </a:p>
        </p:txBody>
      </p:sp>
      <p:sp>
        <p:nvSpPr>
          <p:cNvPr id="72710" name="TextBox 13"/>
          <p:cNvSpPr txBox="1">
            <a:spLocks noChangeArrowheads="1"/>
          </p:cNvSpPr>
          <p:nvPr/>
        </p:nvSpPr>
        <p:spPr bwMode="auto">
          <a:xfrm>
            <a:off x="6948488" y="3505200"/>
            <a:ext cx="1981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Toward  Values</a:t>
            </a:r>
          </a:p>
        </p:txBody>
      </p:sp>
      <p:sp>
        <p:nvSpPr>
          <p:cNvPr id="72711" name="TextBox 14"/>
          <p:cNvSpPr txBox="1">
            <a:spLocks noChangeArrowheads="1"/>
          </p:cNvSpPr>
          <p:nvPr/>
        </p:nvSpPr>
        <p:spPr bwMode="auto">
          <a:xfrm>
            <a:off x="7772400" y="3886200"/>
            <a:ext cx="114300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Values</a:t>
            </a:r>
          </a:p>
          <a:p>
            <a:pPr eaLnBrk="1" hangingPunct="1"/>
            <a:r>
              <a:rPr lang="en-US" sz="1600"/>
              <a:t>Defusion</a:t>
            </a:r>
          </a:p>
          <a:p>
            <a:pPr eaLnBrk="1" hangingPunct="1"/>
            <a:r>
              <a:rPr lang="en-US" sz="1600"/>
              <a:t>Acceptance</a:t>
            </a:r>
          </a:p>
          <a:p>
            <a:pPr eaLnBrk="1" hangingPunct="1"/>
            <a:endParaRPr lang="en-US" sz="1800"/>
          </a:p>
        </p:txBody>
      </p:sp>
      <p:sp>
        <p:nvSpPr>
          <p:cNvPr id="72712" name="TextBox 15"/>
          <p:cNvSpPr txBox="1">
            <a:spLocks noChangeArrowheads="1"/>
          </p:cNvSpPr>
          <p:nvPr/>
        </p:nvSpPr>
        <p:spPr bwMode="auto">
          <a:xfrm>
            <a:off x="7467600" y="457200"/>
            <a:ext cx="1524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Committed Action</a:t>
            </a:r>
          </a:p>
        </p:txBody>
      </p:sp>
      <p:sp>
        <p:nvSpPr>
          <p:cNvPr id="72713" name="TextBox 19"/>
          <p:cNvSpPr txBox="1">
            <a:spLocks noChangeArrowheads="1"/>
          </p:cNvSpPr>
          <p:nvPr/>
        </p:nvSpPr>
        <p:spPr bwMode="auto">
          <a:xfrm>
            <a:off x="838200" y="3962400"/>
            <a:ext cx="19050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Painful feelings</a:t>
            </a:r>
          </a:p>
        </p:txBody>
      </p:sp>
      <p:sp>
        <p:nvSpPr>
          <p:cNvPr id="21" name="Right Arrow 20"/>
          <p:cNvSpPr/>
          <p:nvPr/>
        </p:nvSpPr>
        <p:spPr>
          <a:xfrm rot="19917130">
            <a:off x="5975350" y="22098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715" name="TextBox 18"/>
          <p:cNvSpPr txBox="1">
            <a:spLocks noChangeArrowheads="1"/>
          </p:cNvSpPr>
          <p:nvPr/>
        </p:nvSpPr>
        <p:spPr bwMode="auto">
          <a:xfrm rot="-1694452">
            <a:off x="2874963" y="3167063"/>
            <a:ext cx="3457575" cy="46196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a:t>Willingness/Acceptance</a:t>
            </a:r>
          </a:p>
        </p:txBody>
      </p:sp>
      <p:sp>
        <p:nvSpPr>
          <p:cNvPr id="72716" name="TextBox 1"/>
          <p:cNvSpPr txBox="1">
            <a:spLocks noChangeArrowheads="1"/>
          </p:cNvSpPr>
          <p:nvPr/>
        </p:nvSpPr>
        <p:spPr bwMode="auto">
          <a:xfrm>
            <a:off x="4724400" y="1143000"/>
            <a:ext cx="40132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Doing something different </a:t>
            </a:r>
          </a:p>
          <a:p>
            <a:pPr eaLnBrk="1" hangingPunct="1"/>
            <a:r>
              <a:rPr lang="en-US" sz="2800"/>
              <a:t>and unfamiliar.</a:t>
            </a:r>
          </a:p>
        </p:txBody>
      </p:sp>
      <p:sp>
        <p:nvSpPr>
          <p:cNvPr id="72717" name="TextBox 16"/>
          <p:cNvSpPr txBox="1">
            <a:spLocks noChangeArrowheads="1"/>
          </p:cNvSpPr>
          <p:nvPr/>
        </p:nvSpPr>
        <p:spPr bwMode="auto">
          <a:xfrm>
            <a:off x="304800" y="1219200"/>
            <a:ext cx="41338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Keep doing what is familiar</a:t>
            </a:r>
          </a:p>
        </p:txBody>
      </p:sp>
      <p:sp>
        <p:nvSpPr>
          <p:cNvPr id="72718" name="TextBox 3"/>
          <p:cNvSpPr txBox="1">
            <a:spLocks noChangeArrowheads="1"/>
          </p:cNvSpPr>
          <p:nvPr/>
        </p:nvSpPr>
        <p:spPr bwMode="auto">
          <a:xfrm>
            <a:off x="4800600" y="4713288"/>
            <a:ext cx="32004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t>What value would </a:t>
            </a:r>
            <a:r>
              <a:rPr lang="en-US" sz="3200" dirty="0" smtClean="0"/>
              <a:t>matter enough?</a:t>
            </a:r>
            <a:endParaRPr lang="en-US" sz="3200" dirty="0"/>
          </a:p>
        </p:txBody>
      </p:sp>
    </p:spTree>
    <p:extLst>
      <p:ext uri="{BB962C8B-B14F-4D97-AF65-F5344CB8AC3E}">
        <p14:creationId xmlns:p14="http://schemas.microsoft.com/office/powerpoint/2010/main" xmlns="" val="17004746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43063" y="4071938"/>
          <a:ext cx="6096000" cy="1381166"/>
        </p:xfrm>
        <a:graphic>
          <a:graphicData uri="http://schemas.openxmlformats.org/drawingml/2006/table">
            <a:tbl>
              <a:tblPr firstRow="1" bandRow="1">
                <a:tableStyleId>{616DA210-FB5B-4158-B5E0-FEB733F419BA}</a:tableStyleId>
              </a:tblPr>
              <a:tblGrid>
                <a:gridCol w="1000132"/>
                <a:gridCol w="1357322"/>
                <a:gridCol w="1214446"/>
                <a:gridCol w="1285884"/>
                <a:gridCol w="1238216"/>
              </a:tblGrid>
              <a:tr h="639975">
                <a:tc>
                  <a:txBody>
                    <a:bodyPr/>
                    <a:lstStyle/>
                    <a:p>
                      <a:endParaRPr lang="en-US" sz="1800" dirty="0"/>
                    </a:p>
                  </a:txBody>
                  <a:tcPr marT="45688" marB="45688"/>
                </a:tc>
                <a:tc>
                  <a:txBody>
                    <a:bodyPr/>
                    <a:lstStyle/>
                    <a:p>
                      <a:r>
                        <a:rPr lang="en-US" sz="1800" dirty="0" smtClean="0"/>
                        <a:t>Negatives</a:t>
                      </a:r>
                    </a:p>
                    <a:p>
                      <a:r>
                        <a:rPr lang="en-US" sz="1800" dirty="0" smtClean="0"/>
                        <a:t>Now</a:t>
                      </a:r>
                      <a:endParaRPr lang="en-US" sz="1800" dirty="0"/>
                    </a:p>
                  </a:txBody>
                  <a:tcPr marT="45688" marB="45688"/>
                </a:tc>
                <a:tc>
                  <a:txBody>
                    <a:bodyPr/>
                    <a:lstStyle/>
                    <a:p>
                      <a:r>
                        <a:rPr lang="en-US" sz="1800" dirty="0" smtClean="0"/>
                        <a:t>Positives</a:t>
                      </a:r>
                    </a:p>
                    <a:p>
                      <a:r>
                        <a:rPr lang="en-US" sz="1800" dirty="0" smtClean="0"/>
                        <a:t>Now</a:t>
                      </a:r>
                      <a:endParaRPr lang="en-US" sz="1800" dirty="0"/>
                    </a:p>
                  </a:txBody>
                  <a:tcPr marT="45688" marB="45688"/>
                </a:tc>
                <a:tc>
                  <a:txBody>
                    <a:bodyPr/>
                    <a:lstStyle/>
                    <a:p>
                      <a:r>
                        <a:rPr lang="en-US" sz="1800" dirty="0" smtClean="0"/>
                        <a:t>Negatives</a:t>
                      </a:r>
                    </a:p>
                    <a:p>
                      <a:r>
                        <a:rPr lang="en-US" sz="1800" dirty="0" smtClean="0"/>
                        <a:t>Later</a:t>
                      </a:r>
                      <a:endParaRPr lang="en-US" sz="1800" dirty="0"/>
                    </a:p>
                  </a:txBody>
                  <a:tcPr marT="45688" marB="45688"/>
                </a:tc>
                <a:tc>
                  <a:txBody>
                    <a:bodyPr/>
                    <a:lstStyle/>
                    <a:p>
                      <a:r>
                        <a:rPr lang="en-US" sz="1800" dirty="0" smtClean="0"/>
                        <a:t>Positives</a:t>
                      </a:r>
                    </a:p>
                    <a:p>
                      <a:r>
                        <a:rPr lang="en-US" sz="1800" dirty="0" smtClean="0"/>
                        <a:t>Later</a:t>
                      </a:r>
                      <a:endParaRPr lang="en-US" sz="1800" dirty="0"/>
                    </a:p>
                  </a:txBody>
                  <a:tcPr marT="45688" marB="45688"/>
                </a:tc>
              </a:tr>
              <a:tr h="370575">
                <a:tc>
                  <a:txBody>
                    <a:bodyPr/>
                    <a:lstStyle/>
                    <a:p>
                      <a:r>
                        <a:rPr lang="en-US" sz="1800" dirty="0" smtClean="0"/>
                        <a:t>Yes </a:t>
                      </a:r>
                      <a:endParaRPr lang="en-US" sz="1800" dirty="0"/>
                    </a:p>
                  </a:txBody>
                  <a:tcPr marT="45688" marB="45688"/>
                </a:tc>
                <a:tc>
                  <a:txBody>
                    <a:bodyPr/>
                    <a:lstStyle/>
                    <a:p>
                      <a:endParaRPr lang="en-US" sz="1800" dirty="0"/>
                    </a:p>
                  </a:txBody>
                  <a:tcPr marT="45688" marB="45688"/>
                </a:tc>
                <a:tc>
                  <a:txBody>
                    <a:bodyPr/>
                    <a:lstStyle/>
                    <a:p>
                      <a:endParaRPr lang="en-US" sz="1800" dirty="0"/>
                    </a:p>
                  </a:txBody>
                  <a:tcPr marT="45688" marB="45688"/>
                </a:tc>
                <a:tc>
                  <a:txBody>
                    <a:bodyPr/>
                    <a:lstStyle/>
                    <a:p>
                      <a:endParaRPr lang="en-US" sz="1800"/>
                    </a:p>
                  </a:txBody>
                  <a:tcPr marT="45688" marB="45688"/>
                </a:tc>
                <a:tc>
                  <a:txBody>
                    <a:bodyPr/>
                    <a:lstStyle/>
                    <a:p>
                      <a:endParaRPr lang="en-US" sz="1800" dirty="0"/>
                    </a:p>
                  </a:txBody>
                  <a:tcPr marT="45688" marB="45688"/>
                </a:tc>
              </a:tr>
              <a:tr h="370575">
                <a:tc>
                  <a:txBody>
                    <a:bodyPr/>
                    <a:lstStyle/>
                    <a:p>
                      <a:r>
                        <a:rPr lang="en-US" sz="1800" dirty="0" smtClean="0"/>
                        <a:t>No</a:t>
                      </a:r>
                      <a:endParaRPr lang="en-US" sz="1800" dirty="0"/>
                    </a:p>
                  </a:txBody>
                  <a:tcPr marT="45688" marB="45688"/>
                </a:tc>
                <a:tc>
                  <a:txBody>
                    <a:bodyPr/>
                    <a:lstStyle/>
                    <a:p>
                      <a:endParaRPr lang="en-US" sz="1800" dirty="0"/>
                    </a:p>
                  </a:txBody>
                  <a:tcPr marT="45688" marB="45688"/>
                </a:tc>
                <a:tc>
                  <a:txBody>
                    <a:bodyPr/>
                    <a:lstStyle/>
                    <a:p>
                      <a:endParaRPr lang="en-US" sz="1800" dirty="0"/>
                    </a:p>
                  </a:txBody>
                  <a:tcPr marT="45688" marB="45688"/>
                </a:tc>
                <a:tc>
                  <a:txBody>
                    <a:bodyPr/>
                    <a:lstStyle/>
                    <a:p>
                      <a:endParaRPr lang="en-US" sz="1800"/>
                    </a:p>
                  </a:txBody>
                  <a:tcPr marT="45688" marB="45688"/>
                </a:tc>
                <a:tc>
                  <a:txBody>
                    <a:bodyPr/>
                    <a:lstStyle/>
                    <a:p>
                      <a:endParaRPr lang="en-US" sz="1800" dirty="0"/>
                    </a:p>
                  </a:txBody>
                  <a:tcPr marT="45688" marB="45688"/>
                </a:tc>
              </a:tr>
            </a:tbl>
          </a:graphicData>
        </a:graphic>
      </p:graphicFrame>
      <p:sp>
        <p:nvSpPr>
          <p:cNvPr id="74779" name="TextBox 2"/>
          <p:cNvSpPr txBox="1">
            <a:spLocks noChangeArrowheads="1"/>
          </p:cNvSpPr>
          <p:nvPr/>
        </p:nvSpPr>
        <p:spPr bwMode="auto">
          <a:xfrm>
            <a:off x="1447800" y="762000"/>
            <a:ext cx="62357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t>How to make a  good decision when you are struggling and confused or frightened.</a:t>
            </a:r>
          </a:p>
        </p:txBody>
      </p:sp>
    </p:spTree>
    <p:extLst>
      <p:ext uri="{BB962C8B-B14F-4D97-AF65-F5344CB8AC3E}">
        <p14:creationId xmlns:p14="http://schemas.microsoft.com/office/powerpoint/2010/main" xmlns="" val="597564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371600" y="1981200"/>
          <a:ext cx="6172200" cy="4252913"/>
        </p:xfrm>
        <a:graphic>
          <a:graphicData uri="http://schemas.openxmlformats.org/drawingml/2006/table">
            <a:tbl>
              <a:tblPr firstRow="1" bandRow="1">
                <a:tableStyleId>{616DA210-FB5B-4158-B5E0-FEB733F419BA}</a:tableStyleId>
              </a:tblPr>
              <a:tblGrid>
                <a:gridCol w="1057260"/>
                <a:gridCol w="1285884"/>
                <a:gridCol w="1214446"/>
                <a:gridCol w="1380170"/>
                <a:gridCol w="1234440"/>
              </a:tblGrid>
              <a:tr h="1188877">
                <a:tc>
                  <a:txBody>
                    <a:bodyPr/>
                    <a:lstStyle/>
                    <a:p>
                      <a:r>
                        <a:rPr lang="en-US" sz="1800" dirty="0" smtClean="0"/>
                        <a:t>Kissing your loved one?</a:t>
                      </a:r>
                      <a:endParaRPr lang="en-US" sz="1800" dirty="0"/>
                    </a:p>
                  </a:txBody>
                  <a:tcPr marT="45726" marB="45726"/>
                </a:tc>
                <a:tc>
                  <a:txBody>
                    <a:bodyPr/>
                    <a:lstStyle/>
                    <a:p>
                      <a:r>
                        <a:rPr lang="en-US" sz="1800" dirty="0" smtClean="0"/>
                        <a:t>Negatives</a:t>
                      </a:r>
                    </a:p>
                    <a:p>
                      <a:r>
                        <a:rPr lang="en-US" sz="1800" dirty="0" smtClean="0"/>
                        <a:t>Now</a:t>
                      </a:r>
                      <a:endParaRPr lang="en-US" sz="1800" dirty="0"/>
                    </a:p>
                  </a:txBody>
                  <a:tcPr marT="45726" marB="45726"/>
                </a:tc>
                <a:tc>
                  <a:txBody>
                    <a:bodyPr/>
                    <a:lstStyle/>
                    <a:p>
                      <a:r>
                        <a:rPr lang="en-US" sz="1800" dirty="0" smtClean="0"/>
                        <a:t>Positives</a:t>
                      </a:r>
                    </a:p>
                    <a:p>
                      <a:r>
                        <a:rPr lang="en-US" sz="1800" dirty="0" smtClean="0"/>
                        <a:t>Now</a:t>
                      </a:r>
                      <a:endParaRPr lang="en-US" sz="1800" dirty="0"/>
                    </a:p>
                  </a:txBody>
                  <a:tcPr marT="45726" marB="45726"/>
                </a:tc>
                <a:tc>
                  <a:txBody>
                    <a:bodyPr/>
                    <a:lstStyle/>
                    <a:p>
                      <a:r>
                        <a:rPr lang="en-US" sz="1800" dirty="0" smtClean="0"/>
                        <a:t>Negatives</a:t>
                      </a:r>
                    </a:p>
                    <a:p>
                      <a:r>
                        <a:rPr lang="en-US" sz="1800" dirty="0" smtClean="0"/>
                        <a:t>Later</a:t>
                      </a:r>
                      <a:endParaRPr lang="en-US" sz="1800" dirty="0"/>
                    </a:p>
                  </a:txBody>
                  <a:tcPr marT="45726" marB="45726"/>
                </a:tc>
                <a:tc>
                  <a:txBody>
                    <a:bodyPr/>
                    <a:lstStyle/>
                    <a:p>
                      <a:r>
                        <a:rPr lang="en-US" sz="1800" dirty="0" smtClean="0"/>
                        <a:t>Positives</a:t>
                      </a:r>
                    </a:p>
                    <a:p>
                      <a:r>
                        <a:rPr lang="en-US" sz="1800" dirty="0" smtClean="0"/>
                        <a:t>Later</a:t>
                      </a:r>
                      <a:endParaRPr lang="en-US" sz="1800" dirty="0"/>
                    </a:p>
                  </a:txBody>
                  <a:tcPr marT="45726" marB="45726"/>
                </a:tc>
              </a:tr>
              <a:tr h="1532018">
                <a:tc>
                  <a:txBody>
                    <a:bodyPr/>
                    <a:lstStyle/>
                    <a:p>
                      <a:r>
                        <a:rPr lang="en-US" sz="1800" dirty="0" smtClean="0"/>
                        <a:t>Yes </a:t>
                      </a:r>
                      <a:endParaRPr lang="en-US" sz="1800" dirty="0"/>
                    </a:p>
                  </a:txBody>
                  <a:tcPr marT="45726" marB="45726"/>
                </a:tc>
                <a:tc>
                  <a:txBody>
                    <a:bodyPr/>
                    <a:lstStyle/>
                    <a:p>
                      <a:r>
                        <a:rPr lang="en-US" sz="1800" dirty="0" smtClean="0"/>
                        <a:t>I</a:t>
                      </a:r>
                      <a:r>
                        <a:rPr lang="en-US" sz="1800" baseline="0" dirty="0" smtClean="0"/>
                        <a:t> risk catching Ebola. I feel fear.</a:t>
                      </a:r>
                      <a:endParaRPr lang="en-US" sz="1800" dirty="0"/>
                    </a:p>
                  </a:txBody>
                  <a:tcPr marT="45726" marB="45726"/>
                </a:tc>
                <a:tc>
                  <a:txBody>
                    <a:bodyPr/>
                    <a:lstStyle/>
                    <a:p>
                      <a:endParaRPr lang="en-US" sz="1800" dirty="0"/>
                    </a:p>
                  </a:txBody>
                  <a:tcPr marT="45726" marB="45726"/>
                </a:tc>
                <a:tc>
                  <a:txBody>
                    <a:bodyPr/>
                    <a:lstStyle/>
                    <a:p>
                      <a:endParaRPr lang="en-US" sz="1800" dirty="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txBody>
                  <a:tcPr marT="45726" marB="45726"/>
                </a:tc>
              </a:tr>
              <a:tr h="1532018">
                <a:tc>
                  <a:txBody>
                    <a:bodyPr/>
                    <a:lstStyle/>
                    <a:p>
                      <a:r>
                        <a:rPr lang="en-US" sz="1800" dirty="0" smtClean="0"/>
                        <a:t>No</a:t>
                      </a:r>
                      <a:endParaRPr lang="en-US" sz="1800" dirty="0"/>
                    </a:p>
                  </a:txBody>
                  <a:tcPr marT="45726" marB="45726"/>
                </a:tc>
                <a:tc>
                  <a:txBody>
                    <a:bodyPr/>
                    <a:lstStyle/>
                    <a:p>
                      <a:r>
                        <a:rPr lang="en-US" sz="1800" dirty="0" smtClean="0"/>
                        <a:t>I feel bad and unloving.</a:t>
                      </a:r>
                      <a:endParaRPr lang="en-US" sz="1800" dirty="0"/>
                    </a:p>
                  </a:txBody>
                  <a:tcPr marT="45726" marB="45726"/>
                </a:tc>
                <a:tc>
                  <a:txBody>
                    <a:bodyPr/>
                    <a:lstStyle/>
                    <a:p>
                      <a:endParaRPr lang="en-US" sz="1800" dirty="0"/>
                    </a:p>
                  </a:txBody>
                  <a:tcPr marT="45726" marB="45726"/>
                </a:tc>
                <a:tc>
                  <a:txBody>
                    <a:bodyPr/>
                    <a:lstStyle/>
                    <a:p>
                      <a:endParaRPr lang="en-US" sz="1800" dirty="0"/>
                    </a:p>
                  </a:txBody>
                  <a:tcPr marT="45726" marB="45726"/>
                </a:tc>
                <a:tc>
                  <a:txBody>
                    <a:bodyPr/>
                    <a:lstStyle/>
                    <a:p>
                      <a:endParaRPr lang="en-US" sz="1800" dirty="0"/>
                    </a:p>
                  </a:txBody>
                  <a:tcPr marT="45726" marB="45726"/>
                </a:tc>
              </a:tr>
            </a:tbl>
          </a:graphicData>
        </a:graphic>
      </p:graphicFrame>
      <p:sp>
        <p:nvSpPr>
          <p:cNvPr id="75803" name="TextBox 2"/>
          <p:cNvSpPr txBox="1">
            <a:spLocks noChangeArrowheads="1"/>
          </p:cNvSpPr>
          <p:nvPr/>
        </p:nvSpPr>
        <p:spPr bwMode="auto">
          <a:xfrm>
            <a:off x="1447800" y="533400"/>
            <a:ext cx="62357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t>Let’s walk through a decision together.</a:t>
            </a:r>
          </a:p>
        </p:txBody>
      </p:sp>
    </p:spTree>
    <p:extLst>
      <p:ext uri="{BB962C8B-B14F-4D97-AF65-F5344CB8AC3E}">
        <p14:creationId xmlns:p14="http://schemas.microsoft.com/office/powerpoint/2010/main" xmlns="" val="4073100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371600" y="1981200"/>
          <a:ext cx="6172200" cy="4457821"/>
        </p:xfrm>
        <a:graphic>
          <a:graphicData uri="http://schemas.openxmlformats.org/drawingml/2006/table">
            <a:tbl>
              <a:tblPr/>
              <a:tblGrid>
                <a:gridCol w="1057275"/>
                <a:gridCol w="1285875"/>
                <a:gridCol w="1214438"/>
                <a:gridCol w="1379537"/>
                <a:gridCol w="1235075"/>
              </a:tblGrid>
              <a:tr h="1188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Kissing your loved one?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Negatives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Now</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Positives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Now</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Negatives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Later</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Positives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Later</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r>
              <a:tr h="15317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Yes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I risk catching Ebola. I feel fear.</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I feel loving and respectful.</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r h="17372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No</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I feel bad and unloving.</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I feel less fear and I know I won’t catch Ebola.</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7851" name="TextBox 2"/>
          <p:cNvSpPr txBox="1">
            <a:spLocks noChangeArrowheads="1"/>
          </p:cNvSpPr>
          <p:nvPr/>
        </p:nvSpPr>
        <p:spPr bwMode="auto">
          <a:xfrm>
            <a:off x="1447800" y="533400"/>
            <a:ext cx="62357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t>Let’s walk through a decision together.</a:t>
            </a:r>
          </a:p>
        </p:txBody>
      </p:sp>
      <p:sp>
        <p:nvSpPr>
          <p:cNvPr id="4" name="TextBox 3"/>
          <p:cNvSpPr txBox="1"/>
          <p:nvPr/>
        </p:nvSpPr>
        <p:spPr>
          <a:xfrm>
            <a:off x="7683500" y="6134100"/>
            <a:ext cx="96520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xmlns="" val="2136728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371600" y="1981200"/>
          <a:ext cx="6440487" cy="4457821"/>
        </p:xfrm>
        <a:graphic>
          <a:graphicData uri="http://schemas.openxmlformats.org/drawingml/2006/table">
            <a:tbl>
              <a:tblPr/>
              <a:tblGrid>
                <a:gridCol w="1235023"/>
                <a:gridCol w="1389202"/>
                <a:gridCol w="1224084"/>
                <a:gridCol w="1368094"/>
                <a:gridCol w="1224084"/>
              </a:tblGrid>
              <a:tr h="1188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Kissing your loved one?</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Negatives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Now</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Arial" charset="0"/>
                        </a:rPr>
                        <a:t>Positives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Arial" charset="0"/>
                        </a:rPr>
                        <a:t>Now</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Negatives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Later</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Arial" charset="0"/>
                        </a:rPr>
                        <a:t>Positives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Arial" charset="0"/>
                        </a:rPr>
                        <a:t>Later</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r>
              <a:tr h="15317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Yes </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I risk catching Ebola. I feel fear.</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I feel loving and respectful.</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I may get sick or pass the virus.</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r h="17372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No</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I feel bad and unloving.</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I feel less fear and I know I won’t catch Ebola.</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I still feel sad I wasn’t able to kiss them.</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899" name="TextBox 2"/>
          <p:cNvSpPr txBox="1">
            <a:spLocks noChangeArrowheads="1"/>
          </p:cNvSpPr>
          <p:nvPr/>
        </p:nvSpPr>
        <p:spPr bwMode="auto">
          <a:xfrm>
            <a:off x="1447800" y="533400"/>
            <a:ext cx="62357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t>Let’s walk through a decision together.</a:t>
            </a:r>
          </a:p>
        </p:txBody>
      </p:sp>
    </p:spTree>
    <p:extLst>
      <p:ext uri="{BB962C8B-B14F-4D97-AF65-F5344CB8AC3E}">
        <p14:creationId xmlns:p14="http://schemas.microsoft.com/office/powerpoint/2010/main" xmlns="" val="32717137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47813" y="1773238"/>
          <a:ext cx="6480175" cy="4457821"/>
        </p:xfrm>
        <a:graphic>
          <a:graphicData uri="http://schemas.openxmlformats.org/drawingml/2006/table">
            <a:tbl>
              <a:tblPr/>
              <a:tblGrid>
                <a:gridCol w="1234971"/>
                <a:gridCol w="1389144"/>
                <a:gridCol w="1296035"/>
                <a:gridCol w="1335992"/>
                <a:gridCol w="1224033"/>
              </a:tblGrid>
              <a:tr h="1188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Arial" charset="0"/>
                        </a:rPr>
                        <a:t>Kissing your loved one?</a:t>
                      </a:r>
                    </a:p>
                  </a:txBody>
                  <a:tcPr marL="91432" marR="91432"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Negatives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Now</a:t>
                      </a:r>
                    </a:p>
                  </a:txBody>
                  <a:tcPr marL="91432" marR="91432"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Positives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Now</a:t>
                      </a:r>
                    </a:p>
                  </a:txBody>
                  <a:tcPr marL="91432" marR="91432"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Negatives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Later</a:t>
                      </a:r>
                    </a:p>
                  </a:txBody>
                  <a:tcPr marL="91432" marR="91432"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Arial" charset="0"/>
                        </a:rPr>
                        <a:t>Positives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Arial" charset="0"/>
                        </a:rPr>
                        <a:t>Later</a:t>
                      </a:r>
                    </a:p>
                  </a:txBody>
                  <a:tcPr marL="91432" marR="91432"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r>
              <a:tr h="15317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Yes </a:t>
                      </a:r>
                    </a:p>
                  </a:txBody>
                  <a:tcPr marL="91432" marR="91432"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I risk catching Ebola. I feel fear.</a:t>
                      </a:r>
                    </a:p>
                  </a:txBody>
                  <a:tcPr marL="91432" marR="91432"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I feel loving and respectful.</a:t>
                      </a:r>
                    </a:p>
                  </a:txBody>
                  <a:tcPr marL="91432" marR="91432"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I may get sick or pass the virus.</a:t>
                      </a:r>
                    </a:p>
                  </a:txBody>
                  <a:tcPr marL="91432" marR="91432"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I feel like I honored my loved one.</a:t>
                      </a:r>
                    </a:p>
                  </a:txBody>
                  <a:tcPr marL="91432" marR="91432"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r h="17372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No</a:t>
                      </a:r>
                    </a:p>
                  </a:txBody>
                  <a:tcPr marL="91432" marR="91432"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I feel bad and unloving.</a:t>
                      </a:r>
                    </a:p>
                  </a:txBody>
                  <a:tcPr marL="91432" marR="91432"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I feel less fear and I know I won’t catch Ebola.</a:t>
                      </a:r>
                    </a:p>
                  </a:txBody>
                  <a:tcPr marL="91432" marR="91432"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I still feel sad I wasn’t able to kiss them.</a:t>
                      </a:r>
                    </a:p>
                  </a:txBody>
                  <a:tcPr marL="91432" marR="91432"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I keep healthy and don’t infect anyone.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91432" marR="91432"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947" name="TextBox 2"/>
          <p:cNvSpPr txBox="1">
            <a:spLocks noChangeArrowheads="1"/>
          </p:cNvSpPr>
          <p:nvPr/>
        </p:nvSpPr>
        <p:spPr bwMode="auto">
          <a:xfrm>
            <a:off x="1447800" y="404813"/>
            <a:ext cx="62357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t>Let’s walk through a decision together.</a:t>
            </a:r>
          </a:p>
        </p:txBody>
      </p:sp>
    </p:spTree>
    <p:extLst>
      <p:ext uri="{BB962C8B-B14F-4D97-AF65-F5344CB8AC3E}">
        <p14:creationId xmlns:p14="http://schemas.microsoft.com/office/powerpoint/2010/main" xmlns="" val="909693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ACT and </a:t>
            </a:r>
            <a:r>
              <a:rPr lang="en-US" dirty="0" err="1" smtClean="0">
                <a:effectLst>
                  <a:outerShdw blurRad="50800" dist="38100" dir="2700000" algn="tl" rotWithShape="0">
                    <a:prstClr val="black">
                      <a:alpha val="40000"/>
                    </a:prstClr>
                  </a:outerShdw>
                </a:effectLst>
              </a:rPr>
              <a:t>Prosocial</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lstStyle/>
          <a:p>
            <a:r>
              <a:rPr lang="en-US" dirty="0" smtClean="0"/>
              <a:t>Using </a:t>
            </a:r>
            <a:r>
              <a:rPr lang="en-US" dirty="0" err="1" smtClean="0"/>
              <a:t>Prosocial</a:t>
            </a:r>
            <a:r>
              <a:rPr lang="en-US" dirty="0" smtClean="0"/>
              <a:t> to empower communities.</a:t>
            </a:r>
          </a:p>
          <a:p>
            <a:r>
              <a:rPr lang="en-US" dirty="0" smtClean="0"/>
              <a:t>Do</a:t>
            </a:r>
            <a:r>
              <a:rPr lang="en-US" baseline="0" dirty="0" smtClean="0"/>
              <a:t> you have a case example that you can discuss? </a:t>
            </a:r>
          </a:p>
          <a:p>
            <a:pPr lvl="1"/>
            <a:r>
              <a:rPr lang="en-US" dirty="0" smtClean="0"/>
              <a:t>Pictures and video of these cases would be very useful. </a:t>
            </a:r>
          </a:p>
          <a:p>
            <a:pPr marL="457200" lvl="1" indent="0">
              <a:buNone/>
            </a:pPr>
            <a:endParaRPr lang="en-US" dirty="0" smtClean="0"/>
          </a:p>
          <a:p>
            <a:pPr marL="0" indent="0">
              <a:buNone/>
            </a:pPr>
            <a:endParaRPr lang="en-US" dirty="0"/>
          </a:p>
        </p:txBody>
      </p:sp>
    </p:spTree>
    <p:extLst>
      <p:ext uri="{BB962C8B-B14F-4D97-AF65-F5344CB8AC3E}">
        <p14:creationId xmlns:p14="http://schemas.microsoft.com/office/powerpoint/2010/main" xmlns="" val="3596997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5750" y="857250"/>
            <a:ext cx="8686800" cy="2714625"/>
          </a:xfrm>
        </p:spPr>
        <p:txBody>
          <a:bodyPr>
            <a:normAutofit fontScale="90000"/>
          </a:bodyPr>
          <a:lstStyle/>
          <a:p>
            <a:pPr eaLnBrk="1" hangingPunct="1">
              <a:defRPr/>
            </a:pPr>
            <a:r>
              <a:rPr lang="en-US" b="1" dirty="0">
                <a:effectLst>
                  <a:outerShdw blurRad="50800" dist="38100" dir="2700000" algn="tl" rotWithShape="0">
                    <a:prstClr val="black">
                      <a:alpha val="40000"/>
                    </a:prstClr>
                  </a:outerShdw>
                </a:effectLst>
                <a:latin typeface="Arial" charset="0"/>
                <a:cs typeface="Arial" charset="0"/>
              </a:rPr>
              <a:t/>
            </a:r>
            <a:br>
              <a:rPr lang="en-US" b="1" dirty="0">
                <a:effectLst>
                  <a:outerShdw blurRad="50800" dist="38100" dir="2700000" algn="tl" rotWithShape="0">
                    <a:prstClr val="black">
                      <a:alpha val="40000"/>
                    </a:prstClr>
                  </a:outerShdw>
                </a:effectLst>
                <a:latin typeface="Arial" charset="0"/>
                <a:cs typeface="Arial" charset="0"/>
              </a:rPr>
            </a:br>
            <a:r>
              <a:rPr lang="en-US" b="1" dirty="0">
                <a:effectLst>
                  <a:outerShdw blurRad="50800" dist="38100" dir="2700000" algn="tl" rotWithShape="0">
                    <a:prstClr val="black">
                      <a:alpha val="40000"/>
                    </a:prstClr>
                  </a:outerShdw>
                </a:effectLst>
                <a:latin typeface="Arial" charset="0"/>
                <a:cs typeface="Arial" charset="0"/>
              </a:rPr>
              <a:t/>
            </a:r>
            <a:br>
              <a:rPr lang="en-US" b="1" dirty="0">
                <a:effectLst>
                  <a:outerShdw blurRad="50800" dist="38100" dir="2700000" algn="tl" rotWithShape="0">
                    <a:prstClr val="black">
                      <a:alpha val="40000"/>
                    </a:prstClr>
                  </a:outerShdw>
                </a:effectLst>
                <a:latin typeface="Arial" charset="0"/>
                <a:cs typeface="Arial" charset="0"/>
              </a:rPr>
            </a:br>
            <a:r>
              <a:rPr lang="en-US" b="1" dirty="0">
                <a:effectLst>
                  <a:outerShdw blurRad="50800" dist="38100" dir="2700000" algn="tl" rotWithShape="0">
                    <a:prstClr val="black">
                      <a:alpha val="40000"/>
                    </a:prstClr>
                  </a:outerShdw>
                </a:effectLst>
                <a:latin typeface="Arial" charset="0"/>
                <a:cs typeface="Arial" charset="0"/>
              </a:rPr>
              <a:t/>
            </a:r>
            <a:br>
              <a:rPr lang="en-US" b="1" dirty="0">
                <a:effectLst>
                  <a:outerShdw blurRad="50800" dist="38100" dir="2700000" algn="tl" rotWithShape="0">
                    <a:prstClr val="black">
                      <a:alpha val="40000"/>
                    </a:prstClr>
                  </a:outerShdw>
                </a:effectLst>
                <a:latin typeface="Arial" charset="0"/>
                <a:cs typeface="Arial" charset="0"/>
              </a:rPr>
            </a:br>
            <a:r>
              <a:rPr lang="en-US" sz="8000" b="1" dirty="0">
                <a:effectLst>
                  <a:outerShdw blurRad="50800" dist="38100" dir="2700000" algn="tl" rotWithShape="0">
                    <a:prstClr val="black">
                      <a:alpha val="40000"/>
                    </a:prstClr>
                  </a:outerShdw>
                </a:effectLst>
                <a:latin typeface="Arial" charset="0"/>
                <a:cs typeface="Arial" charset="0"/>
              </a:rPr>
              <a:t>PROSOCIAL FRAMEWORK FOR EBOLA PREVENTION</a:t>
            </a:r>
          </a:p>
        </p:txBody>
      </p:sp>
      <p:sp>
        <p:nvSpPr>
          <p:cNvPr id="3075" name="Rectangle 3"/>
          <p:cNvSpPr>
            <a:spLocks noGrp="1" noChangeArrowheads="1"/>
          </p:cNvSpPr>
          <p:nvPr>
            <p:ph type="subTitle" idx="1"/>
          </p:nvPr>
        </p:nvSpPr>
        <p:spPr>
          <a:xfrm flipV="1">
            <a:off x="7543800" y="5638800"/>
            <a:ext cx="228600" cy="152400"/>
          </a:xfrm>
        </p:spPr>
        <p:txBody>
          <a:bodyPr>
            <a:normAutofit fontScale="92500" lnSpcReduction="20000"/>
          </a:bodyPr>
          <a:lstStyle/>
          <a:p>
            <a:pPr eaLnBrk="1" hangingPunct="1">
              <a:lnSpc>
                <a:spcPct val="80000"/>
              </a:lnSpc>
              <a:defRPr/>
            </a:pPr>
            <a:endParaRPr lang="en-US" sz="700" smtClean="0">
              <a:ea typeface="+mn-ea"/>
            </a:endParaRPr>
          </a:p>
        </p:txBody>
      </p:sp>
    </p:spTree>
    <p:extLst>
      <p:ext uri="{BB962C8B-B14F-4D97-AF65-F5344CB8AC3E}">
        <p14:creationId xmlns:p14="http://schemas.microsoft.com/office/powerpoint/2010/main" xmlns="" val="204849520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295400"/>
          </a:xfrm>
        </p:spPr>
        <p:txBody>
          <a:bodyPr>
            <a:normAutofit fontScale="90000"/>
          </a:bodyPr>
          <a:lstStyle/>
          <a:p>
            <a:pPr>
              <a:defRPr/>
            </a:pPr>
            <a:r>
              <a:rPr lang="en-GB" sz="6000" dirty="0">
                <a:solidFill>
                  <a:schemeClr val="tx1"/>
                </a:solidFill>
                <a:effectLst>
                  <a:outerShdw blurRad="50800" dist="38100" dir="2700000" algn="tl" rotWithShape="0">
                    <a:prstClr val="black">
                      <a:alpha val="40000"/>
                    </a:prstClr>
                  </a:outerShdw>
                </a:effectLst>
                <a:latin typeface="Arial" charset="0"/>
                <a:cs typeface="Arial" charset="0"/>
              </a:rPr>
              <a:t/>
            </a:r>
            <a:br>
              <a:rPr lang="en-GB" sz="6000" dirty="0">
                <a:solidFill>
                  <a:schemeClr val="tx1"/>
                </a:solidFill>
                <a:effectLst>
                  <a:outerShdw blurRad="50800" dist="38100" dir="2700000" algn="tl" rotWithShape="0">
                    <a:prstClr val="black">
                      <a:alpha val="40000"/>
                    </a:prstClr>
                  </a:outerShdw>
                </a:effectLst>
                <a:latin typeface="Arial" charset="0"/>
                <a:cs typeface="Arial" charset="0"/>
              </a:rPr>
            </a:br>
            <a:r>
              <a:rPr lang="en-GB" sz="6000" dirty="0">
                <a:solidFill>
                  <a:schemeClr val="tx1"/>
                </a:solidFill>
                <a:effectLst>
                  <a:outerShdw blurRad="50800" dist="38100" dir="2700000" algn="tl" rotWithShape="0">
                    <a:prstClr val="black">
                      <a:alpha val="40000"/>
                    </a:prstClr>
                  </a:outerShdw>
                </a:effectLst>
                <a:latin typeface="Arial" charset="0"/>
                <a:cs typeface="Arial" charset="0"/>
              </a:rPr>
              <a:t/>
            </a:r>
            <a:br>
              <a:rPr lang="en-GB" sz="6000" dirty="0">
                <a:solidFill>
                  <a:schemeClr val="tx1"/>
                </a:solidFill>
                <a:effectLst>
                  <a:outerShdw blurRad="50800" dist="38100" dir="2700000" algn="tl" rotWithShape="0">
                    <a:prstClr val="black">
                      <a:alpha val="40000"/>
                    </a:prstClr>
                  </a:outerShdw>
                </a:effectLst>
                <a:latin typeface="Arial" charset="0"/>
                <a:cs typeface="Arial" charset="0"/>
              </a:rPr>
            </a:br>
            <a:r>
              <a:rPr lang="en-GB" sz="6000" b="1" dirty="0">
                <a:solidFill>
                  <a:schemeClr val="tx1"/>
                </a:solidFill>
                <a:effectLst>
                  <a:outerShdw blurRad="50800" dist="38100" dir="2700000" algn="tl" rotWithShape="0">
                    <a:prstClr val="black">
                      <a:alpha val="40000"/>
                    </a:prstClr>
                  </a:outerShdw>
                </a:effectLst>
                <a:latin typeface="Arial" charset="0"/>
                <a:cs typeface="Arial" charset="0"/>
              </a:rPr>
              <a:t>Food for thought</a:t>
            </a:r>
            <a:r>
              <a:rPr lang="en-GB" sz="6000" dirty="0">
                <a:solidFill>
                  <a:schemeClr val="tx1"/>
                </a:solidFill>
                <a:effectLst>
                  <a:outerShdw blurRad="50800" dist="38100" dir="2700000" algn="tl" rotWithShape="0">
                    <a:prstClr val="black">
                      <a:alpha val="40000"/>
                    </a:prstClr>
                  </a:outerShdw>
                </a:effectLst>
                <a:latin typeface="Arial" charset="0"/>
                <a:cs typeface="Arial" charset="0"/>
              </a:rPr>
              <a:t/>
            </a:r>
            <a:br>
              <a:rPr lang="en-GB" sz="6000" dirty="0">
                <a:solidFill>
                  <a:schemeClr val="tx1"/>
                </a:solidFill>
                <a:effectLst>
                  <a:outerShdw blurRad="50800" dist="38100" dir="2700000" algn="tl" rotWithShape="0">
                    <a:prstClr val="black">
                      <a:alpha val="40000"/>
                    </a:prstClr>
                  </a:outerShdw>
                </a:effectLst>
                <a:latin typeface="Arial" charset="0"/>
                <a:cs typeface="Arial" charset="0"/>
              </a:rPr>
            </a:br>
            <a:r>
              <a:rPr lang="en-GB" sz="6000" dirty="0">
                <a:solidFill>
                  <a:schemeClr val="tx1"/>
                </a:solidFill>
                <a:effectLst>
                  <a:outerShdw blurRad="50800" dist="38100" dir="2700000" algn="tl" rotWithShape="0">
                    <a:prstClr val="black">
                      <a:alpha val="40000"/>
                    </a:prstClr>
                  </a:outerShdw>
                </a:effectLst>
                <a:latin typeface="Arial" charset="0"/>
                <a:cs typeface="Arial" charset="0"/>
              </a:rPr>
              <a:t/>
            </a:r>
            <a:br>
              <a:rPr lang="en-GB" sz="6000" dirty="0">
                <a:solidFill>
                  <a:schemeClr val="tx1"/>
                </a:solidFill>
                <a:effectLst>
                  <a:outerShdw blurRad="50800" dist="38100" dir="2700000" algn="tl" rotWithShape="0">
                    <a:prstClr val="black">
                      <a:alpha val="40000"/>
                    </a:prstClr>
                  </a:outerShdw>
                </a:effectLst>
                <a:latin typeface="Arial" charset="0"/>
                <a:cs typeface="Arial" charset="0"/>
              </a:rPr>
            </a:br>
            <a:r>
              <a:rPr lang="en-US" sz="6000" dirty="0">
                <a:solidFill>
                  <a:schemeClr val="tx1"/>
                </a:solidFill>
                <a:effectLst>
                  <a:outerShdw blurRad="50800" dist="38100" dir="2700000" algn="tl" rotWithShape="0">
                    <a:prstClr val="black">
                      <a:alpha val="40000"/>
                    </a:prstClr>
                  </a:outerShdw>
                </a:effectLst>
                <a:latin typeface="Arial" charset="0"/>
                <a:cs typeface="Arial" charset="0"/>
              </a:rPr>
              <a:t/>
            </a:r>
            <a:br>
              <a:rPr lang="en-US" sz="6000" dirty="0">
                <a:solidFill>
                  <a:schemeClr val="tx1"/>
                </a:solidFill>
                <a:effectLst>
                  <a:outerShdw blurRad="50800" dist="38100" dir="2700000" algn="tl" rotWithShape="0">
                    <a:prstClr val="black">
                      <a:alpha val="40000"/>
                    </a:prstClr>
                  </a:outerShdw>
                </a:effectLst>
                <a:latin typeface="Arial" charset="0"/>
                <a:cs typeface="Arial" charset="0"/>
              </a:rPr>
            </a:br>
            <a:endParaRPr lang="en-US" dirty="0">
              <a:effectLst>
                <a:outerShdw blurRad="50800" dist="38100" dir="2700000" algn="tl" rotWithShape="0">
                  <a:prstClr val="black">
                    <a:alpha val="40000"/>
                  </a:prstClr>
                </a:outerShdw>
              </a:effectLst>
              <a:latin typeface="Arial" charset="0"/>
              <a:cs typeface="Arial" charset="0"/>
            </a:endParaRPr>
          </a:p>
        </p:txBody>
      </p:sp>
      <p:sp>
        <p:nvSpPr>
          <p:cNvPr id="4099" name="Content Placeholder 2"/>
          <p:cNvSpPr>
            <a:spLocks noGrp="1"/>
          </p:cNvSpPr>
          <p:nvPr>
            <p:ph idx="1"/>
          </p:nvPr>
        </p:nvSpPr>
        <p:spPr>
          <a:xfrm>
            <a:off x="214313" y="2143125"/>
            <a:ext cx="8777287" cy="3714750"/>
          </a:xfrm>
        </p:spPr>
        <p:txBody>
          <a:bodyPr>
            <a:normAutofit lnSpcReduction="10000"/>
          </a:bodyPr>
          <a:lstStyle/>
          <a:p>
            <a:pPr algn="ctr">
              <a:buFont typeface="Wingdings" charset="0"/>
              <a:buNone/>
              <a:defRPr/>
            </a:pPr>
            <a:r>
              <a:rPr lang="en-GB" sz="4000" dirty="0">
                <a:latin typeface="Arial" charset="0"/>
                <a:cs typeface="Arial" charset="0"/>
              </a:rPr>
              <a:t>   </a:t>
            </a:r>
            <a:r>
              <a:rPr lang="en-GB" sz="4000" dirty="0">
                <a:solidFill>
                  <a:srgbClr val="C00000"/>
                </a:solidFill>
                <a:latin typeface="Arial" charset="0"/>
                <a:cs typeface="Arial" charset="0"/>
              </a:rPr>
              <a:t>“The purpose of life is not to be happy. It is to be useful, to be honourable, to be compassionate, to have it make some differences that you have lived and lived well.”  </a:t>
            </a:r>
          </a:p>
          <a:p>
            <a:pPr>
              <a:buFont typeface="Wingdings" charset="0"/>
              <a:buNone/>
              <a:defRPr/>
            </a:pPr>
            <a:r>
              <a:rPr lang="en-GB" i="1" dirty="0">
                <a:solidFill>
                  <a:srgbClr val="C00000"/>
                </a:solidFill>
                <a:latin typeface="Arial" charset="0"/>
                <a:cs typeface="Arial" charset="0"/>
              </a:rPr>
              <a:t>    </a:t>
            </a:r>
            <a:r>
              <a:rPr lang="en-GB" i="1" dirty="0">
                <a:latin typeface="Arial" charset="0"/>
                <a:cs typeface="Arial" charset="0"/>
              </a:rPr>
              <a:t>(Ralph Waldo Emerson)</a:t>
            </a:r>
            <a:endParaRPr lang="en-US" dirty="0">
              <a:latin typeface="Arial" charset="0"/>
              <a:cs typeface="Arial" charset="0"/>
            </a:endParaRPr>
          </a:p>
          <a:p>
            <a:pPr>
              <a:defRPr/>
            </a:pPr>
            <a:endParaRPr lang="en-US" dirty="0">
              <a:latin typeface="Arial" charset="0"/>
              <a:cs typeface="Arial" charset="0"/>
            </a:endParaRPr>
          </a:p>
        </p:txBody>
      </p:sp>
    </p:spTree>
    <p:extLst>
      <p:ext uri="{BB962C8B-B14F-4D97-AF65-F5344CB8AC3E}">
        <p14:creationId xmlns:p14="http://schemas.microsoft.com/office/powerpoint/2010/main" xmlns="" val="50094891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5350" y="85725"/>
            <a:ext cx="7005638" cy="931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24578" name="Picture 2"/>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55713" y="835025"/>
            <a:ext cx="6510337" cy="4883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9" name="Rectangle 3"/>
          <p:cNvSpPr>
            <a:spLocks/>
          </p:cNvSpPr>
          <p:nvPr/>
        </p:nvSpPr>
        <p:spPr bwMode="auto">
          <a:xfrm>
            <a:off x="755650" y="5665788"/>
            <a:ext cx="7632700"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nchor="ctr"/>
          <a:lstStyle/>
          <a:p>
            <a:pPr marL="39688" algn="ctr"/>
            <a:r>
              <a:rPr lang="en-US" sz="2400" dirty="0">
                <a:solidFill>
                  <a:srgbClr val="000000"/>
                </a:solidFill>
              </a:rPr>
              <a:t>... in 2008 </a:t>
            </a:r>
            <a:r>
              <a:rPr lang="en-US" sz="2400" dirty="0" err="1">
                <a:solidFill>
                  <a:srgbClr val="000000"/>
                </a:solidFill>
              </a:rPr>
              <a:t>Beate</a:t>
            </a:r>
            <a:r>
              <a:rPr lang="en-US" sz="2400" dirty="0">
                <a:solidFill>
                  <a:srgbClr val="000000"/>
                </a:solidFill>
              </a:rPr>
              <a:t> Ebert became friends with </a:t>
            </a:r>
            <a:r>
              <a:rPr lang="en-US" sz="2400" dirty="0">
                <a:solidFill>
                  <a:srgbClr val="000000"/>
                </a:solidFill>
                <a:latin typeface="Arial Bold" charset="0"/>
                <a:cs typeface="Arial Bold" charset="0"/>
                <a:sym typeface="Arial Bold" charset="0"/>
              </a:rPr>
              <a:t>Sarah Culberson</a:t>
            </a:r>
            <a:r>
              <a:rPr lang="en-US" sz="2400" dirty="0">
                <a:solidFill>
                  <a:srgbClr val="000000"/>
                </a:solidFill>
              </a:rPr>
              <a:t>, who is half Sierra Leonean and has been adopted by a Caucasian American upper class family</a:t>
            </a:r>
          </a:p>
        </p:txBody>
      </p:sp>
    </p:spTree>
    <p:extLst>
      <p:ext uri="{BB962C8B-B14F-4D97-AF65-F5344CB8AC3E}">
        <p14:creationId xmlns:p14="http://schemas.microsoft.com/office/powerpoint/2010/main" xmlns="" val="367791777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228600" y="1714500"/>
            <a:ext cx="8686800" cy="4762500"/>
          </a:xfrm>
        </p:spPr>
        <p:txBody>
          <a:bodyPr/>
          <a:lstStyle/>
          <a:p>
            <a:pPr marL="514350" indent="-514350">
              <a:buFont typeface="Times New Roman" pitchFamily="18" charset="0"/>
              <a:buAutoNum type="arabicPeriod"/>
              <a:defRPr/>
            </a:pPr>
            <a:r>
              <a:rPr lang="en-US" sz="2800" dirty="0" smtClean="0">
                <a:ea typeface="+mn-ea"/>
              </a:rPr>
              <a:t>Clearly defined boundaries</a:t>
            </a:r>
          </a:p>
          <a:p>
            <a:pPr marL="514350" indent="-514350">
              <a:buFont typeface="Times New Roman" pitchFamily="18" charset="0"/>
              <a:buAutoNum type="arabicPeriod"/>
              <a:defRPr/>
            </a:pPr>
            <a:r>
              <a:rPr lang="en-US" sz="2800" dirty="0" smtClean="0">
                <a:ea typeface="+mn-ea"/>
              </a:rPr>
              <a:t>Equivalence between benefits and costs</a:t>
            </a:r>
          </a:p>
          <a:p>
            <a:pPr marL="514350" indent="-514350">
              <a:buFont typeface="Times New Roman" pitchFamily="18" charset="0"/>
              <a:buAutoNum type="arabicPeriod"/>
              <a:defRPr/>
            </a:pPr>
            <a:r>
              <a:rPr lang="en-US" sz="2800" dirty="0" smtClean="0">
                <a:ea typeface="+mn-ea"/>
              </a:rPr>
              <a:t>Inclusive decision making</a:t>
            </a:r>
          </a:p>
          <a:p>
            <a:pPr marL="514350" indent="-514350">
              <a:buFont typeface="Times New Roman" pitchFamily="18" charset="0"/>
              <a:buAutoNum type="arabicPeriod"/>
              <a:defRPr/>
            </a:pPr>
            <a:r>
              <a:rPr lang="en-US" sz="2800" dirty="0" smtClean="0">
                <a:ea typeface="+mn-ea"/>
              </a:rPr>
              <a:t>Monitoring</a:t>
            </a:r>
          </a:p>
          <a:p>
            <a:pPr marL="514350" indent="-514350">
              <a:buFont typeface="Times New Roman" pitchFamily="18" charset="0"/>
              <a:buAutoNum type="arabicPeriod"/>
              <a:defRPr/>
            </a:pPr>
            <a:r>
              <a:rPr lang="en-US" sz="2800" dirty="0" smtClean="0">
                <a:ea typeface="+mn-ea"/>
              </a:rPr>
              <a:t>Graduated sanctions</a:t>
            </a:r>
          </a:p>
          <a:p>
            <a:pPr marL="514350" indent="-514350">
              <a:buFont typeface="Times New Roman" pitchFamily="18" charset="0"/>
              <a:buAutoNum type="arabicPeriod"/>
              <a:defRPr/>
            </a:pPr>
            <a:r>
              <a:rPr lang="en-US" sz="2800" dirty="0" smtClean="0">
                <a:ea typeface="+mn-ea"/>
              </a:rPr>
              <a:t>Conflict resolution mechanisms</a:t>
            </a:r>
          </a:p>
          <a:p>
            <a:pPr marL="514350" indent="-514350">
              <a:buFont typeface="Times New Roman" pitchFamily="18" charset="0"/>
              <a:buAutoNum type="arabicPeriod"/>
              <a:defRPr/>
            </a:pPr>
            <a:r>
              <a:rPr lang="en-US" sz="2800" dirty="0" smtClean="0">
                <a:ea typeface="+mn-ea"/>
              </a:rPr>
              <a:t>Right to self organize</a:t>
            </a:r>
          </a:p>
          <a:p>
            <a:pPr marL="514350" indent="-514350">
              <a:buFont typeface="Times New Roman" pitchFamily="18" charset="0"/>
              <a:buAutoNum type="arabicPeriod"/>
              <a:defRPr/>
            </a:pPr>
            <a:r>
              <a:rPr lang="en-US" sz="2800" dirty="0" smtClean="0">
                <a:ea typeface="+mn-ea"/>
              </a:rPr>
              <a:t>Appropriate coordination with relevant groups in the larger system </a:t>
            </a:r>
          </a:p>
          <a:p>
            <a:pPr marL="514350" indent="-514350">
              <a:buFont typeface="Times New Roman" pitchFamily="18" charset="0"/>
              <a:buAutoNum type="arabicPeriod"/>
              <a:defRPr/>
            </a:pPr>
            <a:endParaRPr lang="en-US" sz="3400" dirty="0" smtClean="0">
              <a:ea typeface="+mn-ea"/>
            </a:endParaRPr>
          </a:p>
          <a:p>
            <a:pPr marL="514350" indent="-514350">
              <a:buFont typeface="Times New Roman" pitchFamily="18" charset="0"/>
              <a:buAutoNum type="arabicPeriod"/>
              <a:defRPr/>
            </a:pPr>
            <a:endParaRPr lang="en-US" dirty="0" smtClean="0">
              <a:ea typeface="+mn-ea"/>
            </a:endParaRPr>
          </a:p>
        </p:txBody>
      </p:sp>
      <p:sp>
        <p:nvSpPr>
          <p:cNvPr id="4" name="Rectangle 3"/>
          <p:cNvSpPr/>
          <p:nvPr/>
        </p:nvSpPr>
        <p:spPr>
          <a:xfrm>
            <a:off x="2419350" y="331857"/>
            <a:ext cx="3704860" cy="707886"/>
          </a:xfrm>
          <a:prstGeom prst="rect">
            <a:avLst/>
          </a:prstGeom>
        </p:spPr>
        <p:txBody>
          <a:bodyPr wrap="none">
            <a:spAutoFit/>
          </a:bodyPr>
          <a:lstStyle/>
          <a:p>
            <a:r>
              <a:rPr lang="en-US" sz="4000" dirty="0" smtClean="0">
                <a:effectLst>
                  <a:outerShdw blurRad="50800" dist="38100" dir="2700000" algn="tl" rotWithShape="0">
                    <a:prstClr val="black">
                      <a:alpha val="40000"/>
                    </a:prstClr>
                  </a:outerShdw>
                </a:effectLst>
              </a:rPr>
              <a:t>Design Principles</a:t>
            </a:r>
            <a:endParaRPr lang="en-US" sz="4000" dirty="0"/>
          </a:p>
        </p:txBody>
      </p:sp>
    </p:spTree>
    <p:extLst>
      <p:ext uri="{BB962C8B-B14F-4D97-AF65-F5344CB8AC3E}">
        <p14:creationId xmlns:p14="http://schemas.microsoft.com/office/powerpoint/2010/main" xmlns="" val="190748725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4539727" cy="922338"/>
          </a:xfrm>
        </p:spPr>
        <p:txBody>
          <a:bodyPr/>
          <a:lstStyle/>
          <a:p>
            <a:pPr>
              <a:defRPr/>
            </a:pPr>
            <a:r>
              <a:rPr lang="en-US" dirty="0" smtClean="0">
                <a:effectLst>
                  <a:outerShdw blurRad="50800" dist="38100" dir="2700000" algn="tl" rotWithShape="0">
                    <a:prstClr val="black">
                      <a:alpha val="40000"/>
                    </a:prstClr>
                  </a:outerShdw>
                </a:effectLst>
                <a:ea typeface="+mj-ea"/>
              </a:rPr>
              <a:t>Design Principles</a:t>
            </a:r>
            <a:endParaRPr lang="en-US" dirty="0">
              <a:effectLst>
                <a:outerShdw blurRad="50800" dist="38100" dir="2700000" algn="tl" rotWithShape="0">
                  <a:prstClr val="black">
                    <a:alpha val="40000"/>
                  </a:prstClr>
                </a:outerShdw>
              </a:effectLst>
              <a:ea typeface="+mj-ea"/>
            </a:endParaRPr>
          </a:p>
        </p:txBody>
      </p:sp>
      <p:pic>
        <p:nvPicPr>
          <p:cNvPr id="94210" name="Picture 2" descr="F:\Symbolic Reparation\photos for ACB PRESENTATION\20150320_154210.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rot="16200000">
            <a:off x="3114631" y="1455892"/>
            <a:ext cx="6827203" cy="3977011"/>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44318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33375"/>
            <a:ext cx="8229600" cy="1066800"/>
          </a:xfrm>
        </p:spPr>
        <p:txBody>
          <a:bodyPr/>
          <a:lstStyle/>
          <a:p>
            <a:pPr marL="742950" indent="-742950" eaLnBrk="1" hangingPunct="1">
              <a:buFontTx/>
              <a:buAutoNum type="arabicPeriod"/>
              <a:defRPr/>
            </a:pPr>
            <a:r>
              <a:rPr lang="en-US" b="1" dirty="0">
                <a:effectLst>
                  <a:outerShdw blurRad="50800" dist="38100" dir="2700000" algn="tl" rotWithShape="0">
                    <a:prstClr val="black">
                      <a:alpha val="40000"/>
                    </a:prstClr>
                  </a:outerShdw>
                </a:effectLst>
                <a:latin typeface="Arial" charset="0"/>
                <a:cs typeface="Arial" charset="0"/>
              </a:rPr>
              <a:t>Clearly Defined Boundaries</a:t>
            </a:r>
          </a:p>
        </p:txBody>
      </p:sp>
      <p:sp>
        <p:nvSpPr>
          <p:cNvPr id="8195" name="Content Placeholder 2"/>
          <p:cNvSpPr>
            <a:spLocks noGrp="1"/>
          </p:cNvSpPr>
          <p:nvPr>
            <p:ph idx="1"/>
          </p:nvPr>
        </p:nvSpPr>
        <p:spPr>
          <a:xfrm>
            <a:off x="0" y="1484313"/>
            <a:ext cx="9144000" cy="5373687"/>
          </a:xfrm>
        </p:spPr>
        <p:txBody>
          <a:bodyPr/>
          <a:lstStyle/>
          <a:p>
            <a:pPr marL="514350" indent="-514350" eaLnBrk="1" hangingPunct="1">
              <a:buFont typeface="Wingdings" pitchFamily="2" charset="2"/>
              <a:buChar char="§"/>
              <a:defRPr/>
            </a:pPr>
            <a:r>
              <a:rPr lang="en-US" sz="2800" dirty="0">
                <a:latin typeface="Arial" charset="0"/>
                <a:cs typeface="Arial" charset="0"/>
              </a:rPr>
              <a:t>When things are normal and we are faced with a problem in the community, what do we do? </a:t>
            </a:r>
            <a:r>
              <a:rPr lang="en-US" sz="2800" i="1" dirty="0">
                <a:solidFill>
                  <a:srgbClr val="C00000"/>
                </a:solidFill>
                <a:latin typeface="Arial" charset="0"/>
                <a:cs typeface="Arial" charset="0"/>
              </a:rPr>
              <a:t>(Towards </a:t>
            </a:r>
            <a:r>
              <a:rPr lang="en-US" sz="2800" i="1" dirty="0" err="1">
                <a:solidFill>
                  <a:srgbClr val="C00000"/>
                </a:solidFill>
                <a:latin typeface="Arial" charset="0"/>
                <a:cs typeface="Arial" charset="0"/>
              </a:rPr>
              <a:t>behaviours</a:t>
            </a:r>
            <a:r>
              <a:rPr lang="en-US" sz="2800" i="1" dirty="0">
                <a:solidFill>
                  <a:srgbClr val="C00000"/>
                </a:solidFill>
                <a:latin typeface="Arial" charset="0"/>
                <a:cs typeface="Arial" charset="0"/>
              </a:rPr>
              <a:t>/conflict resolution).</a:t>
            </a:r>
          </a:p>
          <a:p>
            <a:pPr marL="514350" indent="-514350" eaLnBrk="1" hangingPunct="1">
              <a:buFont typeface="Wingdings" pitchFamily="2" charset="2"/>
              <a:buChar char="§"/>
              <a:defRPr/>
            </a:pPr>
            <a:r>
              <a:rPr lang="en-US" sz="2800" dirty="0">
                <a:latin typeface="Arial" charset="0"/>
                <a:cs typeface="Arial" charset="0"/>
              </a:rPr>
              <a:t>What are you all faced with here and now in this community </a:t>
            </a:r>
            <a:r>
              <a:rPr lang="en-US" sz="2800" i="1" dirty="0">
                <a:solidFill>
                  <a:srgbClr val="C00000"/>
                </a:solidFill>
                <a:latin typeface="Arial" charset="0"/>
                <a:cs typeface="Arial" charset="0"/>
              </a:rPr>
              <a:t>(Facts happening, thoughts and feelings, values).</a:t>
            </a:r>
          </a:p>
          <a:p>
            <a:pPr marL="514350" indent="-514350" eaLnBrk="1" hangingPunct="1">
              <a:buFont typeface="Wingdings" pitchFamily="2" charset="2"/>
              <a:buChar char="§"/>
              <a:defRPr/>
            </a:pPr>
            <a:r>
              <a:rPr lang="en-US" sz="2800" dirty="0">
                <a:latin typeface="Arial" charset="0"/>
                <a:cs typeface="Arial" charset="0"/>
              </a:rPr>
              <a:t>How have you been managing in order to stop the painful thoughts and emotions in the context of Ebola? </a:t>
            </a:r>
            <a:r>
              <a:rPr lang="en-US" sz="2800" i="1" dirty="0">
                <a:solidFill>
                  <a:srgbClr val="C00000"/>
                </a:solidFill>
                <a:latin typeface="Arial" charset="0"/>
                <a:cs typeface="Arial" charset="0"/>
              </a:rPr>
              <a:t>( Outside </a:t>
            </a:r>
            <a:r>
              <a:rPr lang="en-US" sz="2800" i="1" dirty="0" err="1">
                <a:solidFill>
                  <a:srgbClr val="C00000"/>
                </a:solidFill>
                <a:latin typeface="Arial" charset="0"/>
                <a:cs typeface="Arial" charset="0"/>
              </a:rPr>
              <a:t>behaviours</a:t>
            </a:r>
            <a:r>
              <a:rPr lang="en-US" sz="2800" i="1" dirty="0">
                <a:solidFill>
                  <a:srgbClr val="C00000"/>
                </a:solidFill>
                <a:latin typeface="Arial" charset="0"/>
                <a:cs typeface="Arial" charset="0"/>
              </a:rPr>
              <a:t>, former towards, no longer functioning in the current context)</a:t>
            </a:r>
          </a:p>
        </p:txBody>
      </p:sp>
    </p:spTree>
    <p:extLst>
      <p:ext uri="{BB962C8B-B14F-4D97-AF65-F5344CB8AC3E}">
        <p14:creationId xmlns:p14="http://schemas.microsoft.com/office/powerpoint/2010/main" xmlns="" val="183924960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0" y="381000"/>
            <a:ext cx="9144000" cy="6905625"/>
          </a:xfrm>
        </p:spPr>
        <p:txBody>
          <a:bodyPr/>
          <a:lstStyle/>
          <a:p>
            <a:pPr marL="514350" indent="-514350">
              <a:buFont typeface="Wingdings" pitchFamily="2" charset="2"/>
              <a:buChar char="§"/>
              <a:defRPr/>
            </a:pPr>
            <a:r>
              <a:rPr lang="en-US" sz="2800" dirty="0" smtClean="0">
                <a:ea typeface="+mn-ea"/>
              </a:rPr>
              <a:t>The approach: In this community what feelings and thoughts are expressed in this crisis? </a:t>
            </a:r>
            <a:r>
              <a:rPr lang="en-US" sz="2800" i="1" dirty="0" smtClean="0">
                <a:solidFill>
                  <a:srgbClr val="C00000"/>
                </a:solidFill>
                <a:ea typeface="+mn-ea"/>
              </a:rPr>
              <a:t>(Away thoughts and feelings).</a:t>
            </a:r>
          </a:p>
          <a:p>
            <a:pPr marL="514350" indent="-514350">
              <a:buFont typeface="Wingdings" pitchFamily="2" charset="2"/>
              <a:buChar char="§"/>
              <a:defRPr/>
            </a:pPr>
            <a:r>
              <a:rPr lang="en-US" sz="2800" dirty="0" smtClean="0">
                <a:ea typeface="+mn-ea"/>
              </a:rPr>
              <a:t>In the midst of all the things you have talked about, what is your value as a community or what do you want to see for self, family, community, chiefdom and district as a whole? </a:t>
            </a:r>
            <a:r>
              <a:rPr lang="en-US" sz="2800" i="1" dirty="0" smtClean="0">
                <a:solidFill>
                  <a:srgbClr val="C00000"/>
                </a:solidFill>
                <a:ea typeface="+mn-ea"/>
              </a:rPr>
              <a:t>(Towards thoughts and feelings).</a:t>
            </a:r>
          </a:p>
          <a:p>
            <a:pPr marL="514350" indent="-514350">
              <a:buFont typeface="Wingdings" pitchFamily="2" charset="2"/>
              <a:buChar char="§"/>
              <a:defRPr/>
            </a:pPr>
            <a:r>
              <a:rPr lang="en-US" sz="2800" dirty="0" smtClean="0">
                <a:ea typeface="+mn-ea"/>
              </a:rPr>
              <a:t>If you keep doing what is familiar what will happen? </a:t>
            </a:r>
            <a:r>
              <a:rPr lang="en-US" sz="2800" i="1" dirty="0" smtClean="0">
                <a:solidFill>
                  <a:srgbClr val="C00000"/>
                </a:solidFill>
                <a:ea typeface="+mn-ea"/>
              </a:rPr>
              <a:t>(Away </a:t>
            </a:r>
            <a:r>
              <a:rPr lang="en-US" sz="2800" i="1" dirty="0" err="1" smtClean="0">
                <a:solidFill>
                  <a:srgbClr val="C00000"/>
                </a:solidFill>
                <a:ea typeface="+mn-ea"/>
              </a:rPr>
              <a:t>behaviours</a:t>
            </a:r>
            <a:r>
              <a:rPr lang="en-US" sz="2800" i="1" dirty="0" smtClean="0">
                <a:solidFill>
                  <a:srgbClr val="C00000"/>
                </a:solidFill>
                <a:ea typeface="+mn-ea"/>
              </a:rPr>
              <a:t>). </a:t>
            </a:r>
          </a:p>
          <a:p>
            <a:pPr marL="514350" indent="-514350">
              <a:buFont typeface="Wingdings" pitchFamily="2" charset="2"/>
              <a:buChar char="§"/>
              <a:defRPr/>
            </a:pPr>
            <a:r>
              <a:rPr lang="en-US" sz="2800" dirty="0" smtClean="0">
                <a:ea typeface="+mn-ea"/>
              </a:rPr>
              <a:t>What are the things you do as an individual or community to help you go towards having good health for self and community? </a:t>
            </a:r>
            <a:r>
              <a:rPr lang="en-US" sz="2800" i="1" dirty="0" smtClean="0">
                <a:solidFill>
                  <a:srgbClr val="C00000"/>
                </a:solidFill>
                <a:ea typeface="+mn-ea"/>
              </a:rPr>
              <a:t>(Towards </a:t>
            </a:r>
            <a:r>
              <a:rPr lang="en-US" sz="2800" i="1" dirty="0" err="1" smtClean="0">
                <a:solidFill>
                  <a:srgbClr val="C00000"/>
                </a:solidFill>
                <a:ea typeface="+mn-ea"/>
              </a:rPr>
              <a:t>behaviours</a:t>
            </a:r>
            <a:r>
              <a:rPr lang="en-US" sz="2800" i="1" dirty="0" smtClean="0">
                <a:solidFill>
                  <a:srgbClr val="C00000"/>
                </a:solidFill>
                <a:ea typeface="+mn-ea"/>
              </a:rPr>
              <a:t> or prevention actions).</a:t>
            </a:r>
          </a:p>
          <a:p>
            <a:pPr marL="514350" indent="-514350">
              <a:buFont typeface="Wingdings" pitchFamily="2" charset="2"/>
              <a:buChar char="§"/>
              <a:defRPr/>
            </a:pPr>
            <a:endParaRPr lang="en-US" sz="3000" dirty="0" smtClean="0">
              <a:ea typeface="+mn-ea"/>
            </a:endParaRPr>
          </a:p>
        </p:txBody>
      </p:sp>
    </p:spTree>
    <p:extLst>
      <p:ext uri="{BB962C8B-B14F-4D97-AF65-F5344CB8AC3E}">
        <p14:creationId xmlns:p14="http://schemas.microsoft.com/office/powerpoint/2010/main" xmlns="" val="20352583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533400"/>
            <a:ext cx="9144000" cy="914400"/>
          </a:xfrm>
        </p:spPr>
        <p:txBody>
          <a:bodyPr>
            <a:normAutofit fontScale="90000"/>
          </a:bodyPr>
          <a:lstStyle/>
          <a:p>
            <a:pPr marL="742950" indent="-742950" eaLnBrk="1" hangingPunct="1">
              <a:defRPr/>
            </a:pPr>
            <a:r>
              <a:rPr lang="en-US" b="1" dirty="0">
                <a:effectLst>
                  <a:outerShdw blurRad="50800" dist="38100" dir="2700000" algn="tl" rotWithShape="0">
                    <a:prstClr val="black">
                      <a:alpha val="40000"/>
                    </a:prstClr>
                  </a:outerShdw>
                </a:effectLst>
                <a:latin typeface="Arial" charset="0"/>
                <a:cs typeface="Arial" charset="0"/>
              </a:rPr>
              <a:t>2. </a:t>
            </a:r>
            <a:r>
              <a:rPr lang="en-US" b="1" dirty="0" smtClean="0">
                <a:effectLst>
                  <a:outerShdw blurRad="50800" dist="38100" dir="2700000" algn="tl" rotWithShape="0">
                    <a:prstClr val="black">
                      <a:alpha val="40000"/>
                    </a:prstClr>
                  </a:outerShdw>
                </a:effectLst>
                <a:latin typeface="Arial" charset="0"/>
                <a:cs typeface="Arial" charset="0"/>
              </a:rPr>
              <a:t> Equivalence Between Benefits </a:t>
            </a:r>
            <a:r>
              <a:rPr lang="en-US" b="1" dirty="0">
                <a:effectLst>
                  <a:outerShdw blurRad="50800" dist="38100" dir="2700000" algn="tl" rotWithShape="0">
                    <a:prstClr val="black">
                      <a:alpha val="40000"/>
                    </a:prstClr>
                  </a:outerShdw>
                </a:effectLst>
                <a:latin typeface="Arial" charset="0"/>
                <a:cs typeface="Arial" charset="0"/>
              </a:rPr>
              <a:t>&amp; Costs</a:t>
            </a:r>
          </a:p>
        </p:txBody>
      </p:sp>
      <p:sp>
        <p:nvSpPr>
          <p:cNvPr id="10243" name="Content Placeholder 2"/>
          <p:cNvSpPr>
            <a:spLocks noGrp="1"/>
          </p:cNvSpPr>
          <p:nvPr>
            <p:ph idx="1"/>
          </p:nvPr>
        </p:nvSpPr>
        <p:spPr>
          <a:xfrm>
            <a:off x="0" y="1676400"/>
            <a:ext cx="9144000" cy="5181600"/>
          </a:xfrm>
        </p:spPr>
        <p:txBody>
          <a:bodyPr/>
          <a:lstStyle/>
          <a:p>
            <a:pPr marL="514350" indent="-514350" eaLnBrk="1" hangingPunct="1">
              <a:buFont typeface="Wingdings" pitchFamily="2" charset="2"/>
              <a:buChar char="§"/>
              <a:defRPr/>
            </a:pPr>
            <a:r>
              <a:rPr lang="en-US" sz="2800" dirty="0" smtClean="0">
                <a:ea typeface="+mn-ea"/>
              </a:rPr>
              <a:t>What do you think you have to do differently which will help everyone to be safe and healthy? </a:t>
            </a:r>
            <a:r>
              <a:rPr lang="en-US" sz="2800" i="1" dirty="0" smtClean="0">
                <a:solidFill>
                  <a:srgbClr val="C00000"/>
                </a:solidFill>
                <a:ea typeface="+mn-ea"/>
              </a:rPr>
              <a:t>(What are the benefits and costs of such actions?)</a:t>
            </a:r>
          </a:p>
          <a:p>
            <a:pPr marL="514350" indent="-514350" eaLnBrk="1" hangingPunct="1">
              <a:buFont typeface="Wingdings" pitchFamily="2" charset="2"/>
              <a:buNone/>
              <a:defRPr/>
            </a:pPr>
            <a:endParaRPr lang="en-US" dirty="0" smtClean="0">
              <a:ea typeface="+mn-ea"/>
            </a:endParaRPr>
          </a:p>
          <a:p>
            <a:pPr marL="514350" indent="-514350" eaLnBrk="1" hangingPunct="1">
              <a:buFont typeface="Wingdings" pitchFamily="2" charset="2"/>
              <a:buNone/>
              <a:defRPr/>
            </a:pPr>
            <a:endParaRPr lang="en-US" dirty="0" smtClean="0">
              <a:ea typeface="+mn-ea"/>
            </a:endParaRPr>
          </a:p>
          <a:p>
            <a:pPr marL="514350" indent="-514350" eaLnBrk="1" hangingPunct="1">
              <a:buFont typeface="Wingdings" pitchFamily="2" charset="2"/>
              <a:buNone/>
              <a:defRPr/>
            </a:pPr>
            <a:endParaRPr lang="en-US" dirty="0" smtClean="0">
              <a:ea typeface="+mn-ea"/>
            </a:endParaRPr>
          </a:p>
        </p:txBody>
      </p:sp>
      <p:graphicFrame>
        <p:nvGraphicFramePr>
          <p:cNvPr id="4" name="Table 3"/>
          <p:cNvGraphicFramePr>
            <a:graphicFrameLocks noGrp="1"/>
          </p:cNvGraphicFramePr>
          <p:nvPr/>
        </p:nvGraphicFramePr>
        <p:xfrm>
          <a:off x="228600" y="3429000"/>
          <a:ext cx="8686800" cy="3276600"/>
        </p:xfrm>
        <a:graphic>
          <a:graphicData uri="http://schemas.openxmlformats.org/drawingml/2006/table">
            <a:tbl>
              <a:tblPr/>
              <a:tblGrid>
                <a:gridCol w="2438400"/>
                <a:gridCol w="3352800"/>
                <a:gridCol w="2895600"/>
              </a:tblGrid>
              <a:tr h="511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ACTION(S)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AD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BENEFIT(S)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AD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COST(S)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ADADA"/>
                    </a:solidFill>
                  </a:tcPr>
                </a:tc>
              </a:tr>
              <a:tr h="784225">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8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80"/>
                          </a:solidFill>
                          <a:effectLst/>
                          <a:latin typeface="Arial" charset="0"/>
                          <a:ea typeface="ＭＳ Ｐゴシック" charset="0"/>
                          <a:cs typeface="Arial" charset="0"/>
                        </a:rPr>
                        <a:t>No eating of bush meat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a:ln>
                            <a:noFill/>
                          </a:ln>
                          <a:solidFill>
                            <a:srgbClr val="000080"/>
                          </a:solidFill>
                          <a:effectLst/>
                          <a:latin typeface="Arial" charset="0"/>
                          <a:ea typeface="ＭＳ Ｐゴシック" charset="0"/>
                          <a:cs typeface="Arial" charset="0"/>
                        </a:rPr>
                        <a:t> Being safe and healthy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a:ln>
                            <a:noFill/>
                          </a:ln>
                          <a:solidFill>
                            <a:srgbClr val="000080"/>
                          </a:solidFill>
                          <a:effectLst/>
                          <a:latin typeface="Arial" charset="0"/>
                          <a:ea typeface="ＭＳ Ｐゴシック" charset="0"/>
                          <a:cs typeface="Arial" charset="0"/>
                        </a:rPr>
                        <a:t> A new behaviour which can be difficult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1"/>
                    </a:solidFill>
                  </a:tcPr>
                </a:tc>
              </a:tr>
              <a:tr h="4953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a:ln>
                            <a:noFill/>
                          </a:ln>
                          <a:solidFill>
                            <a:srgbClr val="000080"/>
                          </a:solidFill>
                          <a:effectLst/>
                          <a:latin typeface="Arial" charset="0"/>
                          <a:ea typeface="ＭＳ Ｐゴシック" charset="0"/>
                          <a:cs typeface="Arial" charset="0"/>
                        </a:rPr>
                        <a:t> Having a healthy family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a:ln>
                            <a:noFill/>
                          </a:ln>
                          <a:solidFill>
                            <a:srgbClr val="000080"/>
                          </a:solidFill>
                          <a:effectLst/>
                          <a:latin typeface="Arial" charset="0"/>
                          <a:ea typeface="ＭＳ Ｐゴシック" charset="0"/>
                          <a:cs typeface="Arial" charset="0"/>
                        </a:rPr>
                        <a:t> Monitoring the action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4953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a:ln>
                            <a:noFill/>
                          </a:ln>
                          <a:solidFill>
                            <a:srgbClr val="000080"/>
                          </a:solidFill>
                          <a:effectLst/>
                          <a:latin typeface="Arial" charset="0"/>
                          <a:ea typeface="ＭＳ Ｐゴシック" charset="0"/>
                          <a:cs typeface="Arial" charset="0"/>
                        </a:rPr>
                        <a:t> A healthy community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a:ln>
                            <a:noFill/>
                          </a:ln>
                          <a:solidFill>
                            <a:srgbClr val="000080"/>
                          </a:solidFill>
                          <a:effectLst/>
                          <a:latin typeface="Arial" charset="0"/>
                          <a:ea typeface="ＭＳ Ｐゴシック" charset="0"/>
                          <a:cs typeface="Arial" charset="0"/>
                        </a:rPr>
                        <a:t> Watching one another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1F1"/>
                    </a:solidFill>
                  </a:tcPr>
                </a:tc>
              </a:tr>
              <a:tr h="9906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a:ln>
                            <a:noFill/>
                          </a:ln>
                          <a:solidFill>
                            <a:srgbClr val="000080"/>
                          </a:solidFill>
                          <a:effectLst/>
                          <a:latin typeface="Arial" charset="0"/>
                          <a:ea typeface="ＭＳ Ｐゴシック" charset="0"/>
                          <a:cs typeface="Arial" charset="0"/>
                        </a:rPr>
                        <a:t> Free from the pains of Ebola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80"/>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bl>
          </a:graphicData>
        </a:graphic>
      </p:graphicFrame>
    </p:spTree>
    <p:extLst>
      <p:ext uri="{BB962C8B-B14F-4D97-AF65-F5344CB8AC3E}">
        <p14:creationId xmlns:p14="http://schemas.microsoft.com/office/powerpoint/2010/main" xmlns="" val="69746135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defRPr/>
            </a:pPr>
            <a:r>
              <a:rPr lang="en-US" b="1" dirty="0">
                <a:effectLst>
                  <a:outerShdw blurRad="50800" dist="38100" dir="2700000" algn="tl" rotWithShape="0">
                    <a:prstClr val="black">
                      <a:alpha val="40000"/>
                    </a:prstClr>
                  </a:outerShdw>
                </a:effectLst>
                <a:latin typeface="Arial" charset="0"/>
                <a:cs typeface="Arial" charset="0"/>
              </a:rPr>
              <a:t>3.   Inclusive Decision Making</a:t>
            </a:r>
          </a:p>
        </p:txBody>
      </p:sp>
      <p:sp>
        <p:nvSpPr>
          <p:cNvPr id="11267" name="Content Placeholder 2"/>
          <p:cNvSpPr>
            <a:spLocks noGrp="1"/>
          </p:cNvSpPr>
          <p:nvPr>
            <p:ph idx="1"/>
          </p:nvPr>
        </p:nvSpPr>
        <p:spPr>
          <a:xfrm>
            <a:off x="0" y="1341438"/>
            <a:ext cx="9144000" cy="5029200"/>
          </a:xfrm>
        </p:spPr>
        <p:txBody>
          <a:bodyPr/>
          <a:lstStyle/>
          <a:p>
            <a:pPr marL="514350" indent="-514350" eaLnBrk="1" hangingPunct="1">
              <a:buFont typeface="Wingdings" pitchFamily="2" charset="2"/>
              <a:buChar char="§"/>
              <a:defRPr/>
            </a:pPr>
            <a:r>
              <a:rPr lang="en-US" dirty="0" smtClean="0">
                <a:ea typeface="+mn-ea"/>
              </a:rPr>
              <a:t>As a community how can you try to make an informed decision  collectively that can help everybody to be free from Ebola? </a:t>
            </a:r>
            <a:r>
              <a:rPr lang="en-US" i="1" dirty="0" smtClean="0">
                <a:solidFill>
                  <a:srgbClr val="C00000"/>
                </a:solidFill>
                <a:ea typeface="+mn-ea"/>
              </a:rPr>
              <a:t>(What are the </a:t>
            </a:r>
            <a:r>
              <a:rPr lang="en-US" i="1" dirty="0" err="1" smtClean="0">
                <a:solidFill>
                  <a:srgbClr val="C00000"/>
                </a:solidFill>
                <a:ea typeface="+mn-ea"/>
              </a:rPr>
              <a:t>behaviours</a:t>
            </a:r>
            <a:r>
              <a:rPr lang="en-US" i="1" dirty="0" smtClean="0">
                <a:solidFill>
                  <a:srgbClr val="C00000"/>
                </a:solidFill>
                <a:ea typeface="+mn-ea"/>
              </a:rPr>
              <a:t> we can agree on as a community?)</a:t>
            </a:r>
          </a:p>
          <a:p>
            <a:pPr marL="514350" indent="-514350" eaLnBrk="1" hangingPunct="1">
              <a:buFont typeface="Wingdings" pitchFamily="2" charset="2"/>
              <a:buNone/>
              <a:defRPr/>
            </a:pPr>
            <a:endParaRPr lang="en-US" dirty="0" smtClean="0">
              <a:ea typeface="+mn-ea"/>
            </a:endParaRPr>
          </a:p>
        </p:txBody>
      </p:sp>
      <p:graphicFrame>
        <p:nvGraphicFramePr>
          <p:cNvPr id="4" name="Table 3"/>
          <p:cNvGraphicFramePr>
            <a:graphicFrameLocks noGrp="1"/>
          </p:cNvGraphicFramePr>
          <p:nvPr/>
        </p:nvGraphicFramePr>
        <p:xfrm>
          <a:off x="152400" y="3962400"/>
          <a:ext cx="8839200" cy="2667000"/>
        </p:xfrm>
        <a:graphic>
          <a:graphicData uri="http://schemas.openxmlformats.org/drawingml/2006/table">
            <a:tbl>
              <a:tblPr/>
              <a:tblGrid>
                <a:gridCol w="1768475"/>
                <a:gridCol w="1766888"/>
                <a:gridCol w="1768475"/>
                <a:gridCol w="1766887"/>
                <a:gridCol w="1768475"/>
              </a:tblGrid>
              <a:tr h="13335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C00000"/>
                        </a:solidFill>
                        <a:effectLst>
                          <a:outerShdw blurRad="38100" dist="38100" dir="2700000" algn="tl">
                            <a:srgbClr val="DDDDDD"/>
                          </a:outerShdw>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C00000"/>
                        </a:solidFill>
                        <a:effectLst>
                          <a:outerShdw blurRad="38100" dist="38100" dir="2700000" algn="tl">
                            <a:srgbClr val="DDDDDD"/>
                          </a:outerShdw>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C00000"/>
                        </a:solidFill>
                        <a:effectLst>
                          <a:outerShdw blurRad="38100" dist="38100" dir="2700000" algn="tl">
                            <a:srgbClr val="DDDDDD"/>
                          </a:outerShdw>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C00000"/>
                          </a:solidFill>
                          <a:effectLst>
                            <a:outerShdw blurRad="38100" dist="38100" dir="2700000" algn="tl">
                              <a:srgbClr val="DDDDDD"/>
                            </a:outerShdw>
                          </a:effectLst>
                          <a:latin typeface="Arial" charset="0"/>
                          <a:ea typeface="ＭＳ Ｐゴシック" charset="0"/>
                          <a:cs typeface="Arial" charset="0"/>
                        </a:rPr>
                        <a:t>No eating bush meat</a:t>
                      </a:r>
                    </a:p>
                  </a:txBody>
                  <a:tcPr horzOverflow="overflow">
                    <a:lnL w="12700" cap="flat" cmpd="sng" algn="ctr">
                      <a:solidFill>
                        <a:srgbClr val="DADADA"/>
                      </a:solidFill>
                      <a:prstDash val="solid"/>
                      <a:round/>
                      <a:headEnd type="none" w="med" len="med"/>
                      <a:tailEnd type="none" w="med" len="med"/>
                    </a:lnL>
                    <a:lnR w="12700" cap="flat" cmpd="sng" algn="ctr">
                      <a:solidFill>
                        <a:srgbClr val="DADADA"/>
                      </a:solid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C00000"/>
                          </a:solidFill>
                          <a:effectLst>
                            <a:outerShdw blurRad="38100" dist="38100" dir="2700000" algn="tl">
                              <a:srgbClr val="DDDDDD"/>
                            </a:outerShdw>
                          </a:effectLst>
                          <a:latin typeface="Arial" charset="0"/>
                          <a:ea typeface="ＭＳ Ｐゴシック" charset="0"/>
                          <a:cs typeface="Arial" charset="0"/>
                        </a:rPr>
                        <a:t>Negatives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C00000"/>
                          </a:solidFill>
                          <a:effectLst>
                            <a:outerShdw blurRad="38100" dist="38100" dir="2700000" algn="tl">
                              <a:srgbClr val="DDDDDD"/>
                            </a:outerShdw>
                          </a:effectLst>
                          <a:latin typeface="Arial" charset="0"/>
                          <a:ea typeface="ＭＳ Ｐゴシック" charset="0"/>
                          <a:cs typeface="Arial" charset="0"/>
                        </a:rPr>
                        <a:t>Now</a:t>
                      </a:r>
                    </a:p>
                  </a:txBody>
                  <a:tcPr horzOverflow="overflow">
                    <a:lnL w="12700" cap="flat" cmpd="sng" algn="ctr">
                      <a:solidFill>
                        <a:srgbClr val="DADADA"/>
                      </a:solidFill>
                      <a:prstDash val="solid"/>
                      <a:round/>
                      <a:headEnd type="none" w="med" len="med"/>
                      <a:tailEnd type="none" w="med" len="med"/>
                    </a:lnL>
                    <a:lnR w="12700" cap="flat" cmpd="sng" algn="ctr">
                      <a:solidFill>
                        <a:srgbClr val="DADADA"/>
                      </a:solid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C00000"/>
                          </a:solidFill>
                          <a:effectLst>
                            <a:outerShdw blurRad="38100" dist="38100" dir="2700000" algn="tl">
                              <a:srgbClr val="DDDDDD"/>
                            </a:outerShdw>
                          </a:effectLst>
                          <a:latin typeface="Arial" charset="0"/>
                          <a:ea typeface="ＭＳ Ｐゴシック" charset="0"/>
                          <a:cs typeface="Arial" charset="0"/>
                        </a:rPr>
                        <a:t>Positives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C00000"/>
                          </a:solidFill>
                          <a:effectLst>
                            <a:outerShdw blurRad="38100" dist="38100" dir="2700000" algn="tl">
                              <a:srgbClr val="DDDDDD"/>
                            </a:outerShdw>
                          </a:effectLst>
                          <a:latin typeface="Arial" charset="0"/>
                          <a:ea typeface="ＭＳ Ｐゴシック" charset="0"/>
                          <a:cs typeface="Arial" charset="0"/>
                        </a:rPr>
                        <a:t>Now</a:t>
                      </a:r>
                    </a:p>
                  </a:txBody>
                  <a:tcPr horzOverflow="overflow">
                    <a:lnL w="12700" cap="flat" cmpd="sng" algn="ctr">
                      <a:solidFill>
                        <a:srgbClr val="DADADA"/>
                      </a:solidFill>
                      <a:prstDash val="solid"/>
                      <a:round/>
                      <a:headEnd type="none" w="med" len="med"/>
                      <a:tailEnd type="none" w="med" len="med"/>
                    </a:lnL>
                    <a:lnR w="12700" cap="flat" cmpd="sng" algn="ctr">
                      <a:solidFill>
                        <a:srgbClr val="DADADA"/>
                      </a:solid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C00000"/>
                          </a:solidFill>
                          <a:effectLst>
                            <a:outerShdw blurRad="38100" dist="38100" dir="2700000" algn="tl">
                              <a:srgbClr val="DDDDDD"/>
                            </a:outerShdw>
                          </a:effectLst>
                          <a:latin typeface="Arial" charset="0"/>
                          <a:ea typeface="ＭＳ Ｐゴシック" charset="0"/>
                          <a:cs typeface="Arial" charset="0"/>
                        </a:rPr>
                        <a:t>Negatives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C00000"/>
                          </a:solidFill>
                          <a:effectLst>
                            <a:outerShdw blurRad="38100" dist="38100" dir="2700000" algn="tl">
                              <a:srgbClr val="DDDDDD"/>
                            </a:outerShdw>
                          </a:effectLst>
                          <a:latin typeface="Arial" charset="0"/>
                          <a:ea typeface="ＭＳ Ｐゴシック" charset="0"/>
                          <a:cs typeface="Arial" charset="0"/>
                        </a:rPr>
                        <a:t>Later</a:t>
                      </a:r>
                    </a:p>
                  </a:txBody>
                  <a:tcPr horzOverflow="overflow">
                    <a:lnL w="12700" cap="flat" cmpd="sng" algn="ctr">
                      <a:solidFill>
                        <a:srgbClr val="DADADA"/>
                      </a:solidFill>
                      <a:prstDash val="solid"/>
                      <a:round/>
                      <a:headEnd type="none" w="med" len="med"/>
                      <a:tailEnd type="none" w="med" len="med"/>
                    </a:lnL>
                    <a:lnR w="12700" cap="flat" cmpd="sng" algn="ctr">
                      <a:solidFill>
                        <a:srgbClr val="DADADA"/>
                      </a:solid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C00000"/>
                          </a:solidFill>
                          <a:effectLst>
                            <a:outerShdw blurRad="38100" dist="38100" dir="2700000" algn="tl">
                              <a:srgbClr val="DDDDDD"/>
                            </a:outerShdw>
                          </a:effectLst>
                          <a:latin typeface="Arial" charset="0"/>
                          <a:ea typeface="ＭＳ Ｐゴシック" charset="0"/>
                          <a:cs typeface="Arial" charset="0"/>
                        </a:rPr>
                        <a:t>Positives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C00000"/>
                          </a:solidFill>
                          <a:effectLst>
                            <a:outerShdw blurRad="38100" dist="38100" dir="2700000" algn="tl">
                              <a:srgbClr val="DDDDDD"/>
                            </a:outerShdw>
                          </a:effectLst>
                          <a:latin typeface="Arial" charset="0"/>
                          <a:ea typeface="ＭＳ Ｐゴシック" charset="0"/>
                          <a:cs typeface="Arial" charset="0"/>
                        </a:rPr>
                        <a:t>Later</a:t>
                      </a:r>
                    </a:p>
                  </a:txBody>
                  <a:tcPr horzOverflow="overflow">
                    <a:lnL w="12700" cap="flat" cmpd="sng" algn="ctr">
                      <a:solidFill>
                        <a:srgbClr val="DADADA"/>
                      </a:solidFill>
                      <a:prstDash val="solid"/>
                      <a:round/>
                      <a:headEnd type="none" w="med" len="med"/>
                      <a:tailEnd type="none" w="med" len="med"/>
                    </a:lnL>
                    <a:lnR w="12700" cap="flat" cmpd="sng" algn="ctr">
                      <a:solidFill>
                        <a:srgbClr val="DADADA"/>
                      </a:solid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r>
              <a:tr h="13335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80"/>
                          </a:solidFill>
                          <a:effectLst/>
                          <a:latin typeface="Arial" charset="0"/>
                          <a:ea typeface="ＭＳ Ｐゴシック" charset="0"/>
                          <a:cs typeface="Arial" charset="0"/>
                        </a:rPr>
                        <a:t>I am hungry and feel that I am wasting food.</a:t>
                      </a:r>
                    </a:p>
                  </a:txBody>
                  <a:tcPr horzOverflow="overflow">
                    <a:lnL w="12700" cap="flat" cmpd="sng" algn="ctr">
                      <a:solidFill>
                        <a:srgbClr val="DADADA"/>
                      </a:solidFill>
                      <a:prstDash val="solid"/>
                      <a:round/>
                      <a:headEnd type="none" w="med" len="med"/>
                      <a:tailEnd type="none" w="med" len="med"/>
                    </a:lnL>
                    <a:lnR w="12700" cap="flat" cmpd="sng" algn="ctr">
                      <a:solidFill>
                        <a:srgbClr val="DADADA"/>
                      </a:solid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80"/>
                          </a:solidFill>
                          <a:effectLst/>
                          <a:latin typeface="Arial" charset="0"/>
                          <a:ea typeface="ＭＳ Ｐゴシック" charset="0"/>
                          <a:cs typeface="Arial" charset="0"/>
                        </a:rPr>
                        <a:t>I am not taking any risk because of hunger.</a:t>
                      </a:r>
                    </a:p>
                  </a:txBody>
                  <a:tcPr horzOverflow="overflow">
                    <a:lnL w="12700" cap="flat" cmpd="sng" algn="ctr">
                      <a:solidFill>
                        <a:srgbClr val="DADADA"/>
                      </a:solidFill>
                      <a:prstDash val="solid"/>
                      <a:round/>
                      <a:headEnd type="none" w="med" len="med"/>
                      <a:tailEnd type="none" w="med" len="med"/>
                    </a:lnL>
                    <a:lnR w="12700" cap="flat" cmpd="sng" algn="ctr">
                      <a:solidFill>
                        <a:srgbClr val="DADADA"/>
                      </a:solid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80"/>
                          </a:solidFill>
                          <a:effectLst/>
                          <a:latin typeface="Arial" charset="0"/>
                          <a:ea typeface="ＭＳ Ｐゴシック" charset="0"/>
                          <a:cs typeface="Arial" charset="0"/>
                        </a:rPr>
                        <a:t>None.</a:t>
                      </a:r>
                    </a:p>
                  </a:txBody>
                  <a:tcPr horzOverflow="overflow">
                    <a:lnL w="12700" cap="flat" cmpd="sng" algn="ctr">
                      <a:solidFill>
                        <a:srgbClr val="DADADA"/>
                      </a:solidFill>
                      <a:prstDash val="solid"/>
                      <a:round/>
                      <a:headEnd type="none" w="med" len="med"/>
                      <a:tailEnd type="none" w="med" len="med"/>
                    </a:lnL>
                    <a:lnR w="12700" cap="flat" cmpd="sng" algn="ctr">
                      <a:solidFill>
                        <a:srgbClr val="DADADA"/>
                      </a:solid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80"/>
                          </a:solidFill>
                          <a:effectLst/>
                          <a:latin typeface="Arial" charset="0"/>
                          <a:ea typeface="ＭＳ Ｐゴシック" charset="0"/>
                          <a:cs typeface="Arial" charset="0"/>
                        </a:rPr>
                        <a:t>I stay healthy and don’t catch Ebola.</a:t>
                      </a:r>
                    </a:p>
                  </a:txBody>
                  <a:tcPr horzOverflow="overflow">
                    <a:lnL w="12700" cap="flat" cmpd="sng" algn="ctr">
                      <a:solidFill>
                        <a:srgbClr val="DADADA"/>
                      </a:solidFill>
                      <a:prstDash val="solid"/>
                      <a:round/>
                      <a:headEnd type="none" w="med" len="med"/>
                      <a:tailEnd type="none" w="med" len="med"/>
                    </a:lnL>
                    <a:lnR w="12700" cap="flat" cmpd="sng" algn="ctr">
                      <a:solidFill>
                        <a:srgbClr val="DADADA"/>
                      </a:solid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1F1F1"/>
                    </a:solidFill>
                  </a:tcPr>
                </a:tc>
              </a:tr>
            </a:tbl>
          </a:graphicData>
        </a:graphic>
      </p:graphicFrame>
    </p:spTree>
    <p:extLst>
      <p:ext uri="{BB962C8B-B14F-4D97-AF65-F5344CB8AC3E}">
        <p14:creationId xmlns:p14="http://schemas.microsoft.com/office/powerpoint/2010/main" xmlns="" val="124451023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b="1" dirty="0">
                <a:effectLst>
                  <a:outerShdw blurRad="50800" dist="38100" dir="2700000" algn="tl" rotWithShape="0">
                    <a:prstClr val="black">
                      <a:alpha val="40000"/>
                    </a:prstClr>
                  </a:outerShdw>
                </a:effectLst>
                <a:latin typeface="Arial" charset="0"/>
                <a:cs typeface="Arial" charset="0"/>
              </a:rPr>
              <a:t>4.  Monitoring</a:t>
            </a:r>
          </a:p>
        </p:txBody>
      </p:sp>
      <p:sp>
        <p:nvSpPr>
          <p:cNvPr id="12291" name="Content Placeholder 2"/>
          <p:cNvSpPr>
            <a:spLocks noGrp="1"/>
          </p:cNvSpPr>
          <p:nvPr>
            <p:ph idx="1"/>
          </p:nvPr>
        </p:nvSpPr>
        <p:spPr>
          <a:xfrm>
            <a:off x="0" y="1828800"/>
            <a:ext cx="9144000" cy="5029200"/>
          </a:xfrm>
        </p:spPr>
        <p:txBody>
          <a:bodyPr/>
          <a:lstStyle/>
          <a:p>
            <a:pPr marL="514350" indent="-514350" eaLnBrk="1" hangingPunct="1">
              <a:buFont typeface="Wingdings" pitchFamily="2" charset="2"/>
              <a:buChar char="§"/>
              <a:defRPr/>
            </a:pPr>
            <a:r>
              <a:rPr lang="en-US" dirty="0" smtClean="0">
                <a:ea typeface="+mn-ea"/>
              </a:rPr>
              <a:t>How can you all ensure that everybody in the community do things differently in this fight against Ebola? </a:t>
            </a:r>
          </a:p>
          <a:p>
            <a:pPr marL="514350" indent="-514350" eaLnBrk="1" hangingPunct="1">
              <a:buFont typeface="Wingdings" pitchFamily="2" charset="2"/>
              <a:buNone/>
              <a:defRPr/>
            </a:pPr>
            <a:r>
              <a:rPr lang="en-US" i="1" dirty="0" smtClean="0">
                <a:solidFill>
                  <a:srgbClr val="FF0000"/>
                </a:solidFill>
                <a:ea typeface="+mn-ea"/>
              </a:rPr>
              <a:t>    (</a:t>
            </a:r>
            <a:r>
              <a:rPr lang="en-US" i="1" dirty="0" smtClean="0">
                <a:solidFill>
                  <a:srgbClr val="C00000"/>
                </a:solidFill>
                <a:ea typeface="+mn-ea"/>
              </a:rPr>
              <a:t>The community collectively agrees on new structures to which they become committed. E.g. </a:t>
            </a:r>
            <a:r>
              <a:rPr lang="en-US" i="1" dirty="0" err="1" smtClean="0">
                <a:solidFill>
                  <a:srgbClr val="C00000"/>
                </a:solidFill>
                <a:ea typeface="+mn-ea"/>
              </a:rPr>
              <a:t>neighbourhood</a:t>
            </a:r>
            <a:r>
              <a:rPr lang="en-US" i="1" dirty="0" smtClean="0">
                <a:solidFill>
                  <a:srgbClr val="C00000"/>
                </a:solidFill>
                <a:ea typeface="+mn-ea"/>
              </a:rPr>
              <a:t> watch, adoption and implementation of by-laws, formation of task force etc.)</a:t>
            </a:r>
          </a:p>
          <a:p>
            <a:pPr marL="514350" indent="-514350" eaLnBrk="1" hangingPunct="1">
              <a:buFont typeface="Wingdings" pitchFamily="2" charset="2"/>
              <a:buNone/>
              <a:defRPr/>
            </a:pPr>
            <a:endParaRPr lang="en-US" dirty="0" smtClean="0">
              <a:ea typeface="+mn-ea"/>
            </a:endParaRPr>
          </a:p>
          <a:p>
            <a:pPr marL="514350" indent="-514350" eaLnBrk="1" hangingPunct="1">
              <a:buFont typeface="Wingdings" pitchFamily="2" charset="2"/>
              <a:buNone/>
              <a:defRPr/>
            </a:pPr>
            <a:endParaRPr lang="en-US" dirty="0" smtClean="0">
              <a:ea typeface="+mn-ea"/>
            </a:endParaRPr>
          </a:p>
        </p:txBody>
      </p:sp>
    </p:spTree>
    <p:extLst>
      <p:ext uri="{BB962C8B-B14F-4D97-AF65-F5344CB8AC3E}">
        <p14:creationId xmlns:p14="http://schemas.microsoft.com/office/powerpoint/2010/main" xmlns="" val="121004968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defRPr/>
            </a:pPr>
            <a:r>
              <a:rPr lang="en-US" b="1" dirty="0">
                <a:effectLst>
                  <a:outerShdw blurRad="50800" dist="38100" dir="2700000" algn="tl" rotWithShape="0">
                    <a:prstClr val="black">
                      <a:alpha val="40000"/>
                    </a:prstClr>
                  </a:outerShdw>
                </a:effectLst>
                <a:latin typeface="Arial" charset="0"/>
                <a:cs typeface="Arial" charset="0"/>
              </a:rPr>
              <a:t>5. Graduated Sanctions</a:t>
            </a:r>
          </a:p>
        </p:txBody>
      </p:sp>
      <p:sp>
        <p:nvSpPr>
          <p:cNvPr id="13315" name="Content Placeholder 2"/>
          <p:cNvSpPr>
            <a:spLocks noGrp="1"/>
          </p:cNvSpPr>
          <p:nvPr>
            <p:ph idx="1"/>
          </p:nvPr>
        </p:nvSpPr>
        <p:spPr>
          <a:xfrm>
            <a:off x="0" y="1828800"/>
            <a:ext cx="9144000" cy="5029200"/>
          </a:xfrm>
        </p:spPr>
        <p:txBody>
          <a:bodyPr/>
          <a:lstStyle/>
          <a:p>
            <a:pPr marL="514350" indent="-514350">
              <a:buFont typeface="Wingdings" pitchFamily="2" charset="2"/>
              <a:buChar char="§"/>
              <a:defRPr/>
            </a:pPr>
            <a:r>
              <a:rPr lang="en-US" dirty="0">
                <a:latin typeface="Arial" charset="0"/>
                <a:cs typeface="Arial" charset="0"/>
              </a:rPr>
              <a:t>What do you think you can do if somebody is not doing what you collectively agreed upon.</a:t>
            </a:r>
          </a:p>
          <a:p>
            <a:pPr marL="514350" indent="-514350" eaLnBrk="1" hangingPunct="1">
              <a:buFont typeface="Wingdings" charset="0"/>
              <a:buNone/>
              <a:defRPr/>
            </a:pPr>
            <a:r>
              <a:rPr lang="en-US" i="1" dirty="0">
                <a:solidFill>
                  <a:srgbClr val="C00000"/>
                </a:solidFill>
                <a:latin typeface="Arial" charset="0"/>
                <a:cs typeface="Arial" charset="0"/>
              </a:rPr>
              <a:t>     (Community agrees collectively on sanctions e.g. </a:t>
            </a:r>
            <a:r>
              <a:rPr lang="en-US" i="1" dirty="0" smtClean="0">
                <a:solidFill>
                  <a:srgbClr val="C00000"/>
                </a:solidFill>
                <a:latin typeface="Arial" charset="0"/>
                <a:cs typeface="Arial" charset="0"/>
              </a:rPr>
              <a:t>paying a fine.</a:t>
            </a:r>
            <a:endParaRPr lang="en-US" i="1" dirty="0">
              <a:solidFill>
                <a:srgbClr val="C00000"/>
              </a:solidFill>
              <a:latin typeface="Arial" charset="0"/>
              <a:cs typeface="Arial" charset="0"/>
            </a:endParaRPr>
          </a:p>
        </p:txBody>
      </p:sp>
    </p:spTree>
    <p:extLst>
      <p:ext uri="{BB962C8B-B14F-4D97-AF65-F5344CB8AC3E}">
        <p14:creationId xmlns:p14="http://schemas.microsoft.com/office/powerpoint/2010/main" xmlns="" val="319973291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rmAutofit fontScale="90000"/>
          </a:bodyPr>
          <a:lstStyle/>
          <a:p>
            <a:pPr>
              <a:defRPr/>
            </a:pPr>
            <a:r>
              <a:rPr lang="en-US" b="1" dirty="0">
                <a:effectLst>
                  <a:outerShdw blurRad="50800" dist="38100" dir="2700000" algn="tl" rotWithShape="0">
                    <a:prstClr val="black">
                      <a:alpha val="40000"/>
                    </a:prstClr>
                  </a:outerShdw>
                </a:effectLst>
                <a:latin typeface="Arial" charset="0"/>
                <a:cs typeface="Arial" charset="0"/>
              </a:rPr>
              <a:t>6.  Conflict Resolution Mechanisms</a:t>
            </a:r>
          </a:p>
        </p:txBody>
      </p:sp>
      <p:sp>
        <p:nvSpPr>
          <p:cNvPr id="14339" name="Content Placeholder 2"/>
          <p:cNvSpPr>
            <a:spLocks noGrp="1"/>
          </p:cNvSpPr>
          <p:nvPr>
            <p:ph idx="1"/>
          </p:nvPr>
        </p:nvSpPr>
        <p:spPr>
          <a:xfrm>
            <a:off x="0" y="1828800"/>
            <a:ext cx="9144000" cy="5029200"/>
          </a:xfrm>
        </p:spPr>
        <p:txBody>
          <a:bodyPr/>
          <a:lstStyle/>
          <a:p>
            <a:pPr marL="514350" indent="-514350">
              <a:buFont typeface="Wingdings" pitchFamily="2" charset="2"/>
              <a:buChar char="§"/>
              <a:defRPr/>
            </a:pPr>
            <a:r>
              <a:rPr lang="en-US" dirty="0">
                <a:latin typeface="Arial" charset="0"/>
                <a:cs typeface="Arial" charset="0"/>
              </a:rPr>
              <a:t>When things are normal and the community is faced with a problem what do we do</a:t>
            </a:r>
            <a:r>
              <a:rPr lang="en-US" dirty="0" smtClean="0">
                <a:latin typeface="Arial" charset="0"/>
                <a:cs typeface="Arial" charset="0"/>
              </a:rPr>
              <a:t>?</a:t>
            </a:r>
          </a:p>
          <a:p>
            <a:pPr marL="0" indent="0">
              <a:buFont typeface="Wingdings" pitchFamily="2" charset="2"/>
              <a:buChar char="§"/>
              <a:defRPr/>
            </a:pPr>
            <a:endParaRPr lang="en-US" dirty="0">
              <a:latin typeface="Arial" charset="0"/>
              <a:cs typeface="Arial" charset="0"/>
            </a:endParaRPr>
          </a:p>
          <a:p>
            <a:pPr marL="514350" indent="-514350">
              <a:buFont typeface="Wingdings" pitchFamily="2" charset="2"/>
              <a:buChar char="§"/>
              <a:defRPr/>
            </a:pPr>
            <a:r>
              <a:rPr lang="en-US" dirty="0">
                <a:latin typeface="Arial" charset="0"/>
                <a:cs typeface="Arial" charset="0"/>
              </a:rPr>
              <a:t>Now that Ebola is here what are we going to do?</a:t>
            </a:r>
          </a:p>
        </p:txBody>
      </p:sp>
    </p:spTree>
    <p:extLst>
      <p:ext uri="{BB962C8B-B14F-4D97-AF65-F5344CB8AC3E}">
        <p14:creationId xmlns:p14="http://schemas.microsoft.com/office/powerpoint/2010/main" xmlns="" val="161807910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effectLst>
                  <a:outerShdw blurRad="50800" dist="38100" dir="2700000" algn="tl" rotWithShape="0">
                    <a:prstClr val="black">
                      <a:alpha val="40000"/>
                    </a:prstClr>
                  </a:outerShdw>
                </a:effectLst>
                <a:latin typeface="Arial" charset="0"/>
                <a:cs typeface="Arial" charset="0"/>
              </a:rPr>
              <a:t>7.  Right to Self Organize</a:t>
            </a:r>
          </a:p>
        </p:txBody>
      </p:sp>
      <p:sp>
        <p:nvSpPr>
          <p:cNvPr id="15363" name="Content Placeholder 2"/>
          <p:cNvSpPr>
            <a:spLocks noGrp="1"/>
          </p:cNvSpPr>
          <p:nvPr>
            <p:ph idx="1"/>
          </p:nvPr>
        </p:nvSpPr>
        <p:spPr>
          <a:xfrm>
            <a:off x="0" y="1828800"/>
            <a:ext cx="8686800" cy="4302125"/>
          </a:xfrm>
        </p:spPr>
        <p:txBody>
          <a:bodyPr/>
          <a:lstStyle/>
          <a:p>
            <a:pPr>
              <a:buFont typeface="Wingdings" pitchFamily="2" charset="2"/>
              <a:buChar char="§"/>
              <a:defRPr/>
            </a:pPr>
            <a:r>
              <a:rPr lang="en-US" dirty="0">
                <a:latin typeface="Arial" charset="0"/>
                <a:cs typeface="Arial" charset="0"/>
              </a:rPr>
              <a:t>All communities in Sierra Leone have self organized groups like women’s groups, youth groups, men’s </a:t>
            </a:r>
            <a:r>
              <a:rPr lang="en-US" dirty="0" smtClean="0">
                <a:latin typeface="Arial" charset="0"/>
                <a:cs typeface="Arial" charset="0"/>
              </a:rPr>
              <a:t>groups </a:t>
            </a:r>
            <a:r>
              <a:rPr lang="en-US" dirty="0">
                <a:latin typeface="Arial" charset="0"/>
                <a:cs typeface="Arial" charset="0"/>
              </a:rPr>
              <a:t>which may be focused on support/self-help,</a:t>
            </a:r>
            <a:r>
              <a:rPr lang="en-US" i="1" dirty="0">
                <a:latin typeface="Arial" charset="0"/>
                <a:cs typeface="Arial" charset="0"/>
              </a:rPr>
              <a:t> </a:t>
            </a:r>
            <a:r>
              <a:rPr lang="en-US" dirty="0">
                <a:latin typeface="Arial" charset="0"/>
                <a:cs typeface="Arial" charset="0"/>
              </a:rPr>
              <a:t>growth/self improvement, socialization etc</a:t>
            </a:r>
            <a:r>
              <a:rPr lang="en-US" i="1" dirty="0">
                <a:latin typeface="Arial" charset="0"/>
                <a:cs typeface="Arial" charset="0"/>
              </a:rPr>
              <a:t>.</a:t>
            </a:r>
            <a:endParaRPr lang="en-US" dirty="0">
              <a:latin typeface="Arial" charset="0"/>
              <a:cs typeface="Arial" charset="0"/>
            </a:endParaRPr>
          </a:p>
        </p:txBody>
      </p:sp>
    </p:spTree>
    <p:extLst>
      <p:ext uri="{BB962C8B-B14F-4D97-AF65-F5344CB8AC3E}">
        <p14:creationId xmlns:p14="http://schemas.microsoft.com/office/powerpoint/2010/main" xmlns="" val="110969960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65650" y="1974850"/>
            <a:ext cx="4152900" cy="4586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nvGrpSpPr>
          <p:cNvPr id="26626" name="Group 4"/>
          <p:cNvGrpSpPr>
            <a:grpSpLocks/>
          </p:cNvGrpSpPr>
          <p:nvPr/>
        </p:nvGrpSpPr>
        <p:grpSpPr bwMode="auto">
          <a:xfrm>
            <a:off x="196850" y="738188"/>
            <a:ext cx="5600700" cy="4000500"/>
            <a:chOff x="0" y="0"/>
            <a:chExt cx="3528" cy="2520"/>
          </a:xfrm>
        </p:grpSpPr>
        <p:sp>
          <p:nvSpPr>
            <p:cNvPr id="26628" name="AutoShape 2"/>
            <p:cNvSpPr>
              <a:spLocks/>
            </p:cNvSpPr>
            <p:nvPr/>
          </p:nvSpPr>
          <p:spPr bwMode="auto">
            <a:xfrm>
              <a:off x="0" y="0"/>
              <a:ext cx="3528" cy="1955"/>
            </a:xfrm>
            <a:custGeom>
              <a:avLst/>
              <a:gdLst>
                <a:gd name="T0" fmla="*/ 13264 w 20597"/>
                <a:gd name="T1" fmla="*/ 14714 h 18970"/>
                <a:gd name="T2" fmla="*/ 3245 w 20597"/>
                <a:gd name="T3" fmla="*/ 17397 h 18970"/>
                <a:gd name="T4" fmla="*/ 1199 w 20597"/>
                <a:gd name="T5" fmla="*/ 4256 h 18970"/>
                <a:gd name="T6" fmla="*/ 11219 w 20597"/>
                <a:gd name="T7" fmla="*/ 1573 h 18970"/>
                <a:gd name="T8" fmla="*/ 14318 w 20597"/>
                <a:gd name="T9" fmla="*/ 11370 h 18970"/>
                <a:gd name="T10" fmla="*/ 20597 w 20597"/>
                <a:gd name="T11" fmla="*/ 16732 h 18970"/>
                <a:gd name="T12" fmla="*/ 13264 w 20597"/>
                <a:gd name="T13" fmla="*/ 14714 h 18970"/>
                <a:gd name="T14" fmla="*/ 13264 w 20597"/>
                <a:gd name="T15" fmla="*/ 14714 h 18970"/>
                <a:gd name="T16" fmla="*/ 0 w 20597"/>
                <a:gd name="T17" fmla="*/ 0 h 18970"/>
                <a:gd name="T18" fmla="*/ 20597 w 20597"/>
                <a:gd name="T19" fmla="*/ 18970 h 1897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0597" h="18970">
                  <a:moveTo>
                    <a:pt x="13264" y="14714"/>
                  </a:moveTo>
                  <a:cubicBezTo>
                    <a:pt x="11062" y="19084"/>
                    <a:pt x="6576" y="20285"/>
                    <a:pt x="3245" y="17397"/>
                  </a:cubicBezTo>
                  <a:cubicBezTo>
                    <a:pt x="-87" y="14509"/>
                    <a:pt x="-1003" y="8626"/>
                    <a:pt x="1199" y="4256"/>
                  </a:cubicBezTo>
                  <a:cubicBezTo>
                    <a:pt x="3401" y="-114"/>
                    <a:pt x="7887" y="-1315"/>
                    <a:pt x="11219" y="1573"/>
                  </a:cubicBezTo>
                  <a:cubicBezTo>
                    <a:pt x="13678" y="3705"/>
                    <a:pt x="14904" y="7581"/>
                    <a:pt x="14318" y="11370"/>
                  </a:cubicBezTo>
                  <a:lnTo>
                    <a:pt x="20597" y="16732"/>
                  </a:lnTo>
                  <a:lnTo>
                    <a:pt x="13264" y="14714"/>
                  </a:lnTo>
                  <a:close/>
                  <a:moveTo>
                    <a:pt x="13264" y="14714"/>
                  </a:moveTo>
                </a:path>
              </a:pathLst>
            </a:custGeom>
            <a:solidFill>
              <a:srgbClr val="FFFFFF">
                <a:alpha val="50195"/>
              </a:srgbClr>
            </a:solidFill>
            <a:ln w="9525">
              <a:solidFill>
                <a:schemeClr val="tx1"/>
              </a:solidFill>
              <a:round/>
              <a:headEnd/>
              <a:tailEnd/>
            </a:ln>
          </p:spPr>
          <p:txBody>
            <a:bodyPr lIns="0" tIns="0" rIns="0" bIns="0"/>
            <a:lstStyle/>
            <a:p>
              <a:endParaRPr lang="en-US"/>
            </a:p>
          </p:txBody>
        </p:sp>
        <p:sp>
          <p:nvSpPr>
            <p:cNvPr id="26629" name="Rectangle 3"/>
            <p:cNvSpPr>
              <a:spLocks/>
            </p:cNvSpPr>
            <p:nvPr/>
          </p:nvSpPr>
          <p:spPr bwMode="auto">
            <a:xfrm>
              <a:off x="363" y="285"/>
              <a:ext cx="1757" cy="2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38100" tIns="38100" rIns="68579" bIns="38100"/>
            <a:lstStyle/>
            <a:p>
              <a:pPr>
                <a:spcBef>
                  <a:spcPts val="500"/>
                </a:spcBef>
              </a:pPr>
              <a:r>
                <a:rPr lang="en-US" sz="2400">
                  <a:solidFill>
                    <a:srgbClr val="005A7C"/>
                  </a:solidFill>
                  <a:latin typeface="Arial Bold" charset="0"/>
                  <a:cs typeface="Arial Bold" charset="0"/>
                  <a:sym typeface="Arial Bold" charset="0"/>
                </a:rPr>
                <a:t>I’ll go to Sierra Leone during  holiday time and do some therapy there and help people.</a:t>
              </a:r>
            </a:p>
          </p:txBody>
        </p:sp>
      </p:grpSp>
      <p:sp>
        <p:nvSpPr>
          <p:cNvPr id="26627" name="Rectangle 5"/>
          <p:cNvSpPr>
            <a:spLocks/>
          </p:cNvSpPr>
          <p:nvPr/>
        </p:nvSpPr>
        <p:spPr bwMode="auto">
          <a:xfrm>
            <a:off x="1892300" y="-279400"/>
            <a:ext cx="7696200"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0479" bIns="0" anchor="ctr"/>
          <a:lstStyle/>
          <a:p>
            <a:pPr marL="39688" algn="ctr"/>
            <a:r>
              <a:rPr lang="en-US" sz="3100">
                <a:solidFill>
                  <a:srgbClr val="FFFFFF"/>
                </a:solidFill>
                <a:latin typeface="Arial Bold" charset="0"/>
                <a:cs typeface="Arial Bold" charset="0"/>
                <a:sym typeface="Arial Bold" charset="0"/>
              </a:rPr>
              <a:t>Beate’s first thought was:</a:t>
            </a:r>
          </a:p>
        </p:txBody>
      </p:sp>
    </p:spTree>
    <p:extLst>
      <p:ext uri="{BB962C8B-B14F-4D97-AF65-F5344CB8AC3E}">
        <p14:creationId xmlns:p14="http://schemas.microsoft.com/office/powerpoint/2010/main" xmlns="" val="236248965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rmAutofit fontScale="90000"/>
          </a:bodyPr>
          <a:lstStyle/>
          <a:p>
            <a:pPr>
              <a:defRPr/>
            </a:pPr>
            <a:r>
              <a:rPr lang="en-US" sz="4000" b="1" dirty="0">
                <a:effectLst>
                  <a:outerShdw blurRad="50800" dist="38100" dir="2700000" algn="tl" rotWithShape="0">
                    <a:prstClr val="black">
                      <a:alpha val="40000"/>
                    </a:prstClr>
                  </a:outerShdw>
                </a:effectLst>
                <a:latin typeface="Arial" charset="0"/>
                <a:cs typeface="Arial" charset="0"/>
              </a:rPr>
              <a:t>8.  Appropriate coordination with relevant groups in the larger system.</a:t>
            </a:r>
          </a:p>
        </p:txBody>
      </p:sp>
      <p:sp>
        <p:nvSpPr>
          <p:cNvPr id="16387" name="Content Placeholder 2"/>
          <p:cNvSpPr>
            <a:spLocks noGrp="1"/>
          </p:cNvSpPr>
          <p:nvPr>
            <p:ph idx="1"/>
          </p:nvPr>
        </p:nvSpPr>
        <p:spPr/>
        <p:txBody>
          <a:bodyPr/>
          <a:lstStyle/>
          <a:p>
            <a:pPr>
              <a:defRPr/>
            </a:pPr>
            <a:endParaRPr lang="en-US" dirty="0" smtClean="0">
              <a:latin typeface="Arial" charset="0"/>
              <a:cs typeface="Arial" charset="0"/>
            </a:endParaRPr>
          </a:p>
          <a:p>
            <a:pPr>
              <a:buFont typeface="Wingdings" pitchFamily="2" charset="2"/>
              <a:buChar char="§"/>
              <a:defRPr/>
            </a:pPr>
            <a:r>
              <a:rPr lang="en-US" dirty="0" smtClean="0">
                <a:latin typeface="Arial" charset="0"/>
                <a:cs typeface="Arial" charset="0"/>
              </a:rPr>
              <a:t>In </a:t>
            </a:r>
            <a:r>
              <a:rPr lang="en-US" dirty="0">
                <a:latin typeface="Arial" charset="0"/>
                <a:cs typeface="Arial" charset="0"/>
              </a:rPr>
              <a:t>the traditional system stakeholders in the village community collaborate with the section leaders who collaborate with the paramount chiefs.</a:t>
            </a:r>
          </a:p>
          <a:p>
            <a:pPr>
              <a:buFont typeface="Wingdings" pitchFamily="2" charset="2"/>
              <a:buChar char="§"/>
              <a:defRPr/>
            </a:pPr>
            <a:r>
              <a:rPr lang="en-US" dirty="0">
                <a:latin typeface="Arial" charset="0"/>
                <a:cs typeface="Arial" charset="0"/>
              </a:rPr>
              <a:t>This process facilitates harmony, peaceful coexistence, effectiveness and efficiency in our concerted efforts.</a:t>
            </a:r>
          </a:p>
        </p:txBody>
      </p:sp>
    </p:spTree>
    <p:extLst>
      <p:ext uri="{BB962C8B-B14F-4D97-AF65-F5344CB8AC3E}">
        <p14:creationId xmlns:p14="http://schemas.microsoft.com/office/powerpoint/2010/main" xmlns="" val="303288224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50800" dist="38100" dir="2700000" algn="tl" rotWithShape="0">
                    <a:prstClr val="black">
                      <a:alpha val="40000"/>
                    </a:prstClr>
                  </a:outerShdw>
                </a:effectLst>
              </a:rPr>
              <a:t>The community’s solution </a:t>
            </a:r>
            <a:endParaRPr lang="en-US" dirty="0">
              <a:effectLst>
                <a:outerShdw blurRad="50800" dist="38100" dir="2700000" algn="tl" rotWithShape="0">
                  <a:prstClr val="black">
                    <a:alpha val="40000"/>
                  </a:prstClr>
                </a:outerShdw>
              </a:effectLst>
            </a:endParaRPr>
          </a:p>
        </p:txBody>
      </p:sp>
      <p:pic>
        <p:nvPicPr>
          <p:cNvPr id="10547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t="20966" b="20966"/>
          <a:stretch>
            <a:fillRect/>
          </a:stretch>
        </p:blipFill>
        <p:spPr/>
      </p:pic>
    </p:spTree>
    <p:extLst>
      <p:ext uri="{BB962C8B-B14F-4D97-AF65-F5344CB8AC3E}">
        <p14:creationId xmlns:p14="http://schemas.microsoft.com/office/powerpoint/2010/main" xmlns="" val="4163773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008687"/>
          </a:xfrm>
        </p:spPr>
        <p:txBody>
          <a:bodyPr/>
          <a:lstStyle/>
          <a:p>
            <a:pPr>
              <a:defRPr/>
            </a:pPr>
            <a:endParaRPr lang="en-US" dirty="0">
              <a:ea typeface="+mj-ea"/>
            </a:endParaRPr>
          </a:p>
        </p:txBody>
      </p:sp>
      <p:pic>
        <p:nvPicPr>
          <p:cNvPr id="108546" name="Picture 2" descr="F:\Symbolic Reparation\DSC07928.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714375" y="285750"/>
            <a:ext cx="7929563" cy="5715000"/>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04329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ea typeface="+mj-ea"/>
            </a:endParaRPr>
          </a:p>
        </p:txBody>
      </p:sp>
      <p:pic>
        <p:nvPicPr>
          <p:cNvPr id="106498" name="Picture 2" descr="F:\Symbolic Reparation\DSC07963.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85750" y="285750"/>
            <a:ext cx="8429625" cy="6286500"/>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9019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937250"/>
          </a:xfrm>
        </p:spPr>
        <p:txBody>
          <a:bodyPr/>
          <a:lstStyle/>
          <a:p>
            <a:pPr>
              <a:defRPr/>
            </a:pPr>
            <a:endParaRPr lang="en-US" dirty="0">
              <a:ea typeface="+mj-ea"/>
            </a:endParaRPr>
          </a:p>
        </p:txBody>
      </p:sp>
      <p:pic>
        <p:nvPicPr>
          <p:cNvPr id="107522" name="Picture 2" descr="F:\Symbolic Reparation\DSC08027.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642938" y="357188"/>
            <a:ext cx="7929562" cy="5572125"/>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93722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ea typeface="+mj-ea"/>
            </a:endParaRPr>
          </a:p>
        </p:txBody>
      </p:sp>
      <p:pic>
        <p:nvPicPr>
          <p:cNvPr id="109570" name="Picture 2" descr="F:\Symbolic Reparation\DSC08030.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500063" y="357188"/>
            <a:ext cx="8286750" cy="6072187"/>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78485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ea typeface="+mj-ea"/>
            </a:endParaRPr>
          </a:p>
        </p:txBody>
      </p:sp>
      <p:pic>
        <p:nvPicPr>
          <p:cNvPr id="110594" name="Picture 2" descr="F:\Symbolic Reparation\DSC08064.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28625" y="357188"/>
            <a:ext cx="8143875" cy="6000750"/>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5705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ea typeface="+mj-ea"/>
            </a:endParaRPr>
          </a:p>
        </p:txBody>
      </p:sp>
      <p:pic>
        <p:nvPicPr>
          <p:cNvPr id="111618" name="Picture 2" descr="F:\Symbolic Reparation\DSC08071.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57188" y="357188"/>
            <a:ext cx="8501062" cy="5857875"/>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93885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ea typeface="+mj-ea"/>
            </a:endParaRPr>
          </a:p>
        </p:txBody>
      </p:sp>
      <p:pic>
        <p:nvPicPr>
          <p:cNvPr id="112642" name="Picture 2" descr="F:\Symbolic Reparation\DSC08073.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57188" y="285750"/>
            <a:ext cx="8429625" cy="6072188"/>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7861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ea typeface="+mj-ea"/>
            </a:endParaRPr>
          </a:p>
        </p:txBody>
      </p:sp>
      <p:pic>
        <p:nvPicPr>
          <p:cNvPr id="113666" name="Picture 2" descr="F:\Symbolic Reparation\DSC08032.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28625" y="500063"/>
            <a:ext cx="8358188" cy="5929312"/>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593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08150" y="115888"/>
            <a:ext cx="1689100" cy="200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2"/>
          <p:cNvSpPr>
            <a:spLocks noGrp="1" noChangeArrowheads="1"/>
          </p:cNvSpPr>
          <p:nvPr>
            <p:ph type="title"/>
          </p:nvPr>
        </p:nvSpPr>
        <p:spPr>
          <a:xfrm>
            <a:off x="1714500" y="301625"/>
            <a:ext cx="7010400" cy="1625600"/>
          </a:xfrm>
        </p:spPr>
        <p:txBody>
          <a:bodyPr rIns="30479"/>
          <a:lstStyle/>
          <a:p>
            <a:pPr marL="39688" eaLnBrk="1" hangingPunct="1">
              <a:defRPr/>
            </a:pPr>
            <a:r>
              <a:rPr lang="en-US" sz="3600" dirty="0" smtClean="0">
                <a:effectLst>
                  <a:outerShdw blurRad="50800" dist="38100" dir="2700000" algn="tl" rotWithShape="0">
                    <a:prstClr val="black">
                      <a:alpha val="40000"/>
                    </a:prstClr>
                  </a:outerShdw>
                </a:effectLst>
                <a:latin typeface="Arial Bold" charset="0"/>
                <a:cs typeface="Arial Bold" charset="0"/>
                <a:sym typeface="Arial Bold" charset="0"/>
              </a:rPr>
              <a:t>Our Aims</a:t>
            </a:r>
            <a:endParaRPr lang="en-US" sz="3600" dirty="0" smtClean="0">
              <a:effectLst>
                <a:outerShdw blurRad="50800" dist="38100" dir="2700000" algn="tl" rotWithShape="0">
                  <a:prstClr val="black">
                    <a:alpha val="40000"/>
                  </a:prstClr>
                </a:outerShdw>
              </a:effectLst>
              <a:latin typeface="Arial Bold" charset="0"/>
              <a:ea typeface="ヒラギノ角ゴ ProN W6" charset="0"/>
              <a:cs typeface="ヒラギノ角ゴ ProN W6" charset="0"/>
              <a:sym typeface="Arial Bold" charset="0"/>
            </a:endParaRPr>
          </a:p>
        </p:txBody>
      </p:sp>
      <p:sp>
        <p:nvSpPr>
          <p:cNvPr id="19460" name="Rectangle 3"/>
          <p:cNvSpPr>
            <a:spLocks noGrp="1" noChangeArrowheads="1"/>
          </p:cNvSpPr>
          <p:nvPr>
            <p:ph type="body" idx="1"/>
          </p:nvPr>
        </p:nvSpPr>
        <p:spPr>
          <a:xfrm>
            <a:off x="619125" y="2519363"/>
            <a:ext cx="8229600" cy="4797425"/>
          </a:xfrm>
        </p:spPr>
        <p:txBody>
          <a:bodyPr rIns="132080"/>
          <a:lstStyle/>
          <a:p>
            <a:pPr eaLnBrk="1" hangingPunct="1">
              <a:defRPr/>
            </a:pPr>
            <a:r>
              <a:rPr lang="en-US" sz="2600" dirty="0" smtClean="0">
                <a:latin typeface="Arial" charset="0"/>
                <a:cs typeface="Arial" charset="0"/>
              </a:rPr>
              <a:t>To bring psychotherapy </a:t>
            </a:r>
            <a:r>
              <a:rPr lang="en-US" sz="2600" dirty="0">
                <a:latin typeface="Arial" charset="0"/>
                <a:cs typeface="Arial" charset="0"/>
              </a:rPr>
              <a:t>support to people in areas of </a:t>
            </a:r>
            <a:r>
              <a:rPr lang="en-US" sz="2600" dirty="0" smtClean="0">
                <a:latin typeface="Arial" charset="0"/>
                <a:cs typeface="Arial" charset="0"/>
              </a:rPr>
              <a:t>post-conflict areas.</a:t>
            </a:r>
            <a:endParaRPr lang="en-US" sz="2600" dirty="0">
              <a:latin typeface="Arial" charset="0"/>
              <a:cs typeface="Arial" charset="0"/>
            </a:endParaRPr>
          </a:p>
          <a:p>
            <a:pPr eaLnBrk="1" hangingPunct="1">
              <a:defRPr/>
            </a:pPr>
            <a:r>
              <a:rPr lang="en-US" sz="2600" dirty="0" smtClean="0">
                <a:latin typeface="Arial" charset="0"/>
                <a:cs typeface="Arial" charset="0"/>
              </a:rPr>
              <a:t>To help people trust </a:t>
            </a:r>
            <a:r>
              <a:rPr lang="en-US" sz="2600" dirty="0">
                <a:latin typeface="Arial" charset="0"/>
                <a:cs typeface="Arial" charset="0"/>
              </a:rPr>
              <a:t>again and find the courage to create their lives according to their own vision. </a:t>
            </a:r>
          </a:p>
          <a:p>
            <a:pPr eaLnBrk="1" hangingPunct="1">
              <a:defRPr/>
            </a:pPr>
            <a:r>
              <a:rPr lang="en-US" sz="2600" dirty="0" smtClean="0">
                <a:latin typeface="Arial" charset="0"/>
                <a:cs typeface="Arial" charset="0"/>
              </a:rPr>
              <a:t>To train </a:t>
            </a:r>
            <a:r>
              <a:rPr lang="en-US" sz="2600" dirty="0">
                <a:latin typeface="Arial" charset="0"/>
                <a:cs typeface="Arial" charset="0"/>
              </a:rPr>
              <a:t>professional helpers on site in effective methods of psychotherapy (Acceptance and Commitment Therapy) and support them through regular supervision</a:t>
            </a:r>
            <a:r>
              <a:rPr lang="en-US" sz="2600" dirty="0" smtClean="0">
                <a:latin typeface="Arial" charset="0"/>
                <a:cs typeface="Arial" charset="0"/>
              </a:rPr>
              <a:t>.</a:t>
            </a:r>
          </a:p>
          <a:p>
            <a:pPr eaLnBrk="1" hangingPunct="1">
              <a:defRPr/>
            </a:pPr>
            <a:r>
              <a:rPr lang="en-US" sz="2600" dirty="0" smtClean="0">
                <a:latin typeface="Arial" charset="0"/>
                <a:cs typeface="Arial" charset="0"/>
              </a:rPr>
              <a:t>To use a training for trainers model.</a:t>
            </a:r>
            <a:endParaRPr lang="en-US" sz="2600" dirty="0">
              <a:latin typeface="Arial" charset="0"/>
              <a:cs typeface="Arial" charset="0"/>
            </a:endParaRPr>
          </a:p>
        </p:txBody>
      </p:sp>
    </p:spTree>
    <p:extLst>
      <p:ext uri="{BB962C8B-B14F-4D97-AF65-F5344CB8AC3E}">
        <p14:creationId xmlns:p14="http://schemas.microsoft.com/office/powerpoint/2010/main" xmlns="" val="330778618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ea typeface="+mj-ea"/>
            </a:endParaRPr>
          </a:p>
        </p:txBody>
      </p:sp>
      <p:pic>
        <p:nvPicPr>
          <p:cNvPr id="114690" name="Picture 2" descr="F:\Symbolic Reparation\DSC08090.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85750" y="214313"/>
            <a:ext cx="8572500" cy="6072187"/>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955445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50800" dist="38100" dir="2700000" algn="tl" rotWithShape="0">
                    <a:prstClr val="black">
                      <a:alpha val="40000"/>
                    </a:prstClr>
                  </a:outerShdw>
                </a:effectLst>
              </a:rPr>
              <a:t>The future:  What still needs to be done</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normAutofit lnSpcReduction="10000"/>
          </a:bodyPr>
          <a:lstStyle/>
          <a:p>
            <a:r>
              <a:rPr lang="en-US" dirty="0" smtClean="0"/>
              <a:t>Stigma</a:t>
            </a:r>
          </a:p>
          <a:p>
            <a:r>
              <a:rPr lang="en-US" dirty="0" smtClean="0"/>
              <a:t>Orphans</a:t>
            </a:r>
          </a:p>
          <a:p>
            <a:r>
              <a:rPr lang="en-US" dirty="0" smtClean="0"/>
              <a:t>Communities destroyed</a:t>
            </a:r>
          </a:p>
          <a:p>
            <a:r>
              <a:rPr lang="en-US" dirty="0" smtClean="0"/>
              <a:t>Financial devastation</a:t>
            </a:r>
          </a:p>
          <a:p>
            <a:r>
              <a:rPr lang="en-US" dirty="0" smtClean="0"/>
              <a:t>Hunger</a:t>
            </a:r>
          </a:p>
          <a:p>
            <a:r>
              <a:rPr lang="en-US" dirty="0" smtClean="0"/>
              <a:t>Education disrupted.</a:t>
            </a:r>
          </a:p>
          <a:p>
            <a:r>
              <a:rPr lang="en-US" dirty="0" smtClean="0"/>
              <a:t>FGM</a:t>
            </a:r>
          </a:p>
          <a:p>
            <a:r>
              <a:rPr lang="en-US" dirty="0" smtClean="0"/>
              <a:t>SGBV ETC</a:t>
            </a:r>
          </a:p>
          <a:p>
            <a:endParaRPr lang="en-US" dirty="0"/>
          </a:p>
        </p:txBody>
      </p:sp>
    </p:spTree>
    <p:extLst>
      <p:ext uri="{BB962C8B-B14F-4D97-AF65-F5344CB8AC3E}">
        <p14:creationId xmlns:p14="http://schemas.microsoft.com/office/powerpoint/2010/main" xmlns="" val="13514531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Road blocks to teaching ACT</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normAutofit fontScale="70000" lnSpcReduction="20000"/>
          </a:bodyPr>
          <a:lstStyle/>
          <a:p>
            <a:r>
              <a:rPr lang="en-US" dirty="0" smtClean="0"/>
              <a:t>No stable internet connections</a:t>
            </a:r>
          </a:p>
          <a:p>
            <a:r>
              <a:rPr lang="en-US" dirty="0" smtClean="0"/>
              <a:t>Cars can’t make it to the villages</a:t>
            </a:r>
          </a:p>
          <a:p>
            <a:r>
              <a:rPr lang="en-US" dirty="0" smtClean="0"/>
              <a:t>Orphans , widowers and widows</a:t>
            </a:r>
          </a:p>
          <a:p>
            <a:r>
              <a:rPr lang="en-US" dirty="0" smtClean="0"/>
              <a:t>Children sexually abused, raped then </a:t>
            </a:r>
            <a:r>
              <a:rPr lang="en-US" dirty="0"/>
              <a:t>s</a:t>
            </a:r>
            <a:r>
              <a:rPr lang="en-US" dirty="0" smtClean="0"/>
              <a:t>taying in the communities feeling shame and guilt.</a:t>
            </a:r>
          </a:p>
          <a:p>
            <a:endParaRPr lang="en-US" dirty="0"/>
          </a:p>
          <a:p>
            <a:r>
              <a:rPr lang="en-US" dirty="0" smtClean="0"/>
              <a:t>Some places have no good drinking water, no electricity, no crops, no food.  </a:t>
            </a:r>
          </a:p>
          <a:p>
            <a:endParaRPr lang="en-US" dirty="0"/>
          </a:p>
          <a:p>
            <a:r>
              <a:rPr lang="en-US" dirty="0" smtClean="0"/>
              <a:t>Traditional people: Training against domestic violence </a:t>
            </a:r>
          </a:p>
          <a:p>
            <a:pPr lvl="1"/>
            <a:r>
              <a:rPr lang="en-US" dirty="0" smtClean="0"/>
              <a:t> How ACT helps couples change men’s violence</a:t>
            </a:r>
          </a:p>
          <a:p>
            <a:pPr lvl="1"/>
            <a:r>
              <a:rPr lang="en-US" dirty="0" smtClean="0"/>
              <a:t>FGM another sensitive issue, group counseling sessions	</a:t>
            </a:r>
          </a:p>
          <a:p>
            <a:pPr lvl="1"/>
            <a:r>
              <a:rPr lang="en-US" dirty="0" smtClean="0"/>
              <a:t>We don’t have the resources. FGM 70% of women have had it.</a:t>
            </a:r>
          </a:p>
        </p:txBody>
      </p:sp>
    </p:spTree>
    <p:extLst>
      <p:ext uri="{BB962C8B-B14F-4D97-AF65-F5344CB8AC3E}">
        <p14:creationId xmlns:p14="http://schemas.microsoft.com/office/powerpoint/2010/main" xmlns="" val="32249538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50800" dist="38100" dir="2700000" algn="tl" rotWithShape="0">
                    <a:prstClr val="black">
                      <a:alpha val="40000"/>
                    </a:prstClr>
                  </a:outerShdw>
                </a:effectLst>
              </a:rPr>
              <a:t>How we use </a:t>
            </a:r>
            <a:r>
              <a:rPr lang="en-US" dirty="0" err="1" smtClean="0">
                <a:effectLst>
                  <a:outerShdw blurRad="50800" dist="38100" dir="2700000" algn="tl" rotWithShape="0">
                    <a:prstClr val="black">
                      <a:alpha val="40000"/>
                    </a:prstClr>
                  </a:outerShdw>
                </a:effectLst>
              </a:rPr>
              <a:t>ProSocial</a:t>
            </a:r>
            <a:r>
              <a:rPr lang="en-US" dirty="0" smtClean="0">
                <a:effectLst>
                  <a:outerShdw blurRad="50800" dist="38100" dir="2700000" algn="tl" rotWithShape="0">
                    <a:prstClr val="black">
                      <a:alpha val="40000"/>
                    </a:prstClr>
                  </a:outerShdw>
                </a:effectLst>
              </a:rPr>
              <a:t> and the </a:t>
            </a:r>
            <a:r>
              <a:rPr lang="en-US" dirty="0">
                <a:effectLst>
                  <a:outerShdw blurRad="50800" dist="38100" dir="2700000" algn="tl" rotWithShape="0">
                    <a:prstClr val="black">
                      <a:alpha val="40000"/>
                    </a:prstClr>
                  </a:outerShdw>
                </a:effectLst>
              </a:rPr>
              <a:t>M</a:t>
            </a:r>
            <a:r>
              <a:rPr lang="en-US" dirty="0" smtClean="0">
                <a:effectLst>
                  <a:outerShdw blurRad="50800" dist="38100" dir="2700000" algn="tl" rotWithShape="0">
                    <a:prstClr val="black">
                      <a:alpha val="40000"/>
                    </a:prstClr>
                  </a:outerShdw>
                </a:effectLst>
              </a:rPr>
              <a:t>atrix with FGM</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lstStyle/>
          <a:p>
            <a:r>
              <a:rPr lang="en-US" dirty="0" smtClean="0"/>
              <a:t>Discuss the girls and families who are not practicing FGM</a:t>
            </a:r>
            <a:endParaRPr lang="en-US" dirty="0"/>
          </a:p>
        </p:txBody>
      </p:sp>
    </p:spTree>
    <p:extLst>
      <p:ext uri="{BB962C8B-B14F-4D97-AF65-F5344CB8AC3E}">
        <p14:creationId xmlns:p14="http://schemas.microsoft.com/office/powerpoint/2010/main" xmlns="" val="14908229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50800" dist="38100" dir="2700000" algn="tl" rotWithShape="0">
                    <a:prstClr val="black">
                      <a:alpha val="40000"/>
                    </a:prstClr>
                  </a:outerShdw>
                </a:effectLst>
              </a:rPr>
              <a:t>Going forward.</a:t>
            </a:r>
            <a:br>
              <a:rPr lang="en-US" dirty="0" smtClean="0">
                <a:effectLst>
                  <a:outerShdw blurRad="50800" dist="38100" dir="2700000" algn="tl" rotWithShape="0">
                    <a:prstClr val="black">
                      <a:alpha val="40000"/>
                    </a:prstClr>
                  </a:outerShdw>
                </a:effectLst>
              </a:rPr>
            </a:br>
            <a:r>
              <a:rPr lang="en-US" dirty="0" smtClean="0">
                <a:effectLst>
                  <a:outerShdw blurRad="50800" dist="38100" dir="2700000" algn="tl" rotWithShape="0">
                    <a:prstClr val="black">
                      <a:alpha val="40000"/>
                    </a:prstClr>
                  </a:outerShdw>
                </a:effectLst>
              </a:rPr>
              <a:t>Where to go to help us. </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lstStyle/>
          <a:p>
            <a:r>
              <a:rPr lang="en-US" dirty="0" smtClean="0"/>
              <a:t>Technical  consultative meetings for EVD affected countries Sierra Leone, Monrovia and Guinea </a:t>
            </a:r>
          </a:p>
          <a:p>
            <a:r>
              <a:rPr lang="en-US" dirty="0" smtClean="0"/>
              <a:t>Training different partners</a:t>
            </a:r>
          </a:p>
          <a:p>
            <a:r>
              <a:rPr lang="en-US" dirty="0" smtClean="0"/>
              <a:t>DEFET, training 2-3 thousand health workers staff in Sierra Leone.</a:t>
            </a:r>
            <a:endParaRPr lang="en-US" dirty="0"/>
          </a:p>
        </p:txBody>
      </p:sp>
    </p:spTree>
    <p:extLst>
      <p:ext uri="{BB962C8B-B14F-4D97-AF65-F5344CB8AC3E}">
        <p14:creationId xmlns:p14="http://schemas.microsoft.com/office/powerpoint/2010/main" xmlns="" val="41257418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Where to learn more</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p>
          <a:p>
            <a:pPr marL="0" indent="0" algn="ctr">
              <a:buNone/>
            </a:pPr>
            <a:r>
              <a:rPr lang="en-US" dirty="0" smtClean="0">
                <a:solidFill>
                  <a:srgbClr val="002060"/>
                </a:solidFill>
              </a:rPr>
              <a:t>hannahbockarie2008@yahoo.com</a:t>
            </a:r>
            <a:endParaRPr lang="en-US" dirty="0">
              <a:solidFill>
                <a:srgbClr val="002060"/>
              </a:solidFill>
            </a:endParaRPr>
          </a:p>
          <a:p>
            <a:pPr marL="0" indent="0" algn="ctr">
              <a:buNone/>
            </a:pPr>
            <a:endParaRPr lang="en-US" dirty="0" smtClean="0"/>
          </a:p>
          <a:p>
            <a:pPr marL="0" indent="0" algn="ctr">
              <a:buNone/>
            </a:pPr>
            <a:endParaRPr lang="en-US" dirty="0" smtClean="0"/>
          </a:p>
          <a:p>
            <a:pPr marL="0" indent="0" algn="ctr">
              <a:buNone/>
            </a:pPr>
            <a:r>
              <a:rPr lang="en-US" dirty="0" smtClean="0">
                <a:solidFill>
                  <a:srgbClr val="00B050"/>
                </a:solidFill>
              </a:rPr>
              <a:t>www.commitandact.com</a:t>
            </a:r>
            <a:endParaRPr lang="en-US" dirty="0">
              <a:solidFill>
                <a:srgbClr val="00B050"/>
              </a:solidFill>
            </a:endParaRPr>
          </a:p>
        </p:txBody>
      </p:sp>
    </p:spTree>
    <p:extLst>
      <p:ext uri="{BB962C8B-B14F-4D97-AF65-F5344CB8AC3E}">
        <p14:creationId xmlns:p14="http://schemas.microsoft.com/office/powerpoint/2010/main" xmlns="" val="19127717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050" y="709613"/>
            <a:ext cx="3214688" cy="2008187"/>
          </a:xfrm>
        </p:spPr>
        <p:txBody>
          <a:bodyPr/>
          <a:lstStyle/>
          <a:p>
            <a:pPr>
              <a:defRPr/>
            </a:pPr>
            <a:endParaRPr lang="en-US" dirty="0">
              <a:ea typeface="+mj-ea"/>
            </a:endParaRPr>
          </a:p>
        </p:txBody>
      </p:sp>
      <p:pic>
        <p:nvPicPr>
          <p:cNvPr id="230402"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21050" y="718792"/>
            <a:ext cx="3214688" cy="2000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0403" name="Picture 2"/>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a:xfrm>
            <a:off x="3000375" y="3378200"/>
            <a:ext cx="3857625" cy="2571750"/>
          </a:xfrm>
          <a:extLs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4152853" y="4131077"/>
            <a:ext cx="1552668" cy="954107"/>
          </a:xfrm>
          <a:prstGeom prst="rect">
            <a:avLst/>
          </a:prstGeom>
        </p:spPr>
        <p:txBody>
          <a:bodyPr>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cs typeface="Arial" charset="0"/>
              </a:rPr>
              <a:t>THANK YOU</a:t>
            </a:r>
          </a:p>
        </p:txBody>
      </p:sp>
    </p:spTree>
    <p:extLst>
      <p:ext uri="{BB962C8B-B14F-4D97-AF65-F5344CB8AC3E}">
        <p14:creationId xmlns:p14="http://schemas.microsoft.com/office/powerpoint/2010/main" xmlns="" val="26090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152400" y="2859088"/>
            <a:ext cx="3375025" cy="2474912"/>
          </a:xfrm>
        </p:spPr>
        <p:txBody>
          <a:bodyPr lIns="0" tIns="0" rIns="2540" bIns="0"/>
          <a:lstStyle/>
          <a:p>
            <a:pPr marL="0" indent="0" eaLnBrk="1" hangingPunct="1">
              <a:lnSpc>
                <a:spcPct val="90000"/>
              </a:lnSpc>
              <a:spcBef>
                <a:spcPct val="0"/>
              </a:spcBef>
              <a:buFont typeface="Arial" charset="0"/>
              <a:buNone/>
              <a:defRPr/>
            </a:pPr>
            <a:r>
              <a:rPr lang="en-US" sz="2200" dirty="0">
                <a:solidFill>
                  <a:srgbClr val="000000"/>
                </a:solidFill>
                <a:latin typeface="Arial" charset="0"/>
                <a:cs typeface="Arial" charset="0"/>
              </a:rPr>
              <a:t>2011 </a:t>
            </a:r>
          </a:p>
          <a:p>
            <a:pPr marL="0" indent="0" eaLnBrk="1" hangingPunct="1">
              <a:lnSpc>
                <a:spcPct val="90000"/>
              </a:lnSpc>
              <a:buFont typeface="Arial" charset="0"/>
              <a:buNone/>
              <a:defRPr/>
            </a:pPr>
            <a:r>
              <a:rPr lang="en-US" sz="2200" dirty="0">
                <a:solidFill>
                  <a:srgbClr val="000000"/>
                </a:solidFill>
                <a:latin typeface="Arial" charset="0"/>
                <a:cs typeface="Arial" charset="0"/>
              </a:rPr>
              <a:t>The University of Glasgow became our partner in preparing, facilitating and evaluating the workshops, as part of their MSc Global Mental Health </a:t>
            </a:r>
            <a:r>
              <a:rPr lang="en-US" sz="2200" dirty="0" err="1">
                <a:solidFill>
                  <a:srgbClr val="000000"/>
                </a:solidFill>
                <a:latin typeface="Arial" charset="0"/>
                <a:cs typeface="Arial" charset="0"/>
              </a:rPr>
              <a:t>Programme</a:t>
            </a:r>
            <a:endParaRPr lang="en-US" sz="2200" dirty="0">
              <a:solidFill>
                <a:srgbClr val="000000"/>
              </a:solidFill>
              <a:latin typeface="Arial" charset="0"/>
              <a:cs typeface="Arial" charset="0"/>
            </a:endParaRPr>
          </a:p>
        </p:txBody>
      </p:sp>
      <p:pic>
        <p:nvPicPr>
          <p:cNvPr id="29698" name="Picture 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0875" y="415790"/>
            <a:ext cx="1689100" cy="200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699" name="Picture 4"/>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00563" y="2565400"/>
            <a:ext cx="4464050" cy="3959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9700" name="Rectangle 5"/>
          <p:cNvSpPr>
            <a:spLocks/>
          </p:cNvSpPr>
          <p:nvPr/>
        </p:nvSpPr>
        <p:spPr bwMode="auto">
          <a:xfrm>
            <a:off x="6616700" y="444500"/>
            <a:ext cx="2413000"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nchor="ctr"/>
          <a:lstStyle/>
          <a:p>
            <a:pPr>
              <a:spcBef>
                <a:spcPts val="738"/>
              </a:spcBef>
            </a:pPr>
            <a:r>
              <a:rPr lang="en-US" sz="2600" dirty="0">
                <a:solidFill>
                  <a:srgbClr val="000000"/>
                </a:solidFill>
                <a:effectLst>
                  <a:outerShdw blurRad="50800" dist="38100" dir="2700000" algn="tl" rotWithShape="0">
                    <a:prstClr val="black">
                      <a:alpha val="40000"/>
                    </a:prstClr>
                  </a:outerShdw>
                </a:effectLst>
                <a:latin typeface="Arial Bold" charset="0"/>
                <a:cs typeface="Arial Bold" charset="0"/>
                <a:sym typeface="Arial Bold" charset="0"/>
              </a:rPr>
              <a:t>Connecting</a:t>
            </a:r>
          </a:p>
          <a:p>
            <a:pPr>
              <a:spcBef>
                <a:spcPts val="738"/>
              </a:spcBef>
            </a:pPr>
            <a:r>
              <a:rPr lang="en-US" sz="2600" dirty="0">
                <a:solidFill>
                  <a:srgbClr val="000000"/>
                </a:solidFill>
                <a:effectLst>
                  <a:outerShdw blurRad="50800" dist="38100" dir="2700000" algn="tl" rotWithShape="0">
                    <a:prstClr val="black">
                      <a:alpha val="40000"/>
                    </a:prstClr>
                  </a:outerShdw>
                </a:effectLst>
                <a:latin typeface="Arial Bold" charset="0"/>
                <a:cs typeface="Arial Bold" charset="0"/>
                <a:sym typeface="Arial Bold" charset="0"/>
              </a:rPr>
              <a:t>Caring</a:t>
            </a:r>
          </a:p>
          <a:p>
            <a:pPr>
              <a:spcBef>
                <a:spcPts val="738"/>
              </a:spcBef>
            </a:pPr>
            <a:r>
              <a:rPr lang="en-US" sz="2600" dirty="0">
                <a:solidFill>
                  <a:srgbClr val="000000"/>
                </a:solidFill>
                <a:effectLst>
                  <a:outerShdw blurRad="50800" dist="38100" dir="2700000" algn="tl" rotWithShape="0">
                    <a:prstClr val="black">
                      <a:alpha val="40000"/>
                    </a:prstClr>
                  </a:outerShdw>
                </a:effectLst>
                <a:latin typeface="Arial Bold" charset="0"/>
                <a:cs typeface="Arial Bold" charset="0"/>
                <a:sym typeface="Arial Bold" charset="0"/>
              </a:rPr>
              <a:t>Creating</a:t>
            </a:r>
          </a:p>
        </p:txBody>
      </p:sp>
    </p:spTree>
    <p:extLst>
      <p:ext uri="{BB962C8B-B14F-4D97-AF65-F5344CB8AC3E}">
        <p14:creationId xmlns:p14="http://schemas.microsoft.com/office/powerpoint/2010/main" xmlns="" val="40674540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How we learned ACT</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lstStyle/>
          <a:p>
            <a:r>
              <a:rPr lang="en-US" dirty="0" smtClean="0"/>
              <a:t>What worked best for you and the other act trainers in SL in terms of learning ACT?</a:t>
            </a:r>
          </a:p>
          <a:p>
            <a:pPr lvl="1"/>
            <a:r>
              <a:rPr lang="en-US" dirty="0" smtClean="0"/>
              <a:t>Training and supervision</a:t>
            </a:r>
          </a:p>
          <a:p>
            <a:pPr lvl="1"/>
            <a:r>
              <a:rPr lang="en-US" dirty="0" smtClean="0"/>
              <a:t>Applying ACT and getting supervision</a:t>
            </a:r>
          </a:p>
          <a:p>
            <a:pPr lvl="1"/>
            <a:r>
              <a:rPr lang="en-US" dirty="0" smtClean="0"/>
              <a:t>Using the Matrix in context</a:t>
            </a:r>
          </a:p>
          <a:p>
            <a:pPr lvl="1"/>
            <a:r>
              <a:rPr lang="en-US" dirty="0" smtClean="0"/>
              <a:t>Using the </a:t>
            </a:r>
            <a:r>
              <a:rPr lang="en-US" dirty="0" err="1" smtClean="0"/>
              <a:t>Prosocial</a:t>
            </a:r>
            <a:r>
              <a:rPr lang="en-US" dirty="0" smtClean="0"/>
              <a:t> approach</a:t>
            </a:r>
          </a:p>
          <a:p>
            <a:r>
              <a:rPr lang="en-US" dirty="0" smtClean="0"/>
              <a:t>What would you have liked to do differently?</a:t>
            </a:r>
          </a:p>
          <a:p>
            <a:pPr marL="0" indent="0">
              <a:buNone/>
            </a:pPr>
            <a:endParaRPr lang="en-US" dirty="0"/>
          </a:p>
        </p:txBody>
      </p:sp>
    </p:spTree>
    <p:extLst>
      <p:ext uri="{BB962C8B-B14F-4D97-AF65-F5344CB8AC3E}">
        <p14:creationId xmlns:p14="http://schemas.microsoft.com/office/powerpoint/2010/main" xmlns="" val="2490029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50800" dist="38100" dir="2700000" algn="tl" rotWithShape="0">
                    <a:prstClr val="black">
                      <a:alpha val="40000"/>
                    </a:prstClr>
                  </a:outerShdw>
                </a:effectLst>
              </a:rPr>
              <a:t>What I learned professionally</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lstStyle/>
          <a:p>
            <a:pPr>
              <a:defRPr/>
            </a:pPr>
            <a:r>
              <a:rPr lang="en-US" dirty="0" smtClean="0"/>
              <a:t>It is not necessary to dig up old wounds</a:t>
            </a:r>
          </a:p>
          <a:p>
            <a:pPr>
              <a:defRPr/>
            </a:pPr>
            <a:r>
              <a:rPr lang="en-US" dirty="0" smtClean="0"/>
              <a:t>No matter what happened to you, you can live a life of meaning and value.</a:t>
            </a:r>
          </a:p>
          <a:p>
            <a:pPr>
              <a:defRPr/>
            </a:pPr>
            <a:r>
              <a:rPr lang="en-US" dirty="0" smtClean="0"/>
              <a:t>Pain </a:t>
            </a:r>
            <a:r>
              <a:rPr lang="en-US" dirty="0" smtClean="0"/>
              <a:t>need not be </a:t>
            </a:r>
            <a:r>
              <a:rPr lang="en-US" dirty="0" smtClean="0"/>
              <a:t>a problem.</a:t>
            </a:r>
          </a:p>
          <a:p>
            <a:pPr>
              <a:defRPr/>
            </a:pPr>
            <a:r>
              <a:rPr lang="en-US" dirty="0" smtClean="0"/>
              <a:t>Being flexible also works</a:t>
            </a:r>
          </a:p>
          <a:p>
            <a:pPr>
              <a:defRPr/>
            </a:pPr>
            <a:r>
              <a:rPr lang="en-US" dirty="0" smtClean="0"/>
              <a:t>Identifying my values and committed action</a:t>
            </a:r>
          </a:p>
          <a:p>
            <a:pPr lvl="1">
              <a:defRPr/>
            </a:pPr>
            <a:r>
              <a:rPr lang="en-US" dirty="0" smtClean="0"/>
              <a:t>Being clear on your values</a:t>
            </a:r>
            <a:endParaRPr lang="en-US" dirty="0"/>
          </a:p>
        </p:txBody>
      </p:sp>
    </p:spTree>
    <p:extLst>
      <p:ext uri="{BB962C8B-B14F-4D97-AF65-F5344CB8AC3E}">
        <p14:creationId xmlns:p14="http://schemas.microsoft.com/office/powerpoint/2010/main" xmlns="" val="785424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9918</TotalTime>
  <Words>2788</Words>
  <Application>Microsoft Macintosh PowerPoint</Application>
  <PresentationFormat>On-screen Show (4:3)</PresentationFormat>
  <Paragraphs>411</Paragraphs>
  <Slides>66</Slides>
  <Notes>17</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ACT, Prosocial and the Matrix in the Prevention of EVD and Sexual Gender Based Violence in Southern  Sierra Leone</vt:lpstr>
      <vt:lpstr>How I come to stand here today</vt:lpstr>
      <vt:lpstr>What I hope to do with you today</vt:lpstr>
      <vt:lpstr>Slide 4</vt:lpstr>
      <vt:lpstr>Slide 5</vt:lpstr>
      <vt:lpstr>Our Aims</vt:lpstr>
      <vt:lpstr>Slide 7</vt:lpstr>
      <vt:lpstr>How we learned ACT</vt:lpstr>
      <vt:lpstr>What I learned professionally</vt:lpstr>
      <vt:lpstr>What I learned that changed me personally</vt:lpstr>
      <vt:lpstr>Sierra Leone is a beautiful country ... </vt:lpstr>
      <vt:lpstr>Slide 12</vt:lpstr>
      <vt:lpstr>Facts Sierra Leone (WHO 2013)</vt:lpstr>
      <vt:lpstr>A history of Sierra Leone</vt:lpstr>
      <vt:lpstr>EVD in Sierra Leone </vt:lpstr>
      <vt:lpstr>The civil war in Sierra Leone  </vt:lpstr>
      <vt:lpstr>Teaching ACT in Sierra Leone</vt:lpstr>
      <vt:lpstr>What we discovered about learning and teaching ACT</vt:lpstr>
      <vt:lpstr>Eyes on</vt:lpstr>
      <vt:lpstr>River of Life</vt:lpstr>
      <vt:lpstr>What questions do you have?</vt:lpstr>
      <vt:lpstr>What we have accomplished</vt:lpstr>
      <vt:lpstr> Providing psychosocial support to EVD affected families in quarantine home</vt:lpstr>
      <vt:lpstr>Living ACT</vt:lpstr>
      <vt:lpstr>Effects of ACT on myself and other trainers</vt:lpstr>
      <vt:lpstr>Using ACT with the Matrix</vt:lpstr>
      <vt:lpstr>Using ACT Matrix</vt:lpstr>
      <vt:lpstr>Slide 28</vt:lpstr>
      <vt:lpstr>THE  MATRIX</vt:lpstr>
      <vt:lpstr>Slide 30</vt:lpstr>
      <vt:lpstr>Slide 31</vt:lpstr>
      <vt:lpstr>Slide 32</vt:lpstr>
      <vt:lpstr>Slide 33</vt:lpstr>
      <vt:lpstr>Slide 34</vt:lpstr>
      <vt:lpstr>Slide 35</vt:lpstr>
      <vt:lpstr>Slide 36</vt:lpstr>
      <vt:lpstr>ACT and Prosocial</vt:lpstr>
      <vt:lpstr>   PROSOCIAL FRAMEWORK FOR EBOLA PREVENTION</vt:lpstr>
      <vt:lpstr>  Food for thought   </vt:lpstr>
      <vt:lpstr>Slide 40</vt:lpstr>
      <vt:lpstr>Design Principles</vt:lpstr>
      <vt:lpstr>Clearly Defined Boundaries</vt:lpstr>
      <vt:lpstr>Slide 43</vt:lpstr>
      <vt:lpstr>2.  Equivalence Between Benefits &amp; Costs</vt:lpstr>
      <vt:lpstr>3.   Inclusive Decision Making</vt:lpstr>
      <vt:lpstr>4.  Monitoring</vt:lpstr>
      <vt:lpstr>5. Graduated Sanctions</vt:lpstr>
      <vt:lpstr>6.  Conflict Resolution Mechanisms</vt:lpstr>
      <vt:lpstr>7.  Right to Self Organize</vt:lpstr>
      <vt:lpstr>8.  Appropriate coordination with relevant groups in the larger system.</vt:lpstr>
      <vt:lpstr>The community’s solution </vt:lpstr>
      <vt:lpstr>Slide 52</vt:lpstr>
      <vt:lpstr>Slide 53</vt:lpstr>
      <vt:lpstr>Slide 54</vt:lpstr>
      <vt:lpstr>Slide 55</vt:lpstr>
      <vt:lpstr>Slide 56</vt:lpstr>
      <vt:lpstr>Slide 57</vt:lpstr>
      <vt:lpstr>Slide 58</vt:lpstr>
      <vt:lpstr>Slide 59</vt:lpstr>
      <vt:lpstr>Slide 60</vt:lpstr>
      <vt:lpstr>The future:  What still needs to be done</vt:lpstr>
      <vt:lpstr>Road blocks to teaching ACT</vt:lpstr>
      <vt:lpstr>How we use ProSocial and the Matrix with FGM</vt:lpstr>
      <vt:lpstr>Going forward. Where to go to help us. </vt:lpstr>
      <vt:lpstr>Where to learn more</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Prosocial and the Matrix in Sierra Leone</dc:title>
  <dc:creator>Joanne Steinwachs</dc:creator>
  <cp:lastModifiedBy>Commite and Act</cp:lastModifiedBy>
  <cp:revision>54</cp:revision>
  <dcterms:created xsi:type="dcterms:W3CDTF">2015-05-04T14:23:28Z</dcterms:created>
  <dcterms:modified xsi:type="dcterms:W3CDTF">2015-07-17T20:20:20Z</dcterms:modified>
</cp:coreProperties>
</file>