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7"/>
  </p:notesMasterIdLst>
  <p:sldIdLst>
    <p:sldId id="340" r:id="rId2"/>
    <p:sldId id="440" r:id="rId3"/>
    <p:sldId id="441" r:id="rId4"/>
    <p:sldId id="444" r:id="rId5"/>
    <p:sldId id="438" r:id="rId6"/>
    <p:sldId id="439" r:id="rId7"/>
    <p:sldId id="389" r:id="rId8"/>
    <p:sldId id="467" r:id="rId9"/>
    <p:sldId id="427" r:id="rId10"/>
    <p:sldId id="446" r:id="rId11"/>
    <p:sldId id="447" r:id="rId12"/>
    <p:sldId id="456" r:id="rId13"/>
    <p:sldId id="460" r:id="rId14"/>
    <p:sldId id="436" r:id="rId15"/>
    <p:sldId id="449" r:id="rId16"/>
    <p:sldId id="428" r:id="rId17"/>
    <p:sldId id="430" r:id="rId18"/>
    <p:sldId id="432" r:id="rId19"/>
    <p:sldId id="433" r:id="rId20"/>
    <p:sldId id="434" r:id="rId21"/>
    <p:sldId id="435" r:id="rId22"/>
    <p:sldId id="450" r:id="rId23"/>
    <p:sldId id="454" r:id="rId24"/>
    <p:sldId id="437" r:id="rId25"/>
    <p:sldId id="468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60F"/>
    <a:srgbClr val="006600"/>
    <a:srgbClr val="C897D7"/>
    <a:srgbClr val="996633"/>
    <a:srgbClr val="009900"/>
    <a:srgbClr val="008000"/>
    <a:srgbClr val="CC9900"/>
    <a:srgbClr val="CCCC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9" autoAdjust="0"/>
    <p:restoredTop sz="79390" autoAdjust="0"/>
  </p:normalViewPr>
  <p:slideViewPr>
    <p:cSldViewPr>
      <p:cViewPr varScale="1">
        <p:scale>
          <a:sx n="69" d="100"/>
          <a:sy n="69" d="100"/>
        </p:scale>
        <p:origin x="195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05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DE9FE-2DF7-4B00-9093-99DEE043D2D4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7B460-7349-42B4-AA72-8F8BF08C4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33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66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0971716-480D-47A5-B885-BAADFA2BA0F4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36918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90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56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14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72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E5070F-C26D-4AA8-8E40-A84BB9DF6987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070F-C26D-4AA8-8E40-A84BB9DF6987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070F-C26D-4AA8-8E40-A84BB9DF6987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070F-C26D-4AA8-8E40-A84BB9DF6987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2E5070F-C26D-4AA8-8E40-A84BB9DF6987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070F-C26D-4AA8-8E40-A84BB9DF6987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070F-C26D-4AA8-8E40-A84BB9DF6987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070F-C26D-4AA8-8E40-A84BB9DF6987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070F-C26D-4AA8-8E40-A84BB9DF6987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070F-C26D-4AA8-8E40-A84BB9DF6987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070F-C26D-4AA8-8E40-A84BB9DF6987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82E5070F-C26D-4AA8-8E40-A84BB9DF6987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" y="3962400"/>
            <a:ext cx="6629400" cy="1828800"/>
          </a:xfrm>
        </p:spPr>
        <p:txBody>
          <a:bodyPr>
            <a:noAutofit/>
          </a:bodyPr>
          <a:lstStyle/>
          <a:p>
            <a:pPr algn="r"/>
            <a:r>
              <a:rPr lang="en-US" sz="2000" dirty="0"/>
              <a:t>Michael E. </a:t>
            </a:r>
            <a:r>
              <a:rPr lang="en-US" sz="2000" dirty="0" smtClean="0"/>
              <a:t>Levin, Jack </a:t>
            </a:r>
            <a:r>
              <a:rPr lang="en-US" sz="2000" dirty="0" err="1" smtClean="0"/>
              <a:t>Haeger</a:t>
            </a:r>
            <a:r>
              <a:rPr lang="en-US" sz="2000" dirty="0" smtClean="0"/>
              <a:t> &amp; Michael P. Twohig</a:t>
            </a:r>
          </a:p>
          <a:p>
            <a:pPr algn="r"/>
            <a:r>
              <a:rPr lang="en-US" sz="2000" i="1" dirty="0" smtClean="0"/>
              <a:t>Utah State University</a:t>
            </a:r>
            <a:endParaRPr lang="en-US" sz="2000" i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600200"/>
            <a:ext cx="6324600" cy="1828800"/>
          </a:xfrm>
        </p:spPr>
        <p:txBody>
          <a:bodyPr/>
          <a:lstStyle/>
          <a:p>
            <a:r>
              <a:rPr lang="en-US" sz="3400" dirty="0" smtClean="0"/>
              <a:t>Testing a </a:t>
            </a:r>
            <a:r>
              <a:rPr lang="en-US" sz="3400" dirty="0" err="1" smtClean="0"/>
              <a:t>transdiagnostic</a:t>
            </a:r>
            <a:r>
              <a:rPr lang="en-US" sz="3400" dirty="0" smtClean="0"/>
              <a:t> web-based act self-help program for college students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24692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Interactive options</a:t>
            </a:r>
          </a:p>
          <a:p>
            <a:pPr lvl="1"/>
            <a:r>
              <a:rPr lang="en-US" dirty="0" smtClean="0"/>
              <a:t>Multiple choice, checkboxes, matrix tables, etc…</a:t>
            </a:r>
          </a:p>
          <a:p>
            <a:pPr lvl="1"/>
            <a:r>
              <a:rPr lang="en-US" dirty="0" smtClean="0"/>
              <a:t>Fill in the blank, forms, essays, etc..</a:t>
            </a:r>
          </a:p>
          <a:p>
            <a:pPr lvl="1"/>
            <a:r>
              <a:rPr lang="en-US" dirty="0" smtClean="0"/>
              <a:t>Drag and drop tools</a:t>
            </a:r>
          </a:p>
          <a:p>
            <a:pPr lvl="1"/>
            <a:r>
              <a:rPr lang="en-US" dirty="0" smtClean="0"/>
              <a:t>Rank order</a:t>
            </a:r>
          </a:p>
          <a:p>
            <a:pPr lvl="1"/>
            <a:r>
              <a:rPr lang="en-US" dirty="0" smtClean="0"/>
              <a:t>Sliders</a:t>
            </a:r>
          </a:p>
          <a:p>
            <a:pPr lvl="1"/>
            <a:r>
              <a:rPr lang="en-US" dirty="0" smtClean="0"/>
              <a:t>Heat maps</a:t>
            </a:r>
          </a:p>
          <a:p>
            <a:pPr lvl="1"/>
            <a:r>
              <a:rPr lang="en-US" dirty="0" smtClean="0"/>
              <a:t>File upload</a:t>
            </a:r>
          </a:p>
          <a:p>
            <a:pPr lvl="1"/>
            <a:r>
              <a:rPr lang="en-US" dirty="0" smtClean="0"/>
              <a:t>Timers</a:t>
            </a:r>
          </a:p>
          <a:p>
            <a:pPr lvl="1"/>
            <a:r>
              <a:rPr lang="en-US" dirty="0" smtClean="0"/>
              <a:t>Video and audio file embedding</a:t>
            </a:r>
          </a:p>
          <a:p>
            <a:pPr lvl="1"/>
            <a:r>
              <a:rPr lang="en-US" dirty="0" smtClean="0"/>
              <a:t>File download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</a:t>
            </a:r>
            <a:r>
              <a:rPr lang="en-US" dirty="0" err="1" smtClean="0"/>
              <a:t>qualtrics</a:t>
            </a:r>
            <a:r>
              <a:rPr lang="en-US" dirty="0" smtClean="0"/>
              <a:t> to build prototypes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500" t="14445" r="29000" b="7333"/>
          <a:stretch/>
        </p:blipFill>
        <p:spPr>
          <a:xfrm>
            <a:off x="5148695" y="2819400"/>
            <a:ext cx="376670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3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75792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Features</a:t>
            </a:r>
          </a:p>
          <a:p>
            <a:pPr lvl="1"/>
            <a:r>
              <a:rPr lang="en-US" dirty="0"/>
              <a:t>Formatting look and feel for font, images, buttons, background, etc…</a:t>
            </a:r>
          </a:p>
          <a:p>
            <a:pPr lvl="1"/>
            <a:r>
              <a:rPr lang="en-US" dirty="0"/>
              <a:t>Carry forward of data</a:t>
            </a:r>
          </a:p>
          <a:p>
            <a:pPr lvl="1"/>
            <a:r>
              <a:rPr lang="en-US" dirty="0"/>
              <a:t>Skip logic and branching</a:t>
            </a:r>
          </a:p>
          <a:p>
            <a:pPr lvl="1"/>
            <a:r>
              <a:rPr lang="en-US" dirty="0"/>
              <a:t>Randomization</a:t>
            </a:r>
          </a:p>
          <a:p>
            <a:pPr lvl="1"/>
            <a:r>
              <a:rPr lang="en-US" dirty="0"/>
              <a:t>Email triggers</a:t>
            </a:r>
          </a:p>
          <a:p>
            <a:pPr lvl="1"/>
            <a:r>
              <a:rPr lang="en-US" dirty="0"/>
              <a:t>Stability and cross platform </a:t>
            </a:r>
            <a:endParaRPr lang="en-US" dirty="0" smtClean="0"/>
          </a:p>
          <a:p>
            <a:pPr marL="365760" lvl="1" indent="0">
              <a:buNone/>
            </a:pPr>
            <a:r>
              <a:rPr lang="en-US" dirty="0"/>
              <a:t> </a:t>
            </a:r>
            <a:r>
              <a:rPr lang="en-US" dirty="0" smtClean="0"/>
              <a:t>  consistency </a:t>
            </a:r>
            <a:r>
              <a:rPr lang="en-US" dirty="0"/>
              <a:t>managed by </a:t>
            </a:r>
            <a:r>
              <a:rPr lang="en-US" dirty="0" err="1"/>
              <a:t>qualtrics</a:t>
            </a:r>
            <a:endParaRPr lang="en-US" dirty="0"/>
          </a:p>
          <a:p>
            <a:pPr lvl="1"/>
            <a:r>
              <a:rPr lang="en-US" dirty="0"/>
              <a:t>Mobile phone compatibility</a:t>
            </a:r>
          </a:p>
          <a:p>
            <a:pPr lvl="1"/>
            <a:r>
              <a:rPr lang="en-US" dirty="0"/>
              <a:t>HTML code (expand/collapse, </a:t>
            </a:r>
            <a:r>
              <a:rPr lang="en-US" dirty="0" smtClean="0"/>
              <a:t>etc…)</a:t>
            </a:r>
            <a:endParaRPr lang="en-US" dirty="0"/>
          </a:p>
          <a:p>
            <a:endParaRPr lang="en-US" dirty="0"/>
          </a:p>
          <a:p>
            <a:r>
              <a:rPr lang="en-US" dirty="0"/>
              <a:t>Database</a:t>
            </a:r>
          </a:p>
          <a:p>
            <a:pPr lvl="1"/>
            <a:r>
              <a:rPr lang="en-US" dirty="0"/>
              <a:t>Completion of sessions</a:t>
            </a:r>
          </a:p>
          <a:p>
            <a:pPr lvl="1"/>
            <a:r>
              <a:rPr lang="en-US" dirty="0"/>
              <a:t>Can track time on any page</a:t>
            </a:r>
          </a:p>
          <a:p>
            <a:pPr lvl="1"/>
            <a:r>
              <a:rPr lang="en-US" dirty="0"/>
              <a:t>User responses to any exercise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</a:t>
            </a:r>
            <a:r>
              <a:rPr lang="en-US" dirty="0" err="1"/>
              <a:t>qualtrics</a:t>
            </a:r>
            <a:r>
              <a:rPr lang="en-US" dirty="0"/>
              <a:t> to build prototypes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000" t="12666" r="28000" b="7334"/>
          <a:stretch/>
        </p:blipFill>
        <p:spPr>
          <a:xfrm>
            <a:off x="5181600" y="2590800"/>
            <a:ext cx="35814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8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381000" y="-228600"/>
            <a:ext cx="9601200" cy="7162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1" t="1408" r="18993" b="9859"/>
          <a:stretch/>
        </p:blipFill>
        <p:spPr>
          <a:xfrm>
            <a:off x="4800600" y="228600"/>
            <a:ext cx="4114800" cy="480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r="14166" b="13097"/>
          <a:stretch/>
        </p:blipFill>
        <p:spPr>
          <a:xfrm>
            <a:off x="228600" y="228600"/>
            <a:ext cx="4390749" cy="320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7500" t="21555" r="27500" b="21556"/>
          <a:stretch/>
        </p:blipFill>
        <p:spPr>
          <a:xfrm>
            <a:off x="235527" y="3573086"/>
            <a:ext cx="4383822" cy="311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9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57200" y="-228600"/>
            <a:ext cx="9677400" cy="7162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157" t="17859" r="36842" b="4292"/>
          <a:stretch/>
        </p:blipFill>
        <p:spPr>
          <a:xfrm>
            <a:off x="228600" y="-76200"/>
            <a:ext cx="4114800" cy="3465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631" t="20835" r="36444" b="7573"/>
          <a:stretch/>
        </p:blipFill>
        <p:spPr>
          <a:xfrm>
            <a:off x="2389043" y="3581400"/>
            <a:ext cx="4468957" cy="327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1550" t="17579" r="38242" b="6258"/>
          <a:stretch/>
        </p:blipFill>
        <p:spPr>
          <a:xfrm>
            <a:off x="4876800" y="-36095"/>
            <a:ext cx="4060823" cy="346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1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834129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 smtClean="0"/>
              <a:t>How long should the sessions be? </a:t>
            </a:r>
            <a:r>
              <a:rPr lang="en-US" dirty="0" smtClean="0"/>
              <a:t>30-45 </a:t>
            </a:r>
            <a:r>
              <a:rPr lang="en-US" dirty="0"/>
              <a:t>minutes</a:t>
            </a:r>
          </a:p>
          <a:p>
            <a:endParaRPr lang="en-US" dirty="0"/>
          </a:p>
          <a:p>
            <a:r>
              <a:rPr lang="en-US" i="1" dirty="0" smtClean="0"/>
              <a:t>How many sessions should we have? </a:t>
            </a:r>
            <a:r>
              <a:rPr lang="en-US" dirty="0" smtClean="0"/>
              <a:t>6 sessions</a:t>
            </a:r>
          </a:p>
          <a:p>
            <a:endParaRPr lang="en-US" dirty="0" smtClean="0"/>
          </a:p>
          <a:p>
            <a:r>
              <a:rPr lang="en-US" i="1" dirty="0" smtClean="0"/>
              <a:t>Should we tunnel vs. use an open browsing format? </a:t>
            </a:r>
            <a:r>
              <a:rPr lang="en-US" dirty="0" smtClean="0"/>
              <a:t>Sessions were tunneled and sequential, but with no wait between</a:t>
            </a:r>
          </a:p>
          <a:p>
            <a:endParaRPr lang="en-US" dirty="0" smtClean="0"/>
          </a:p>
          <a:p>
            <a:r>
              <a:rPr lang="en-US" i="1" dirty="0" smtClean="0"/>
              <a:t>Take a general ACT training approach or tailor content for specific problems</a:t>
            </a:r>
            <a:r>
              <a:rPr lang="en-US" i="1" dirty="0"/>
              <a:t>? </a:t>
            </a:r>
            <a:endParaRPr lang="en-US" i="1" dirty="0" smtClean="0"/>
          </a:p>
          <a:p>
            <a:pPr lvl="1"/>
            <a:r>
              <a:rPr lang="en-US" dirty="0" smtClean="0"/>
              <a:t>General </a:t>
            </a:r>
            <a:r>
              <a:rPr lang="en-US" dirty="0"/>
              <a:t>approach with content</a:t>
            </a:r>
          </a:p>
          <a:p>
            <a:pPr lvl="1"/>
            <a:r>
              <a:rPr lang="en-US" dirty="0"/>
              <a:t>But with expandable examples illustrating with specific problems</a:t>
            </a:r>
          </a:p>
          <a:p>
            <a:endParaRPr lang="en-US" dirty="0"/>
          </a:p>
          <a:p>
            <a:r>
              <a:rPr lang="en-US" i="1" dirty="0" smtClean="0"/>
              <a:t>How much coaching/guidance should we provide</a:t>
            </a:r>
            <a:r>
              <a:rPr lang="en-US" i="1" dirty="0"/>
              <a:t>? </a:t>
            </a:r>
            <a:endParaRPr lang="en-US" i="1" dirty="0" smtClean="0"/>
          </a:p>
          <a:p>
            <a:pPr lvl="1"/>
            <a:r>
              <a:rPr lang="en-US" dirty="0" smtClean="0"/>
              <a:t>Minimal </a:t>
            </a:r>
            <a:r>
              <a:rPr lang="en-US" dirty="0"/>
              <a:t>reminder emails and </a:t>
            </a:r>
            <a:r>
              <a:rPr lang="en-US" dirty="0" smtClean="0"/>
              <a:t>calls</a:t>
            </a:r>
          </a:p>
          <a:p>
            <a:pPr lvl="1"/>
            <a:r>
              <a:rPr lang="en-US" dirty="0" smtClean="0"/>
              <a:t>but </a:t>
            </a:r>
            <a:r>
              <a:rPr lang="en-US" dirty="0"/>
              <a:t>no other guidance/coaching to use the program</a:t>
            </a:r>
            <a:endParaRPr lang="en-US" i="1" dirty="0"/>
          </a:p>
          <a:p>
            <a:endParaRPr lang="en-US" dirty="0" smtClean="0"/>
          </a:p>
          <a:p>
            <a:pPr marL="4572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development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44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75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Completion rates</a:t>
            </a:r>
          </a:p>
          <a:p>
            <a:pPr lvl="1"/>
            <a:r>
              <a:rPr lang="en-US" dirty="0" smtClean="0"/>
              <a:t>83% completed the first session</a:t>
            </a:r>
          </a:p>
          <a:p>
            <a:pPr lvl="1"/>
            <a:r>
              <a:rPr lang="en-US" dirty="0" smtClean="0"/>
              <a:t>75% completed half or more of the program</a:t>
            </a:r>
          </a:p>
          <a:p>
            <a:pPr lvl="1"/>
            <a:r>
              <a:rPr lang="en-US" dirty="0" smtClean="0"/>
              <a:t>Only 55% completed all six sessions</a:t>
            </a:r>
          </a:p>
          <a:p>
            <a:pPr lvl="1"/>
            <a:endParaRPr lang="en-US" dirty="0"/>
          </a:p>
          <a:p>
            <a:r>
              <a:rPr lang="en-US" dirty="0" smtClean="0"/>
              <a:t>Time in the program</a:t>
            </a:r>
          </a:p>
          <a:p>
            <a:pPr lvl="1"/>
            <a:r>
              <a:rPr lang="en-US" dirty="0" smtClean="0"/>
              <a:t>Total time in program: </a:t>
            </a:r>
            <a:r>
              <a:rPr lang="en-US" i="1" dirty="0" smtClean="0"/>
              <a:t>M </a:t>
            </a:r>
            <a:r>
              <a:rPr lang="en-US" dirty="0" smtClean="0"/>
              <a:t>= 74 minutes, </a:t>
            </a:r>
            <a:r>
              <a:rPr lang="en-US" i="1" dirty="0" smtClean="0"/>
              <a:t>SD </a:t>
            </a:r>
            <a:r>
              <a:rPr lang="en-US" dirty="0" smtClean="0"/>
              <a:t>= 83 minutes</a:t>
            </a:r>
          </a:p>
          <a:p>
            <a:pPr lvl="1"/>
            <a:r>
              <a:rPr lang="en-US" dirty="0" smtClean="0"/>
              <a:t>Average time in a session: </a:t>
            </a:r>
            <a:r>
              <a:rPr lang="en-US" i="1" dirty="0" smtClean="0"/>
              <a:t>M </a:t>
            </a:r>
            <a:r>
              <a:rPr lang="en-US" dirty="0" smtClean="0"/>
              <a:t>= 17 minutes, </a:t>
            </a:r>
            <a:r>
              <a:rPr lang="en-US" i="1" dirty="0" smtClean="0"/>
              <a:t>SD </a:t>
            </a:r>
            <a:r>
              <a:rPr lang="en-US" dirty="0" smtClean="0"/>
              <a:t>= 16 minutes</a:t>
            </a:r>
          </a:p>
          <a:p>
            <a:pPr lvl="1"/>
            <a:endParaRPr lang="en-US" dirty="0"/>
          </a:p>
          <a:p>
            <a:r>
              <a:rPr lang="en-US" dirty="0" smtClean="0"/>
              <a:t>System Usability Scale: </a:t>
            </a:r>
            <a:r>
              <a:rPr lang="en-US" i="1" dirty="0" smtClean="0"/>
              <a:t>M </a:t>
            </a:r>
            <a:r>
              <a:rPr lang="en-US" dirty="0" smtClean="0"/>
              <a:t>= 71.13, </a:t>
            </a:r>
            <a:r>
              <a:rPr lang="en-US" i="1" dirty="0" smtClean="0"/>
              <a:t>SD </a:t>
            </a:r>
            <a:r>
              <a:rPr lang="en-US" dirty="0" smtClean="0"/>
              <a:t>= 16.78</a:t>
            </a:r>
          </a:p>
          <a:p>
            <a:pPr lvl="1"/>
            <a:r>
              <a:rPr lang="en-US" dirty="0" smtClean="0"/>
              <a:t>In the “Good” range (Bangor, 2008)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usage/Satisfaction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3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Time by condition interactions showed improvements in ACT vs. waitlist for:</a:t>
            </a:r>
          </a:p>
          <a:p>
            <a:pPr lvl="1"/>
            <a:r>
              <a:rPr lang="en-US" dirty="0" smtClean="0"/>
              <a:t>CCAPS total distress,</a:t>
            </a:r>
            <a:r>
              <a:rPr lang="en-US" i="1" dirty="0" smtClean="0"/>
              <a:t> F</a:t>
            </a:r>
            <a:r>
              <a:rPr lang="en-US" dirty="0" smtClean="0"/>
              <a:t> </a:t>
            </a:r>
            <a:r>
              <a:rPr lang="en-US" dirty="0"/>
              <a:t>= 6.59, </a:t>
            </a:r>
            <a:r>
              <a:rPr lang="en-US" i="1" dirty="0"/>
              <a:t>p </a:t>
            </a:r>
            <a:r>
              <a:rPr lang="en-US" dirty="0"/>
              <a:t>= .013, </a:t>
            </a:r>
            <a:r>
              <a:rPr lang="en-US" i="1" dirty="0" smtClean="0"/>
              <a:t>d </a:t>
            </a:r>
            <a:r>
              <a:rPr lang="en-US" dirty="0"/>
              <a:t>= .66</a:t>
            </a:r>
            <a:endParaRPr lang="en-US" dirty="0" smtClean="0"/>
          </a:p>
          <a:p>
            <a:pPr lvl="1"/>
            <a:r>
              <a:rPr lang="en-US" dirty="0" smtClean="0"/>
              <a:t>CCAPS depression,</a:t>
            </a:r>
            <a:r>
              <a:rPr lang="en-US" i="1" dirty="0" smtClean="0"/>
              <a:t> F </a:t>
            </a:r>
            <a:r>
              <a:rPr lang="en-US" dirty="0" smtClean="0"/>
              <a:t>= </a:t>
            </a:r>
            <a:r>
              <a:rPr lang="en-US" dirty="0"/>
              <a:t>4.20, </a:t>
            </a:r>
            <a:r>
              <a:rPr lang="en-US" i="1" dirty="0"/>
              <a:t>p </a:t>
            </a:r>
            <a:r>
              <a:rPr lang="en-US" dirty="0"/>
              <a:t>= .045</a:t>
            </a:r>
            <a:r>
              <a:rPr lang="en-US" dirty="0" smtClean="0"/>
              <a:t>, </a:t>
            </a:r>
            <a:r>
              <a:rPr lang="en-US" i="1" dirty="0"/>
              <a:t>d </a:t>
            </a:r>
            <a:r>
              <a:rPr lang="en-US" dirty="0"/>
              <a:t>= .52</a:t>
            </a:r>
            <a:endParaRPr lang="en-US" dirty="0" smtClean="0"/>
          </a:p>
          <a:p>
            <a:pPr lvl="1"/>
            <a:r>
              <a:rPr lang="en-US" dirty="0" smtClean="0"/>
              <a:t>CCAPS social anxiety,</a:t>
            </a:r>
            <a:r>
              <a:rPr lang="en-US" i="1" dirty="0" smtClean="0"/>
              <a:t> F</a:t>
            </a:r>
            <a:r>
              <a:rPr lang="en-US" dirty="0" smtClean="0"/>
              <a:t> </a:t>
            </a:r>
            <a:r>
              <a:rPr lang="en-US" dirty="0"/>
              <a:t>= 8.43, </a:t>
            </a:r>
            <a:r>
              <a:rPr lang="en-US" i="1" dirty="0"/>
              <a:t>p </a:t>
            </a:r>
            <a:r>
              <a:rPr lang="en-US" dirty="0"/>
              <a:t>= .005, </a:t>
            </a:r>
            <a:r>
              <a:rPr lang="en-US" i="1" dirty="0" smtClean="0"/>
              <a:t>d </a:t>
            </a:r>
            <a:r>
              <a:rPr lang="en-US" dirty="0"/>
              <a:t>= .75</a:t>
            </a:r>
            <a:endParaRPr lang="en-US" dirty="0" smtClean="0"/>
          </a:p>
          <a:p>
            <a:pPr lvl="1"/>
            <a:r>
              <a:rPr lang="en-US" dirty="0"/>
              <a:t>CCAPS academic </a:t>
            </a:r>
            <a:r>
              <a:rPr lang="en-US" dirty="0" smtClean="0"/>
              <a:t>concern</a:t>
            </a:r>
            <a:r>
              <a:rPr lang="en-US" dirty="0"/>
              <a:t>, </a:t>
            </a:r>
            <a:r>
              <a:rPr lang="en-US" i="1" dirty="0" smtClean="0"/>
              <a:t>F</a:t>
            </a:r>
            <a:r>
              <a:rPr lang="en-US" dirty="0" smtClean="0"/>
              <a:t> </a:t>
            </a:r>
            <a:r>
              <a:rPr lang="en-US" dirty="0"/>
              <a:t>= 5.75, </a:t>
            </a:r>
            <a:r>
              <a:rPr lang="en-US" i="1" dirty="0"/>
              <a:t>p </a:t>
            </a:r>
            <a:r>
              <a:rPr lang="en-US" dirty="0"/>
              <a:t>= .020, </a:t>
            </a:r>
            <a:r>
              <a:rPr lang="en-US" i="1" dirty="0" smtClean="0"/>
              <a:t>d </a:t>
            </a:r>
            <a:r>
              <a:rPr lang="en-US" dirty="0"/>
              <a:t>= .</a:t>
            </a:r>
            <a:r>
              <a:rPr lang="en-US" dirty="0" smtClean="0"/>
              <a:t>62</a:t>
            </a:r>
          </a:p>
          <a:p>
            <a:pPr lvl="1"/>
            <a:r>
              <a:rPr lang="en-US" dirty="0" smtClean="0"/>
              <a:t>MHC Positive mental health, </a:t>
            </a:r>
            <a:r>
              <a:rPr lang="en-US" i="1" dirty="0" smtClean="0"/>
              <a:t>F</a:t>
            </a:r>
            <a:r>
              <a:rPr lang="en-US" dirty="0" smtClean="0"/>
              <a:t> </a:t>
            </a:r>
            <a:r>
              <a:rPr lang="en-US" dirty="0"/>
              <a:t>= 4.28, </a:t>
            </a:r>
            <a:r>
              <a:rPr lang="en-US" i="1" dirty="0"/>
              <a:t>p </a:t>
            </a:r>
            <a:r>
              <a:rPr lang="en-US" dirty="0"/>
              <a:t>= .043, </a:t>
            </a:r>
            <a:r>
              <a:rPr lang="en-US" i="1" dirty="0" smtClean="0"/>
              <a:t>d </a:t>
            </a:r>
            <a:r>
              <a:rPr lang="en-US" dirty="0"/>
              <a:t>= .</a:t>
            </a:r>
            <a:r>
              <a:rPr lang="en-US" dirty="0" smtClean="0"/>
              <a:t>53</a:t>
            </a:r>
          </a:p>
          <a:p>
            <a:pPr lvl="1"/>
            <a:r>
              <a:rPr lang="en-US" dirty="0"/>
              <a:t>CCAPS </a:t>
            </a:r>
            <a:r>
              <a:rPr lang="en-US" dirty="0" smtClean="0"/>
              <a:t>general </a:t>
            </a:r>
            <a:r>
              <a:rPr lang="en-US" dirty="0"/>
              <a:t>anxiety, </a:t>
            </a:r>
            <a:r>
              <a:rPr lang="en-US" i="1" dirty="0" smtClean="0"/>
              <a:t>F</a:t>
            </a:r>
            <a:r>
              <a:rPr lang="en-US" dirty="0" smtClean="0"/>
              <a:t> </a:t>
            </a:r>
            <a:r>
              <a:rPr lang="en-US" dirty="0"/>
              <a:t>= 3.27, </a:t>
            </a:r>
            <a:r>
              <a:rPr lang="en-US" i="1" dirty="0"/>
              <a:t>p </a:t>
            </a:r>
            <a:r>
              <a:rPr lang="en-US" dirty="0"/>
              <a:t>= .076, </a:t>
            </a:r>
            <a:r>
              <a:rPr lang="en-US" i="1" dirty="0" smtClean="0"/>
              <a:t>d </a:t>
            </a:r>
            <a:r>
              <a:rPr lang="en-US" dirty="0"/>
              <a:t>= .</a:t>
            </a:r>
            <a:r>
              <a:rPr lang="en-US" dirty="0" smtClean="0"/>
              <a:t>46</a:t>
            </a:r>
          </a:p>
          <a:p>
            <a:endParaRPr lang="en-US" dirty="0"/>
          </a:p>
          <a:p>
            <a:r>
              <a:rPr lang="en-US" dirty="0" smtClean="0"/>
              <a:t>No effects on CCAPS eating concerns, hostility, or alcohol subscales (</a:t>
            </a:r>
            <a:r>
              <a:rPr lang="en-US" i="1" dirty="0" smtClean="0"/>
              <a:t>p </a:t>
            </a:r>
            <a:r>
              <a:rPr lang="en-US" dirty="0" smtClean="0"/>
              <a:t>&gt; .10)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Mental health outcomes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5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Time by condition interactions showed improvements in ACT vs. waitlist for:</a:t>
            </a:r>
          </a:p>
          <a:p>
            <a:pPr lvl="1"/>
            <a:r>
              <a:rPr lang="en-US" dirty="0" smtClean="0"/>
              <a:t>PHLMS Acceptance,</a:t>
            </a:r>
            <a:r>
              <a:rPr lang="en-US" i="1" dirty="0" smtClean="0"/>
              <a:t> </a:t>
            </a:r>
            <a:r>
              <a:rPr lang="en-US" i="1" dirty="0"/>
              <a:t>F</a:t>
            </a:r>
            <a:r>
              <a:rPr lang="en-US" dirty="0"/>
              <a:t> = </a:t>
            </a:r>
            <a:r>
              <a:rPr lang="en-US" dirty="0" smtClean="0"/>
              <a:t>4.50, </a:t>
            </a:r>
            <a:r>
              <a:rPr lang="en-US" i="1" dirty="0"/>
              <a:t>p </a:t>
            </a:r>
            <a:r>
              <a:rPr lang="en-US" dirty="0"/>
              <a:t>= .</a:t>
            </a:r>
            <a:r>
              <a:rPr lang="en-US" dirty="0" smtClean="0"/>
              <a:t>04, </a:t>
            </a:r>
            <a:r>
              <a:rPr lang="en-US" i="1" dirty="0"/>
              <a:t>d </a:t>
            </a:r>
            <a:r>
              <a:rPr lang="en-US" dirty="0"/>
              <a:t>= </a:t>
            </a:r>
            <a:r>
              <a:rPr lang="en-US" dirty="0" smtClean="0"/>
              <a:t>.52</a:t>
            </a:r>
          </a:p>
          <a:p>
            <a:pPr lvl="1"/>
            <a:r>
              <a:rPr lang="en-US" dirty="0" smtClean="0"/>
              <a:t>VQ Obstruction,</a:t>
            </a:r>
            <a:r>
              <a:rPr lang="en-US" i="1" dirty="0" smtClean="0"/>
              <a:t> </a:t>
            </a:r>
            <a:r>
              <a:rPr lang="en-US" i="1" dirty="0"/>
              <a:t>F</a:t>
            </a:r>
            <a:r>
              <a:rPr lang="en-US" dirty="0"/>
              <a:t> = </a:t>
            </a:r>
            <a:r>
              <a:rPr lang="en-US" dirty="0" smtClean="0"/>
              <a:t>6.38, </a:t>
            </a:r>
            <a:r>
              <a:rPr lang="en-US" i="1" dirty="0"/>
              <a:t>p </a:t>
            </a:r>
            <a:r>
              <a:rPr lang="en-US" dirty="0"/>
              <a:t>= .04, </a:t>
            </a:r>
            <a:r>
              <a:rPr lang="en-US" i="1" dirty="0"/>
              <a:t>d </a:t>
            </a:r>
            <a:r>
              <a:rPr lang="en-US" dirty="0"/>
              <a:t>= </a:t>
            </a:r>
            <a:r>
              <a:rPr lang="en-US" dirty="0" smtClean="0"/>
              <a:t>.62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No effects on </a:t>
            </a:r>
            <a:r>
              <a:rPr lang="en-US" dirty="0" smtClean="0"/>
              <a:t>AAQ-II, CFQ, PHLMS awareness, or VQ progress </a:t>
            </a:r>
            <a:r>
              <a:rPr lang="en-US" dirty="0"/>
              <a:t>(</a:t>
            </a:r>
            <a:r>
              <a:rPr lang="en-US" i="1" dirty="0"/>
              <a:t>p </a:t>
            </a:r>
            <a:r>
              <a:rPr lang="en-US" dirty="0"/>
              <a:t>&gt; .10)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Processes of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68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0318380"/>
              </p:ext>
            </p:extLst>
          </p:nvPr>
        </p:nvGraphicFramePr>
        <p:xfrm>
          <a:off x="152400" y="3840480"/>
          <a:ext cx="88392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1143000"/>
                <a:gridCol w="1219200"/>
                <a:gridCol w="1066800"/>
                <a:gridCol w="1143000"/>
                <a:gridCol w="990600"/>
                <a:gridCol w="12192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a path</a:t>
                      </a:r>
                    </a:p>
                    <a:p>
                      <a:r>
                        <a:rPr lang="en-US" baseline="0" dirty="0" smtClean="0"/>
                        <a:t>X -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r>
                        <a:rPr lang="en-US" baseline="0" dirty="0" smtClean="0"/>
                        <a:t> path</a:t>
                      </a:r>
                    </a:p>
                    <a:p>
                      <a:r>
                        <a:rPr lang="en-US" baseline="0" dirty="0" smtClean="0"/>
                        <a:t>M(X) - 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r>
                        <a:rPr lang="en-US" baseline="0" dirty="0" smtClean="0"/>
                        <a:t> path</a:t>
                      </a:r>
                    </a:p>
                    <a:p>
                      <a:r>
                        <a:rPr lang="en-US" baseline="0" dirty="0" smtClean="0"/>
                        <a:t>X - 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c’ path</a:t>
                      </a:r>
                    </a:p>
                    <a:p>
                      <a:r>
                        <a:rPr lang="en-US" dirty="0" smtClean="0"/>
                        <a:t>X(M) - 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95% CI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Proportion mediated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r>
                        <a:rPr lang="en-US" baseline="0" dirty="0" smtClean="0"/>
                        <a:t> Distress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2.70***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3.80***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2.43*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1.26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.05,</a:t>
                      </a:r>
                      <a:r>
                        <a:rPr lang="en-US" sz="1600" b="1" baseline="0" dirty="0" smtClean="0"/>
                        <a:t> .37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48%</a:t>
                      </a:r>
                      <a:endParaRPr lang="en-US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Depression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2.73***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3.77***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2.13*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.94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.06, .50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56%</a:t>
                      </a:r>
                      <a:endParaRPr lang="en-US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General Anxiety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2.63*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3.05**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1.94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†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.96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.04, .39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51%</a:t>
                      </a:r>
                      <a:endParaRPr lang="en-US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Social Anxiety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2.61*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2.69**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3.29**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2.39*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.03, .31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27%</a:t>
                      </a:r>
                      <a:endParaRPr lang="en-US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Academic distress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2.71**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1.13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1.79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†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1.31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-.05,</a:t>
                      </a:r>
                      <a:r>
                        <a:rPr lang="en-US" sz="1600" baseline="0" dirty="0" smtClean="0"/>
                        <a:t> .26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Positive</a:t>
                      </a:r>
                      <a:r>
                        <a:rPr lang="en-US" baseline="0" dirty="0" smtClean="0"/>
                        <a:t> MH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2.38*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3.28**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2.01*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1.09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.32, 5.99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46%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Mediation analyses-VQ Obstruction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Significant full mediation of total distress, depression, general anxiety, and positive mental health</a:t>
            </a:r>
          </a:p>
          <a:p>
            <a:pPr lvl="1"/>
            <a:r>
              <a:rPr lang="en-US" dirty="0" smtClean="0"/>
              <a:t>Partial mediation for social anxiety</a:t>
            </a:r>
          </a:p>
          <a:p>
            <a:endParaRPr lang="en-US" dirty="0"/>
          </a:p>
          <a:p>
            <a:r>
              <a:rPr lang="en-US" dirty="0" smtClean="0"/>
              <a:t>Proportion mediated ranging from 27% to 56%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37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905000"/>
            <a:ext cx="8407400" cy="4648200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buFont typeface="Wingdings 2" charset="2"/>
              <a:buChar char=""/>
              <a:defRPr/>
            </a:pPr>
            <a:r>
              <a:rPr lang="en-US" dirty="0" smtClean="0"/>
              <a:t>Mental </a:t>
            </a:r>
            <a:r>
              <a:rPr lang="en-US" dirty="0"/>
              <a:t>health problems are prevalent and costly among college students</a:t>
            </a:r>
          </a:p>
          <a:p>
            <a:pPr>
              <a:buFont typeface="Wingdings 2" charset="2"/>
              <a:buChar char=""/>
              <a:defRPr/>
            </a:pPr>
            <a:endParaRPr lang="en-US" dirty="0"/>
          </a:p>
          <a:p>
            <a:r>
              <a:rPr lang="en-US" dirty="0"/>
              <a:t>Many campuses are struggling to keep up with rapid increases in demand for </a:t>
            </a:r>
            <a:r>
              <a:rPr lang="en-US" dirty="0" smtClean="0"/>
              <a:t>services </a:t>
            </a:r>
            <a:endParaRPr lang="en-US" sz="850" dirty="0"/>
          </a:p>
          <a:p>
            <a:pPr lvl="1"/>
            <a:endParaRPr lang="en-US" dirty="0"/>
          </a:p>
          <a:p>
            <a:r>
              <a:rPr lang="en-US" dirty="0"/>
              <a:t>And many students </a:t>
            </a:r>
            <a:r>
              <a:rPr lang="en-US" dirty="0" smtClean="0"/>
              <a:t>still don’t </a:t>
            </a:r>
            <a:r>
              <a:rPr lang="en-US" dirty="0"/>
              <a:t>seek treatment</a:t>
            </a:r>
          </a:p>
          <a:p>
            <a:pPr lvl="1"/>
            <a:endParaRPr lang="en-US" dirty="0"/>
          </a:p>
          <a:p>
            <a:r>
              <a:rPr lang="en-US" dirty="0"/>
              <a:t>Self-help websites can </a:t>
            </a:r>
            <a:endParaRPr lang="en-US" dirty="0" smtClean="0"/>
          </a:p>
          <a:p>
            <a:pPr lvl="1"/>
            <a:r>
              <a:rPr lang="en-US" dirty="0" smtClean="0"/>
              <a:t>Increase reach and access</a:t>
            </a:r>
          </a:p>
          <a:p>
            <a:pPr lvl="1"/>
            <a:r>
              <a:rPr lang="en-US" dirty="0" smtClean="0"/>
              <a:t>Reduce </a:t>
            </a:r>
            <a:r>
              <a:rPr lang="en-US" dirty="0"/>
              <a:t>the burden on counseling centers with a low cost solution</a:t>
            </a:r>
          </a:p>
          <a:p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81000" y="228600"/>
            <a:ext cx="8305800" cy="1143000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defRPr/>
            </a:pPr>
            <a:r>
              <a:rPr lang="en-US" sz="3200" spc="150" dirty="0">
                <a:solidFill>
                  <a:schemeClr val="bg1"/>
                </a:solidFill>
                <a:latin typeface="+mj-lt"/>
                <a:cs typeface="+mn-cs"/>
              </a:rPr>
              <a:t>Mental Health Challenges in the College Population</a:t>
            </a:r>
          </a:p>
        </p:txBody>
      </p:sp>
    </p:spTree>
    <p:extLst>
      <p:ext uri="{BB962C8B-B14F-4D97-AF65-F5344CB8AC3E}">
        <p14:creationId xmlns:p14="http://schemas.microsoft.com/office/powerpoint/2010/main" val="136697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9703547"/>
              </p:ext>
            </p:extLst>
          </p:nvPr>
        </p:nvGraphicFramePr>
        <p:xfrm>
          <a:off x="152400" y="3566160"/>
          <a:ext cx="8839200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1143000"/>
                <a:gridCol w="1219200"/>
                <a:gridCol w="1066800"/>
                <a:gridCol w="1143000"/>
                <a:gridCol w="1066800"/>
                <a:gridCol w="1143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a path</a:t>
                      </a:r>
                    </a:p>
                    <a:p>
                      <a:r>
                        <a:rPr lang="en-US" baseline="0" dirty="0" smtClean="0"/>
                        <a:t>X -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r>
                        <a:rPr lang="en-US" baseline="0" dirty="0" smtClean="0"/>
                        <a:t> path</a:t>
                      </a:r>
                    </a:p>
                    <a:p>
                      <a:r>
                        <a:rPr lang="en-US" baseline="0" dirty="0" smtClean="0"/>
                        <a:t>M(X) - 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r>
                        <a:rPr lang="en-US" baseline="0" dirty="0" smtClean="0"/>
                        <a:t> path</a:t>
                      </a:r>
                    </a:p>
                    <a:p>
                      <a:r>
                        <a:rPr lang="en-US" baseline="0" dirty="0" smtClean="0"/>
                        <a:t>X - 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c’ path</a:t>
                      </a:r>
                    </a:p>
                    <a:p>
                      <a:r>
                        <a:rPr lang="en-US" dirty="0" smtClean="0"/>
                        <a:t>X(M) - 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95% CI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Proportion mediated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r>
                        <a:rPr lang="en-US" baseline="0" dirty="0" smtClean="0"/>
                        <a:t> Distress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1.90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†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3.73***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2.34*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1.60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.003,</a:t>
                      </a:r>
                      <a:r>
                        <a:rPr lang="en-US" sz="1600" b="1" baseline="0" dirty="0" smtClean="0"/>
                        <a:t> .33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32%</a:t>
                      </a:r>
                      <a:endParaRPr lang="en-US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Depression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1.87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†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3.78***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1.92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†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1.16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.001, .41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40%</a:t>
                      </a:r>
                      <a:endParaRPr lang="en-US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General Anxiety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1.85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†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3.01**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1.78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†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1.13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.01,</a:t>
                      </a:r>
                      <a:r>
                        <a:rPr lang="en-US" sz="1600" b="1" baseline="0" dirty="0" smtClean="0"/>
                        <a:t> .36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37%</a:t>
                      </a:r>
                      <a:endParaRPr lang="en-US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Social Anxiety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1.84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†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2.34*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3.19**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2.66*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.01, .24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17%</a:t>
                      </a:r>
                      <a:endParaRPr lang="en-US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Academic distress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1.81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†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.50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1.85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†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1.67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-.08, .16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Positive</a:t>
                      </a:r>
                      <a:r>
                        <a:rPr lang="en-US" baseline="0" dirty="0" smtClean="0"/>
                        <a:t> MH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1.80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†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1.42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1.92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†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1.56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-.10,</a:t>
                      </a:r>
                      <a:r>
                        <a:rPr lang="en-US" sz="1600" b="1" baseline="0" dirty="0" smtClean="0"/>
                        <a:t> 3.79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Mediation analyses-PHLMS Acceptance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Significant full mediation of total distress, depression, and general anxiety</a:t>
            </a:r>
          </a:p>
          <a:p>
            <a:pPr lvl="1"/>
            <a:r>
              <a:rPr lang="en-US" dirty="0" smtClean="0"/>
              <a:t>Partial mediation for social anxiety</a:t>
            </a:r>
          </a:p>
          <a:p>
            <a:endParaRPr lang="en-US" dirty="0"/>
          </a:p>
          <a:p>
            <a:r>
              <a:rPr lang="en-US" dirty="0" smtClean="0"/>
              <a:t>Proportion mediated ranging from 17% to 40%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34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905000"/>
            <a:ext cx="8407893" cy="4648199"/>
          </a:xfrm>
        </p:spPr>
        <p:txBody>
          <a:bodyPr>
            <a:normAutofit/>
          </a:bodyPr>
          <a:lstStyle/>
          <a:p>
            <a:r>
              <a:rPr lang="en-US" dirty="0" smtClean="0"/>
              <a:t>60% said it was too long and/or too repetitive</a:t>
            </a:r>
          </a:p>
          <a:p>
            <a:pPr lvl="1"/>
            <a:r>
              <a:rPr lang="en-US" dirty="0" smtClean="0"/>
              <a:t>17% said each session was too long</a:t>
            </a:r>
          </a:p>
          <a:p>
            <a:pPr lvl="1"/>
            <a:r>
              <a:rPr lang="en-US" dirty="0" smtClean="0"/>
              <a:t>7% said reading segments were too long</a:t>
            </a:r>
          </a:p>
          <a:p>
            <a:endParaRPr lang="en-US" dirty="0" smtClean="0"/>
          </a:p>
          <a:p>
            <a:r>
              <a:rPr lang="en-US" dirty="0" smtClean="0"/>
              <a:t>7% did not have the time or privacy to use the program</a:t>
            </a:r>
          </a:p>
          <a:p>
            <a:endParaRPr lang="en-US" dirty="0" smtClean="0"/>
          </a:p>
          <a:p>
            <a:r>
              <a:rPr lang="en-US" dirty="0" smtClean="0"/>
              <a:t>7% emphasized inadequate coverage of certain mental health problems</a:t>
            </a:r>
          </a:p>
          <a:p>
            <a:endParaRPr lang="en-US" dirty="0" smtClean="0"/>
          </a:p>
          <a:p>
            <a:r>
              <a:rPr lang="en-US" dirty="0" smtClean="0"/>
              <a:t>Only 3% reported not liking the web-based format for self-help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you like least about the program?</a:t>
            </a:r>
          </a:p>
        </p:txBody>
      </p:sp>
    </p:spTree>
    <p:extLst>
      <p:ext uri="{BB962C8B-B14F-4D97-AF65-F5344CB8AC3E}">
        <p14:creationId xmlns:p14="http://schemas.microsoft.com/office/powerpoint/2010/main" val="68595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40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83412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Adequate usability/satisfaction ratings with the </a:t>
            </a:r>
            <a:r>
              <a:rPr lang="en-US" dirty="0" err="1" smtClean="0"/>
              <a:t>qualtrics</a:t>
            </a:r>
            <a:r>
              <a:rPr lang="en-US" dirty="0" smtClean="0"/>
              <a:t> prototype</a:t>
            </a:r>
          </a:p>
          <a:p>
            <a:pPr lvl="1"/>
            <a:r>
              <a:rPr lang="en-US" dirty="0" smtClean="0"/>
              <a:t>Though not as high as we would want for a high quality website</a:t>
            </a:r>
          </a:p>
          <a:p>
            <a:pPr lvl="1"/>
            <a:r>
              <a:rPr lang="en-US" dirty="0" smtClean="0"/>
              <a:t>May have been affected by the recruitment methods and sample</a:t>
            </a:r>
          </a:p>
          <a:p>
            <a:pPr lvl="1"/>
            <a:endParaRPr lang="en-US" dirty="0"/>
          </a:p>
          <a:p>
            <a:r>
              <a:rPr lang="en-US" dirty="0"/>
              <a:t>Improvements on depression, anxiety, academic concerns, and positive mental </a:t>
            </a:r>
            <a:r>
              <a:rPr lang="en-US" dirty="0" smtClean="0"/>
              <a:t>health	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Lack </a:t>
            </a:r>
            <a:r>
              <a:rPr lang="en-US" dirty="0"/>
              <a:t>of improvement on eating, hostility and alcohol </a:t>
            </a:r>
            <a:r>
              <a:rPr lang="en-US" dirty="0" smtClean="0"/>
              <a:t>problems</a:t>
            </a:r>
          </a:p>
          <a:p>
            <a:pPr lvl="1"/>
            <a:r>
              <a:rPr lang="en-US" dirty="0" smtClean="0"/>
              <a:t>Suggests challenges with </a:t>
            </a:r>
            <a:r>
              <a:rPr lang="en-US" dirty="0" err="1" smtClean="0"/>
              <a:t>transdiagnostic</a:t>
            </a:r>
            <a:r>
              <a:rPr lang="en-US" dirty="0" smtClean="0"/>
              <a:t> treatment or floor effects?</a:t>
            </a:r>
            <a:endParaRPr lang="en-US" dirty="0"/>
          </a:p>
          <a:p>
            <a:endParaRPr lang="en-US" dirty="0"/>
          </a:p>
          <a:p>
            <a:r>
              <a:rPr lang="en-US" dirty="0"/>
              <a:t>Improvements in mindful acceptance and reduced disruption of valued living due to inflexibility</a:t>
            </a:r>
          </a:p>
          <a:p>
            <a:pPr lvl="1"/>
            <a:r>
              <a:rPr lang="en-US" dirty="0" smtClean="0"/>
              <a:t>Which fully </a:t>
            </a:r>
            <a:r>
              <a:rPr lang="en-US" dirty="0"/>
              <a:t>mediated treatment effects</a:t>
            </a:r>
          </a:p>
          <a:p>
            <a:endParaRPr lang="en-US" dirty="0"/>
          </a:p>
          <a:p>
            <a:r>
              <a:rPr lang="en-US" dirty="0"/>
              <a:t>Lack of changes on AAQ-II, CFQ, PHLMS awareness, and VQ progress</a:t>
            </a:r>
          </a:p>
          <a:p>
            <a:pPr lvl="1"/>
            <a:r>
              <a:rPr lang="en-US" dirty="0"/>
              <a:t>Suggests weak impact on key processes? Measurement issues?</a:t>
            </a:r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findings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62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75792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Developing self-help programs through a survey CMS can lead to adequate acceptability, usability and efficacy</a:t>
            </a:r>
          </a:p>
          <a:p>
            <a:pPr lvl="1"/>
            <a:r>
              <a:rPr lang="en-US" dirty="0" smtClean="0"/>
              <a:t>But results are weaker than hoped for on key usability, usage and process measure variables</a:t>
            </a:r>
          </a:p>
          <a:p>
            <a:pPr lvl="1"/>
            <a:endParaRPr lang="en-US" dirty="0"/>
          </a:p>
          <a:p>
            <a:r>
              <a:rPr lang="en-US" dirty="0" smtClean="0"/>
              <a:t>Effects might be improved by reducing</a:t>
            </a:r>
            <a:r>
              <a:rPr lang="en-US" dirty="0"/>
              <a:t> </a:t>
            </a:r>
            <a:r>
              <a:rPr lang="en-US" dirty="0" smtClean="0"/>
              <a:t>length of sessions and longer reading segments</a:t>
            </a:r>
          </a:p>
          <a:p>
            <a:pPr lvl="1"/>
            <a:r>
              <a:rPr lang="en-US" dirty="0" smtClean="0"/>
              <a:t>Or possibly integrating guidance/coaching</a:t>
            </a:r>
          </a:p>
          <a:p>
            <a:endParaRPr lang="en-US" dirty="0" smtClean="0"/>
          </a:p>
          <a:p>
            <a:r>
              <a:rPr lang="en-US" dirty="0" smtClean="0"/>
              <a:t>A general, </a:t>
            </a:r>
            <a:r>
              <a:rPr lang="en-US" dirty="0" err="1" smtClean="0"/>
              <a:t>transdiagnostic</a:t>
            </a:r>
            <a:r>
              <a:rPr lang="en-US" dirty="0" smtClean="0"/>
              <a:t> approach reduced a range of problems</a:t>
            </a:r>
          </a:p>
          <a:p>
            <a:pPr lvl="1"/>
            <a:r>
              <a:rPr lang="en-US" dirty="0" smtClean="0"/>
              <a:t>But did not impact outcomes largely outside of internalizing disorders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There are recruitment challenges in engaging college students in web-based self-help</a:t>
            </a:r>
          </a:p>
          <a:p>
            <a:pPr lvl="1"/>
            <a:r>
              <a:rPr lang="en-US" dirty="0" smtClean="0"/>
              <a:t>Passive recruitment methods are unlikely to be sufficient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83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And join the </a:t>
            </a:r>
            <a:r>
              <a:rPr lang="en-US" b="1" dirty="0" err="1" smtClean="0"/>
              <a:t>ACTing</a:t>
            </a:r>
            <a:r>
              <a:rPr lang="en-US" b="1" dirty="0" smtClean="0"/>
              <a:t> with Technology SIG </a:t>
            </a:r>
            <a:r>
              <a:rPr lang="en-US" dirty="0" smtClean="0"/>
              <a:t>if you are interested in these topics and not a member yet.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338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9250" y="1905000"/>
            <a:ext cx="8407400" cy="4406900"/>
          </a:xfrm>
        </p:spPr>
        <p:txBody>
          <a:bodyPr>
            <a:normAutofit/>
          </a:bodyPr>
          <a:lstStyle/>
          <a:p>
            <a:r>
              <a:rPr lang="en-US" dirty="0" smtClean="0"/>
              <a:t>But there are challenges to matching students to self-help websites for specific problems</a:t>
            </a:r>
            <a:endParaRPr lang="en-US" dirty="0"/>
          </a:p>
          <a:p>
            <a:pPr marL="274320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marL="274320" eaLnBrk="1" fontAlgn="auto" hangingPunct="1">
              <a:spcAft>
                <a:spcPts val="0"/>
              </a:spcAft>
              <a:defRPr/>
            </a:pPr>
            <a:r>
              <a:rPr lang="en-US" dirty="0" smtClean="0"/>
              <a:t>A </a:t>
            </a:r>
            <a:r>
              <a:rPr lang="en-US" dirty="0" err="1" smtClean="0"/>
              <a:t>transdiagnostic</a:t>
            </a:r>
            <a:r>
              <a:rPr lang="en-US" dirty="0" smtClean="0"/>
              <a:t> self-help program could target </a:t>
            </a:r>
            <a:r>
              <a:rPr lang="en-US" dirty="0"/>
              <a:t>a range of disorders with a single program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ACT is a promising </a:t>
            </a:r>
            <a:r>
              <a:rPr lang="en-US" dirty="0" err="1" smtClean="0"/>
              <a:t>transdiagnostic</a:t>
            </a:r>
            <a:r>
              <a:rPr lang="en-US" dirty="0" smtClean="0"/>
              <a:t> approach</a:t>
            </a:r>
          </a:p>
          <a:p>
            <a:pPr lvl="1">
              <a:defRPr/>
            </a:pPr>
            <a:r>
              <a:rPr lang="en-US" dirty="0" smtClean="0"/>
              <a:t>Psychological inflexibility is related to a range of problems</a:t>
            </a:r>
          </a:p>
          <a:p>
            <a:pPr lvl="1">
              <a:defRPr/>
            </a:pPr>
            <a:r>
              <a:rPr lang="en-US" dirty="0" smtClean="0"/>
              <a:t>ACT is effective at treating a range of problems</a:t>
            </a:r>
          </a:p>
          <a:p>
            <a:pPr lvl="1">
              <a:defRPr/>
            </a:pPr>
            <a:r>
              <a:rPr lang="en-US" dirty="0" smtClean="0"/>
              <a:t>ACT outcomes are mediated by reducing inflexibility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pc="150" dirty="0"/>
              <a:t>ACT as </a:t>
            </a:r>
            <a:r>
              <a:rPr lang="en-US" spc="150" dirty="0" smtClean="0"/>
              <a:t>a </a:t>
            </a:r>
            <a:r>
              <a:rPr lang="en-US" spc="150" dirty="0" err="1" smtClean="0"/>
              <a:t>Transdiagnostic</a:t>
            </a:r>
            <a:r>
              <a:rPr lang="en-US" spc="150" dirty="0" smtClean="0"/>
              <a:t> </a:t>
            </a:r>
            <a:r>
              <a:rPr lang="en-US" spc="150" dirty="0"/>
              <a:t>Web-Based </a:t>
            </a:r>
            <a:r>
              <a:rPr lang="en-US" spc="150" dirty="0" smtClean="0"/>
              <a:t>Self-help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98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Testing a web-based self-help program for distressed college students</a:t>
            </a:r>
          </a:p>
          <a:p>
            <a:pPr lvl="1"/>
            <a:r>
              <a:rPr lang="en-US" dirty="0" smtClean="0"/>
              <a:t>RCT design relative to a waitlist condition</a:t>
            </a:r>
          </a:p>
          <a:p>
            <a:pPr lvl="1"/>
            <a:r>
              <a:rPr lang="en-US" dirty="0" smtClean="0"/>
              <a:t>Using a new prototyping method</a:t>
            </a:r>
          </a:p>
          <a:p>
            <a:pPr lvl="1"/>
            <a:endParaRPr lang="en-US" dirty="0"/>
          </a:p>
          <a:p>
            <a:r>
              <a:rPr lang="en-US" dirty="0" smtClean="0"/>
              <a:t>Is the web-based self-help program acceptable to college students?</a:t>
            </a:r>
          </a:p>
          <a:p>
            <a:endParaRPr lang="en-US" dirty="0"/>
          </a:p>
          <a:p>
            <a:r>
              <a:rPr lang="en-US" dirty="0" smtClean="0"/>
              <a:t>Does it impact a range of psychological outcomes relevant to students?</a:t>
            </a:r>
          </a:p>
          <a:p>
            <a:endParaRPr lang="en-US" dirty="0"/>
          </a:p>
          <a:p>
            <a:r>
              <a:rPr lang="en-US" dirty="0" smtClean="0"/>
              <a:t>Does it impact outcomes by targeting key processes of change?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36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75792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79 </a:t>
            </a:r>
            <a:r>
              <a:rPr lang="en-US" dirty="0"/>
              <a:t>college students </a:t>
            </a:r>
            <a:r>
              <a:rPr lang="en-US" dirty="0" smtClean="0"/>
              <a:t>were recruited</a:t>
            </a:r>
          </a:p>
          <a:p>
            <a:endParaRPr lang="en-US" dirty="0"/>
          </a:p>
          <a:p>
            <a:r>
              <a:rPr lang="en-US" dirty="0" smtClean="0"/>
              <a:t>Eligibility criteria</a:t>
            </a:r>
          </a:p>
          <a:p>
            <a:pPr lvl="1"/>
            <a:r>
              <a:rPr lang="en-US" dirty="0" smtClean="0"/>
              <a:t>18 </a:t>
            </a:r>
            <a:r>
              <a:rPr lang="en-US" dirty="0"/>
              <a:t>or </a:t>
            </a:r>
            <a:r>
              <a:rPr lang="en-US" dirty="0" smtClean="0"/>
              <a:t>older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elf-identified </a:t>
            </a:r>
            <a:r>
              <a:rPr lang="en-US" dirty="0"/>
              <a:t>as being in distress </a:t>
            </a:r>
            <a:r>
              <a:rPr lang="en-US" dirty="0" smtClean="0"/>
              <a:t>and interested </a:t>
            </a:r>
            <a:r>
              <a:rPr lang="en-US" dirty="0"/>
              <a:t>in web-based self-help 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Demographics</a:t>
            </a:r>
          </a:p>
          <a:p>
            <a:pPr lvl="1"/>
            <a:r>
              <a:rPr lang="en-US" dirty="0" smtClean="0"/>
              <a:t>66% female , Age (</a:t>
            </a:r>
            <a:r>
              <a:rPr lang="en-US" i="1" dirty="0" smtClean="0"/>
              <a:t>M </a:t>
            </a:r>
            <a:r>
              <a:rPr lang="en-US" dirty="0" smtClean="0"/>
              <a:t>= 20.51, </a:t>
            </a:r>
            <a:r>
              <a:rPr lang="en-US" i="1" dirty="0" smtClean="0"/>
              <a:t>SD </a:t>
            </a:r>
            <a:r>
              <a:rPr lang="en-US" dirty="0" smtClean="0"/>
              <a:t>= 2.73) </a:t>
            </a:r>
          </a:p>
          <a:p>
            <a:pPr lvl="1"/>
            <a:r>
              <a:rPr lang="en-US" dirty="0" smtClean="0"/>
              <a:t>Primarily Caucasian race (88%)</a:t>
            </a:r>
          </a:p>
          <a:p>
            <a:endParaRPr lang="en-US" dirty="0" smtClean="0"/>
          </a:p>
          <a:p>
            <a:r>
              <a:rPr lang="en-US" dirty="0" smtClean="0"/>
              <a:t>Distress rates</a:t>
            </a:r>
          </a:p>
          <a:p>
            <a:pPr lvl="1"/>
            <a:r>
              <a:rPr lang="en-US" dirty="0" smtClean="0"/>
              <a:t>87% at least mildly severe scores on one or more CCAPS scale</a:t>
            </a:r>
          </a:p>
          <a:p>
            <a:pPr lvl="1"/>
            <a:r>
              <a:rPr lang="en-US" dirty="0" smtClean="0"/>
              <a:t>68% clinically significant scores on one or more CCAPS scale</a:t>
            </a:r>
          </a:p>
          <a:p>
            <a:pPr lvl="2"/>
            <a:r>
              <a:rPr lang="en-US" dirty="0" smtClean="0"/>
              <a:t>45% depression, 40% social anxiety, 30% general anxiety, 30% eating problems, 24% academic concerns, 22% hostility, 14% alcohol problems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38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86% said main reason for participating was for extra credit </a:t>
            </a:r>
          </a:p>
          <a:p>
            <a:pPr lvl="1"/>
            <a:r>
              <a:rPr lang="en-US" dirty="0" smtClean="0"/>
              <a:t>14% participated primarily for help with a psychological problem or both help and credit</a:t>
            </a:r>
          </a:p>
          <a:p>
            <a:endParaRPr lang="en-US" dirty="0" smtClean="0"/>
          </a:p>
          <a:p>
            <a:r>
              <a:rPr lang="en-US" dirty="0" smtClean="0"/>
              <a:t>67% </a:t>
            </a:r>
            <a:r>
              <a:rPr lang="en-US" dirty="0"/>
              <a:t>agreed with the statement “I am interested in using the self-help website being tested in this study” </a:t>
            </a:r>
            <a:endParaRPr lang="en-US" dirty="0" smtClean="0"/>
          </a:p>
          <a:p>
            <a:pPr lvl="1"/>
            <a:r>
              <a:rPr lang="en-US" dirty="0" smtClean="0"/>
              <a:t>29</a:t>
            </a:r>
            <a:r>
              <a:rPr lang="en-US" dirty="0"/>
              <a:t>% </a:t>
            </a:r>
            <a:r>
              <a:rPr lang="en-US" dirty="0" smtClean="0"/>
              <a:t>were ambivalent saying “neither </a:t>
            </a:r>
            <a:r>
              <a:rPr lang="en-US" dirty="0"/>
              <a:t>agree nor disagree</a:t>
            </a:r>
            <a:r>
              <a:rPr lang="en-US" dirty="0" smtClean="0"/>
              <a:t>”</a:t>
            </a:r>
          </a:p>
          <a:p>
            <a:pPr lvl="1"/>
            <a:endParaRPr lang="en-US" dirty="0"/>
          </a:p>
          <a:p>
            <a:r>
              <a:rPr lang="en-US" dirty="0" smtClean="0"/>
              <a:t>Where they learned about the study</a:t>
            </a:r>
          </a:p>
          <a:p>
            <a:pPr lvl="1"/>
            <a:r>
              <a:rPr lang="en-US" dirty="0" smtClean="0"/>
              <a:t>86% from the </a:t>
            </a:r>
            <a:r>
              <a:rPr lang="en-US" dirty="0"/>
              <a:t>SONA research platform </a:t>
            </a:r>
            <a:r>
              <a:rPr lang="en-US" dirty="0" smtClean="0"/>
              <a:t>website</a:t>
            </a:r>
          </a:p>
          <a:p>
            <a:pPr lvl="1"/>
            <a:r>
              <a:rPr lang="en-US" dirty="0" smtClean="0"/>
              <a:t>Only one participant from counseling or student health centers </a:t>
            </a:r>
          </a:p>
          <a:p>
            <a:pPr lvl="1"/>
            <a:endParaRPr lang="en-US" dirty="0"/>
          </a:p>
          <a:p>
            <a:pPr marL="4572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 2015 semester participants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63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own Arrow 22"/>
          <p:cNvSpPr/>
          <p:nvPr/>
        </p:nvSpPr>
        <p:spPr>
          <a:xfrm>
            <a:off x="3390900" y="5257800"/>
            <a:ext cx="381000" cy="5334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80980" y="1681236"/>
            <a:ext cx="3048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79 Students recruited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71380" y="4343400"/>
            <a:ext cx="1709820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ACT website for 4 weeks </a:t>
            </a:r>
          </a:p>
          <a:p>
            <a:pPr algn="ctr"/>
            <a:r>
              <a:rPr lang="en-US" dirty="0" smtClean="0"/>
              <a:t>(</a:t>
            </a:r>
            <a:r>
              <a:rPr lang="en-US" i="1" dirty="0" smtClean="0"/>
              <a:t>n </a:t>
            </a:r>
            <a:r>
              <a:rPr lang="en-US" dirty="0" smtClean="0"/>
              <a:t>= 40)</a:t>
            </a:r>
            <a:endParaRPr lang="en-US" dirty="0"/>
          </a:p>
        </p:txBody>
      </p:sp>
      <p:sp>
        <p:nvSpPr>
          <p:cNvPr id="22" name="Down Arrow 21"/>
          <p:cNvSpPr/>
          <p:nvPr/>
        </p:nvSpPr>
        <p:spPr>
          <a:xfrm>
            <a:off x="2171700" y="2044611"/>
            <a:ext cx="381000" cy="2813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8200" y="2318340"/>
            <a:ext cx="3048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Online baseline survey</a:t>
            </a:r>
            <a:endParaRPr lang="en-US" dirty="0"/>
          </a:p>
        </p:txBody>
      </p:sp>
      <p:sp>
        <p:nvSpPr>
          <p:cNvPr id="27" name="Down Arrow 26"/>
          <p:cNvSpPr/>
          <p:nvPr/>
        </p:nvSpPr>
        <p:spPr>
          <a:xfrm>
            <a:off x="2171700" y="2684686"/>
            <a:ext cx="381000" cy="2813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Down Arrow 27"/>
          <p:cNvSpPr/>
          <p:nvPr/>
        </p:nvSpPr>
        <p:spPr>
          <a:xfrm rot="1942253">
            <a:off x="1056925" y="3187842"/>
            <a:ext cx="381000" cy="121228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Down Arrow 29"/>
          <p:cNvSpPr/>
          <p:nvPr/>
        </p:nvSpPr>
        <p:spPr>
          <a:xfrm rot="19731095">
            <a:off x="3295332" y="3184491"/>
            <a:ext cx="381000" cy="121228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8200" y="2995378"/>
            <a:ext cx="3048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Randomly assigned to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743200" y="4343400"/>
            <a:ext cx="1676400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Waitlist for 4 weeks </a:t>
            </a:r>
          </a:p>
          <a:p>
            <a:pPr algn="ctr"/>
            <a:r>
              <a:rPr lang="en-US" dirty="0" smtClean="0"/>
              <a:t>(</a:t>
            </a:r>
            <a:r>
              <a:rPr lang="en-US" i="1" dirty="0" smtClean="0"/>
              <a:t>n </a:t>
            </a:r>
            <a:r>
              <a:rPr lang="en-US" dirty="0" smtClean="0"/>
              <a:t>= 39)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838200" y="5791200"/>
            <a:ext cx="3048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Post Assessment</a:t>
            </a:r>
            <a:r>
              <a:rPr lang="en-US" i="1" dirty="0"/>
              <a:t>:</a:t>
            </a:r>
          </a:p>
          <a:p>
            <a:pPr algn="ctr"/>
            <a:r>
              <a:rPr lang="en-US" i="1" dirty="0"/>
              <a:t>Completed by n = 62, 78%</a:t>
            </a:r>
          </a:p>
        </p:txBody>
      </p:sp>
      <p:sp>
        <p:nvSpPr>
          <p:cNvPr id="34" name="Down Arrow 33"/>
          <p:cNvSpPr/>
          <p:nvPr/>
        </p:nvSpPr>
        <p:spPr>
          <a:xfrm>
            <a:off x="935790" y="5257800"/>
            <a:ext cx="381000" cy="5334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Content Placeholder 1"/>
          <p:cNvSpPr>
            <a:spLocks noGrp="1"/>
          </p:cNvSpPr>
          <p:nvPr>
            <p:ph idx="1"/>
          </p:nvPr>
        </p:nvSpPr>
        <p:spPr>
          <a:xfrm>
            <a:off x="4932218" y="1719070"/>
            <a:ext cx="3856674" cy="483412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CCAPS:</a:t>
            </a:r>
          </a:p>
          <a:p>
            <a:pPr lvl="1"/>
            <a:r>
              <a:rPr lang="en-US" dirty="0" smtClean="0"/>
              <a:t>Depression</a:t>
            </a:r>
          </a:p>
          <a:p>
            <a:pPr lvl="1"/>
            <a:r>
              <a:rPr lang="en-US" dirty="0" smtClean="0"/>
              <a:t>Social Anxiety</a:t>
            </a:r>
          </a:p>
          <a:p>
            <a:pPr lvl="1"/>
            <a:r>
              <a:rPr lang="en-US" dirty="0" smtClean="0"/>
              <a:t>General Anxiety</a:t>
            </a:r>
          </a:p>
          <a:p>
            <a:pPr lvl="1"/>
            <a:r>
              <a:rPr lang="en-US" dirty="0" smtClean="0"/>
              <a:t>Academic Concerns</a:t>
            </a:r>
          </a:p>
          <a:p>
            <a:pPr lvl="1"/>
            <a:r>
              <a:rPr lang="en-US" dirty="0" smtClean="0"/>
              <a:t>Eating Problems</a:t>
            </a:r>
          </a:p>
          <a:p>
            <a:pPr lvl="1"/>
            <a:r>
              <a:rPr lang="en-US" dirty="0" smtClean="0"/>
              <a:t>Alcohol Problems</a:t>
            </a:r>
          </a:p>
          <a:p>
            <a:pPr lvl="1"/>
            <a:endParaRPr lang="en-US" dirty="0"/>
          </a:p>
          <a:p>
            <a:r>
              <a:rPr lang="en-US" dirty="0" smtClean="0"/>
              <a:t>MHC-SF: Positive Mental </a:t>
            </a:r>
            <a:r>
              <a:rPr lang="en-US" dirty="0"/>
              <a:t>H</a:t>
            </a:r>
            <a:r>
              <a:rPr lang="en-US" dirty="0" smtClean="0"/>
              <a:t>ealth</a:t>
            </a:r>
          </a:p>
          <a:p>
            <a:endParaRPr lang="en-US" dirty="0"/>
          </a:p>
          <a:p>
            <a:r>
              <a:rPr lang="en-US" dirty="0" smtClean="0"/>
              <a:t>Process Measures</a:t>
            </a:r>
          </a:p>
          <a:p>
            <a:pPr lvl="1"/>
            <a:r>
              <a:rPr lang="en-US" dirty="0" smtClean="0"/>
              <a:t>AAQ-II: Psychological Inflexibility</a:t>
            </a:r>
          </a:p>
          <a:p>
            <a:pPr lvl="1"/>
            <a:r>
              <a:rPr lang="en-US" dirty="0" smtClean="0"/>
              <a:t>CFQ: Cognitive Fusion</a:t>
            </a:r>
          </a:p>
          <a:p>
            <a:pPr lvl="1"/>
            <a:r>
              <a:rPr lang="en-US" dirty="0" smtClean="0"/>
              <a:t>PHLMS: Acceptance and Awareness subscales</a:t>
            </a:r>
          </a:p>
          <a:p>
            <a:pPr lvl="1"/>
            <a:r>
              <a:rPr lang="en-US" dirty="0" smtClean="0"/>
              <a:t>VQ: Obstacles and Progress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6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Website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27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existing content management systems (CMS) can</a:t>
            </a:r>
          </a:p>
          <a:p>
            <a:pPr lvl="1"/>
            <a:r>
              <a:rPr lang="en-US" dirty="0" smtClean="0"/>
              <a:t>Increase speed and efficiency of development</a:t>
            </a:r>
          </a:p>
          <a:p>
            <a:pPr lvl="1"/>
            <a:r>
              <a:rPr lang="en-US" dirty="0" smtClean="0"/>
              <a:t>Reduce costs significantly</a:t>
            </a:r>
          </a:p>
          <a:p>
            <a:pPr lvl="1"/>
            <a:r>
              <a:rPr lang="en-US" dirty="0" smtClean="0"/>
              <a:t>Provide unique features and widgets</a:t>
            </a:r>
          </a:p>
          <a:p>
            <a:pPr lvl="1"/>
            <a:r>
              <a:rPr lang="en-US" dirty="0" smtClean="0"/>
              <a:t>Increase platform stability</a:t>
            </a:r>
          </a:p>
          <a:p>
            <a:endParaRPr lang="en-US" dirty="0"/>
          </a:p>
          <a:p>
            <a:r>
              <a:rPr lang="en-US" dirty="0" smtClean="0"/>
              <a:t>But many CMS do not provide 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database integration</a:t>
            </a:r>
          </a:p>
          <a:p>
            <a:pPr lvl="1"/>
            <a:r>
              <a:rPr lang="en-US" dirty="0" smtClean="0"/>
              <a:t>Survey platforms like </a:t>
            </a:r>
            <a:r>
              <a:rPr lang="en-US" dirty="0" err="1" smtClean="0"/>
              <a:t>qualtrics</a:t>
            </a:r>
            <a:r>
              <a:rPr lang="en-US" dirty="0" smtClean="0"/>
              <a:t> do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strategy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000" t="10890" r="26000" b="8222"/>
          <a:stretch/>
        </p:blipFill>
        <p:spPr>
          <a:xfrm>
            <a:off x="5217607" y="3124200"/>
            <a:ext cx="3697793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6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6113</TotalTime>
  <Words>1531</Words>
  <Application>Microsoft Office PowerPoint</Application>
  <PresentationFormat>On-screen Show (4:3)</PresentationFormat>
  <Paragraphs>322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ＭＳ Ｐゴシック</vt:lpstr>
      <vt:lpstr>Calibri</vt:lpstr>
      <vt:lpstr>Franklin Gothic Medium</vt:lpstr>
      <vt:lpstr>Wingdings</vt:lpstr>
      <vt:lpstr>Wingdings 2</vt:lpstr>
      <vt:lpstr>Grid</vt:lpstr>
      <vt:lpstr>Testing a transdiagnostic web-based act self-help program for college students</vt:lpstr>
      <vt:lpstr>PowerPoint Presentation</vt:lpstr>
      <vt:lpstr>ACT as a Transdiagnostic Web-Based Self-help approach</vt:lpstr>
      <vt:lpstr>Current project</vt:lpstr>
      <vt:lpstr>participants</vt:lpstr>
      <vt:lpstr>Spring 2015 semester participants</vt:lpstr>
      <vt:lpstr>Procedures</vt:lpstr>
      <vt:lpstr>Website development</vt:lpstr>
      <vt:lpstr>Development strategy</vt:lpstr>
      <vt:lpstr>Using qualtrics to build prototypes</vt:lpstr>
      <vt:lpstr>Using qualtrics to build prototypes</vt:lpstr>
      <vt:lpstr>PowerPoint Presentation</vt:lpstr>
      <vt:lpstr>PowerPoint Presentation</vt:lpstr>
      <vt:lpstr>Content development questions</vt:lpstr>
      <vt:lpstr>Results</vt:lpstr>
      <vt:lpstr>Program usage/Satisfaction</vt:lpstr>
      <vt:lpstr>Mental health outcomes</vt:lpstr>
      <vt:lpstr>Processes of change</vt:lpstr>
      <vt:lpstr>Mediation analyses-VQ Obstruction</vt:lpstr>
      <vt:lpstr>Mediation analyses-PHLMS Acceptance</vt:lpstr>
      <vt:lpstr>What did you like least about the program?</vt:lpstr>
      <vt:lpstr>Discussion</vt:lpstr>
      <vt:lpstr>Key findings</vt:lpstr>
      <vt:lpstr>Lessons learned</vt:lpstr>
      <vt:lpstr>Thank you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E. Levin</dc:creator>
  <cp:lastModifiedBy>Michael Levin</cp:lastModifiedBy>
  <cp:revision>249</cp:revision>
  <dcterms:created xsi:type="dcterms:W3CDTF">2012-08-08T23:12:54Z</dcterms:created>
  <dcterms:modified xsi:type="dcterms:W3CDTF">2015-07-21T20:06:10Z</dcterms:modified>
</cp:coreProperties>
</file>