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handoutMasterIdLst>
    <p:handoutMasterId r:id="rId23"/>
  </p:handoutMasterIdLst>
  <p:sldIdLst>
    <p:sldId id="257" r:id="rId2"/>
    <p:sldId id="258" r:id="rId3"/>
    <p:sldId id="315" r:id="rId4"/>
    <p:sldId id="316" r:id="rId5"/>
    <p:sldId id="318" r:id="rId6"/>
    <p:sldId id="319" r:id="rId7"/>
    <p:sldId id="320" r:id="rId8"/>
    <p:sldId id="321" r:id="rId9"/>
    <p:sldId id="323" r:id="rId10"/>
    <p:sldId id="326" r:id="rId11"/>
    <p:sldId id="324" r:id="rId12"/>
    <p:sldId id="325" r:id="rId13"/>
    <p:sldId id="327" r:id="rId14"/>
    <p:sldId id="328" r:id="rId15"/>
    <p:sldId id="329" r:id="rId16"/>
    <p:sldId id="330" r:id="rId17"/>
    <p:sldId id="331" r:id="rId18"/>
    <p:sldId id="332" r:id="rId19"/>
    <p:sldId id="333" r:id="rId20"/>
    <p:sldId id="334" r:id="rId21"/>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Trebuchet MS" pitchFamily="34" charset="0"/>
        <a:ea typeface="+mn-ea"/>
        <a:cs typeface="Arial" charset="0"/>
      </a:defRPr>
    </a:lvl1pPr>
    <a:lvl2pPr marL="457200" algn="l" rtl="0" fontAlgn="base">
      <a:spcBef>
        <a:spcPct val="0"/>
      </a:spcBef>
      <a:spcAft>
        <a:spcPct val="0"/>
      </a:spcAft>
      <a:defRPr kern="1200">
        <a:solidFill>
          <a:schemeClr val="tx1"/>
        </a:solidFill>
        <a:latin typeface="Trebuchet MS" pitchFamily="34" charset="0"/>
        <a:ea typeface="+mn-ea"/>
        <a:cs typeface="Arial" charset="0"/>
      </a:defRPr>
    </a:lvl2pPr>
    <a:lvl3pPr marL="914400" algn="l" rtl="0" fontAlgn="base">
      <a:spcBef>
        <a:spcPct val="0"/>
      </a:spcBef>
      <a:spcAft>
        <a:spcPct val="0"/>
      </a:spcAft>
      <a:defRPr kern="1200">
        <a:solidFill>
          <a:schemeClr val="tx1"/>
        </a:solidFill>
        <a:latin typeface="Trebuchet MS" pitchFamily="34" charset="0"/>
        <a:ea typeface="+mn-ea"/>
        <a:cs typeface="Arial" charset="0"/>
      </a:defRPr>
    </a:lvl3pPr>
    <a:lvl4pPr marL="1371600" algn="l" rtl="0" fontAlgn="base">
      <a:spcBef>
        <a:spcPct val="0"/>
      </a:spcBef>
      <a:spcAft>
        <a:spcPct val="0"/>
      </a:spcAft>
      <a:defRPr kern="1200">
        <a:solidFill>
          <a:schemeClr val="tx1"/>
        </a:solidFill>
        <a:latin typeface="Trebuchet MS" pitchFamily="34" charset="0"/>
        <a:ea typeface="+mn-ea"/>
        <a:cs typeface="Arial" charset="0"/>
      </a:defRPr>
    </a:lvl4pPr>
    <a:lvl5pPr marL="1828800" algn="l" rtl="0" fontAlgn="base">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0057"/>
    <a:srgbClr val="983222"/>
    <a:srgbClr val="6E6E6E"/>
    <a:srgbClr val="002C5F"/>
    <a:srgbClr val="F3D311"/>
    <a:srgbClr val="BDBDBD"/>
    <a:srgbClr val="34B2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50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6196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BCD16D2-4E67-4CF8-A58D-2FD1D29ED236}" type="datetimeFigureOut">
              <a:rPr lang="en-US"/>
              <a:pPr>
                <a:defRPr/>
              </a:pPr>
              <a:t>6/18/2014</a:t>
            </a:fld>
            <a:endParaRPr lang="en-US"/>
          </a:p>
        </p:txBody>
      </p:sp>
      <p:sp>
        <p:nvSpPr>
          <p:cNvPr id="4" name="Footer Placeholder 3"/>
          <p:cNvSpPr>
            <a:spLocks noGrp="1"/>
          </p:cNvSpPr>
          <p:nvPr>
            <p:ph type="ftr" sz="quarter" idx="2"/>
          </p:nvPr>
        </p:nvSpPr>
        <p:spPr>
          <a:xfrm>
            <a:off x="0" y="8772525"/>
            <a:ext cx="2971800" cy="46196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772525"/>
            <a:ext cx="2971800" cy="46196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220270B-F82D-47D3-96AD-B73285692EE4}" type="slidenum">
              <a:rPr lang="en-US"/>
              <a:pPr>
                <a:defRPr/>
              </a:pPr>
              <a:t>‹#›</a:t>
            </a:fld>
            <a:endParaRPr lang="en-US"/>
          </a:p>
        </p:txBody>
      </p:sp>
    </p:spTree>
    <p:extLst>
      <p:ext uri="{BB962C8B-B14F-4D97-AF65-F5344CB8AC3E}">
        <p14:creationId xmlns:p14="http://schemas.microsoft.com/office/powerpoint/2010/main" val="34581103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1963"/>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61963"/>
          </a:xfrm>
          <a:prstGeom prst="rect">
            <a:avLst/>
          </a:prstGeom>
        </p:spPr>
        <p:txBody>
          <a:bodyPr vert="horz" lIns="91440" tIns="45720" rIns="91440" bIns="45720" rtlCol="0"/>
          <a:lstStyle>
            <a:lvl1pPr algn="r">
              <a:defRPr sz="1200"/>
            </a:lvl1pPr>
          </a:lstStyle>
          <a:p>
            <a:pPr>
              <a:defRPr/>
            </a:pPr>
            <a:fld id="{9563B069-7CBD-4FEF-9A46-0662E8568772}" type="datetimeFigureOut">
              <a:rPr lang="en-US"/>
              <a:pPr>
                <a:defRPr/>
              </a:pPr>
              <a:t>6/18/2014</a:t>
            </a:fld>
            <a:endParaRPr lang="en-US"/>
          </a:p>
        </p:txBody>
      </p:sp>
      <p:sp>
        <p:nvSpPr>
          <p:cNvPr id="4" name="Slide Image Placeholder 3"/>
          <p:cNvSpPr>
            <a:spLocks noGrp="1" noRot="1" noChangeAspect="1"/>
          </p:cNvSpPr>
          <p:nvPr>
            <p:ph type="sldImg" idx="2"/>
          </p:nvPr>
        </p:nvSpPr>
        <p:spPr>
          <a:xfrm>
            <a:off x="1120775" y="692150"/>
            <a:ext cx="4616450" cy="34639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87850"/>
            <a:ext cx="5486400" cy="41560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72525"/>
            <a:ext cx="2971800" cy="461963"/>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772525"/>
            <a:ext cx="2971800" cy="461963"/>
          </a:xfrm>
          <a:prstGeom prst="rect">
            <a:avLst/>
          </a:prstGeom>
        </p:spPr>
        <p:txBody>
          <a:bodyPr vert="horz" lIns="91440" tIns="45720" rIns="91440" bIns="45720" rtlCol="0" anchor="b"/>
          <a:lstStyle>
            <a:lvl1pPr algn="r">
              <a:defRPr sz="1200"/>
            </a:lvl1pPr>
          </a:lstStyle>
          <a:p>
            <a:pPr>
              <a:defRPr/>
            </a:pPr>
            <a:fld id="{FD758C8C-3675-4BB1-AB6A-6DEA8E9695F4}" type="slidenum">
              <a:rPr lang="en-US"/>
              <a:pPr>
                <a:defRPr/>
              </a:pPr>
              <a:t>‹#›</a:t>
            </a:fld>
            <a:endParaRPr lang="en-US"/>
          </a:p>
        </p:txBody>
      </p:sp>
    </p:spTree>
    <p:extLst>
      <p:ext uri="{BB962C8B-B14F-4D97-AF65-F5344CB8AC3E}">
        <p14:creationId xmlns:p14="http://schemas.microsoft.com/office/powerpoint/2010/main" val="85529883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en-US" smtClean="0"/>
              <a:t>Click to edit Master title style</a:t>
            </a:r>
            <a:endParaRPr lang="en-US" dirty="0"/>
          </a:p>
        </p:txBody>
      </p:sp>
      <p:sp>
        <p:nvSpPr>
          <p:cNvPr id="8" name="Date Placeholder 3"/>
          <p:cNvSpPr>
            <a:spLocks noGrp="1"/>
          </p:cNvSpPr>
          <p:nvPr>
            <p:ph type="dt" sz="half" idx="10"/>
          </p:nvPr>
        </p:nvSpPr>
        <p:spPr/>
        <p:txBody>
          <a:bodyPr/>
          <a:lstStyle>
            <a:lvl1pPr>
              <a:defRPr/>
            </a:lvl1pPr>
          </a:lstStyle>
          <a:p>
            <a:pPr>
              <a:defRPr/>
            </a:pPr>
            <a:fld id="{1358246C-45C5-4219-BC7C-541A1D160D54}" type="datetime1">
              <a:rPr lang="en-US"/>
              <a:pPr>
                <a:defRPr/>
              </a:pPr>
              <a:t>6/18/2014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9BC36AD0-B02C-492B-B458-C2A7A997F13B}" type="slidenum">
              <a:rPr lang="en-US"/>
              <a:pPr>
                <a:defRPr/>
              </a:pPr>
              <a:t>‹#›</a:t>
            </a:fld>
            <a:endParaRPr lang="en-US"/>
          </a:p>
        </p:txBody>
      </p:sp>
    </p:spTree>
    <p:extLst>
      <p:ext uri="{BB962C8B-B14F-4D97-AF65-F5344CB8AC3E}">
        <p14:creationId xmlns:p14="http://schemas.microsoft.com/office/powerpoint/2010/main" val="3584412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E22AB1-57DF-4CB4-B79A-F81BE2F21167}" type="datetime1">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7062D6-418A-4776-8AE1-E13893FFBD92}" type="slidenum">
              <a:rPr lang="en-US"/>
              <a:pPr>
                <a:defRPr/>
              </a:pPr>
              <a:t>‹#›</a:t>
            </a:fld>
            <a:endParaRPr lang="en-US"/>
          </a:p>
        </p:txBody>
      </p:sp>
    </p:spTree>
    <p:extLst>
      <p:ext uri="{BB962C8B-B14F-4D97-AF65-F5344CB8AC3E}">
        <p14:creationId xmlns:p14="http://schemas.microsoft.com/office/powerpoint/2010/main" val="3976030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9DBF493-6491-4543-9C9A-4F70F4AFEECE}" type="datetime1">
              <a:rPr lang="en-US"/>
              <a:pPr>
                <a:defRPr/>
              </a:pPr>
              <a:t>6/18/2014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90A8FA-FB61-4635-958F-6D1C81AE0B6C}" type="slidenum">
              <a:rPr lang="en-US"/>
              <a:pPr>
                <a:defRPr/>
              </a:pPr>
              <a:t>‹#›</a:t>
            </a:fld>
            <a:endParaRPr lang="en-US"/>
          </a:p>
        </p:txBody>
      </p:sp>
    </p:spTree>
    <p:extLst>
      <p:ext uri="{BB962C8B-B14F-4D97-AF65-F5344CB8AC3E}">
        <p14:creationId xmlns:p14="http://schemas.microsoft.com/office/powerpoint/2010/main" val="114671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E63125EB-E006-4E7C-BCE6-717CBFFFA8F4}" type="datetime1">
              <a:rPr lang="en-US"/>
              <a:pPr>
                <a:defRPr/>
              </a:pPr>
              <a:t>6/18/2014</a:t>
            </a:fld>
            <a:endParaRPr lang="en-US"/>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923B551A-21FD-404D-9931-E1709F3D053F}" type="slidenum">
              <a:rPr lang="en-US"/>
              <a:pPr>
                <a:defRPr/>
              </a:pPr>
              <a:t>‹#›</a:t>
            </a:fld>
            <a:endParaRPr lang="en-US"/>
          </a:p>
        </p:txBody>
      </p:sp>
    </p:spTree>
    <p:extLst>
      <p:ext uri="{BB962C8B-B14F-4D97-AF65-F5344CB8AC3E}">
        <p14:creationId xmlns:p14="http://schemas.microsoft.com/office/powerpoint/2010/main" val="2448873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FECB6F8B-1E20-4EF4-A23A-8F2AC3745B74}" type="datetime1">
              <a:rPr lang="en-US"/>
              <a:pPr>
                <a:defRPr/>
              </a:pPr>
              <a:t>6/18/2014</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72ED9F4-5298-4800-A8BC-BC8F3E6E4C51}" type="slidenum">
              <a:rPr lang="en-US"/>
              <a:pPr>
                <a:defRPr/>
              </a:pPr>
              <a:t>‹#›</a:t>
            </a:fld>
            <a:endParaRPr lang="en-US"/>
          </a:p>
        </p:txBody>
      </p:sp>
    </p:spTree>
    <p:extLst>
      <p:ext uri="{BB962C8B-B14F-4D97-AF65-F5344CB8AC3E}">
        <p14:creationId xmlns:p14="http://schemas.microsoft.com/office/powerpoint/2010/main" val="1403539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5"/>
          </p:nvPr>
        </p:nvSpPr>
        <p:spPr/>
        <p:txBody>
          <a:bodyPr/>
          <a:lstStyle>
            <a:lvl1pPr>
              <a:defRPr/>
            </a:lvl1pPr>
          </a:lstStyle>
          <a:p>
            <a:pPr>
              <a:defRPr/>
            </a:pPr>
            <a:fld id="{262484E0-54C3-415C-BBFB-6B09501BD688}" type="datetime1">
              <a:rPr lang="en-US"/>
              <a:pPr>
                <a:defRPr/>
              </a:pPr>
              <a:t>6/18/2014</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95F39036-2870-4B77-BA13-C6196D44F2FF}" type="slidenum">
              <a:rPr lang="en-US"/>
              <a:pPr>
                <a:defRPr/>
              </a:pPr>
              <a:t>‹#›</a:t>
            </a:fld>
            <a:endParaRPr lang="en-US"/>
          </a:p>
        </p:txBody>
      </p:sp>
    </p:spTree>
    <p:extLst>
      <p:ext uri="{BB962C8B-B14F-4D97-AF65-F5344CB8AC3E}">
        <p14:creationId xmlns:p14="http://schemas.microsoft.com/office/powerpoint/2010/main" val="145232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
        <p:nvSpPr>
          <p:cNvPr id="7" name="Date Placeholder 3"/>
          <p:cNvSpPr>
            <a:spLocks noGrp="1"/>
          </p:cNvSpPr>
          <p:nvPr>
            <p:ph type="dt" sz="half" idx="10"/>
          </p:nvPr>
        </p:nvSpPr>
        <p:spPr/>
        <p:txBody>
          <a:bodyPr/>
          <a:lstStyle>
            <a:lvl1pPr>
              <a:defRPr/>
            </a:lvl1pPr>
          </a:lstStyle>
          <a:p>
            <a:pPr>
              <a:defRPr/>
            </a:pPr>
            <a:fld id="{E1F284D7-5A4C-4C9A-B4F1-90BA6FB150FA}" type="datetime1">
              <a:rPr lang="en-US"/>
              <a:pPr>
                <a:defRPr/>
              </a:pPr>
              <a:t>6/18/2014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DF7C360-809F-4772-8B57-8AFE182850B7}" type="slidenum">
              <a:rPr lang="en-US"/>
              <a:pPr>
                <a:defRPr/>
              </a:pPr>
              <a:t>‹#›</a:t>
            </a:fld>
            <a:endParaRPr lang="en-US"/>
          </a:p>
        </p:txBody>
      </p:sp>
    </p:spTree>
    <p:extLst>
      <p:ext uri="{BB962C8B-B14F-4D97-AF65-F5344CB8AC3E}">
        <p14:creationId xmlns:p14="http://schemas.microsoft.com/office/powerpoint/2010/main" val="3916530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936E99D-C311-4335-9664-B56DBA9042F5}" type="datetime1">
              <a:rPr lang="en-US"/>
              <a:pPr>
                <a:defRPr/>
              </a:pPr>
              <a:t>6/18/2014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84A5396-7FF2-49C9-910F-BE1B245BB3BF}" type="slidenum">
              <a:rPr lang="en-US"/>
              <a:pPr>
                <a:defRPr/>
              </a:pPr>
              <a:t>‹#›</a:t>
            </a:fld>
            <a:endParaRPr lang="en-US"/>
          </a:p>
        </p:txBody>
      </p:sp>
    </p:spTree>
    <p:extLst>
      <p:ext uri="{BB962C8B-B14F-4D97-AF65-F5344CB8AC3E}">
        <p14:creationId xmlns:p14="http://schemas.microsoft.com/office/powerpoint/2010/main" val="3632514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4921675-25BB-4AB7-B264-45286BD86B45}" type="datetime1">
              <a:rPr lang="en-US"/>
              <a:pPr>
                <a:defRPr/>
              </a:pPr>
              <a:t>6/18/2014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5908BE7-843A-47B1-B8D3-C0919AC0D660}" type="slidenum">
              <a:rPr lang="en-US"/>
              <a:pPr>
                <a:defRPr/>
              </a:pPr>
              <a:t>‹#›</a:t>
            </a:fld>
            <a:endParaRPr lang="en-US"/>
          </a:p>
        </p:txBody>
      </p:sp>
    </p:spTree>
    <p:extLst>
      <p:ext uri="{BB962C8B-B14F-4D97-AF65-F5344CB8AC3E}">
        <p14:creationId xmlns:p14="http://schemas.microsoft.com/office/powerpoint/2010/main" val="2198974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6FA9A85-C5CB-4874-8EB0-005627383CC4}" type="datetime1">
              <a:rPr lang="en-US"/>
              <a:pPr>
                <a:defRPr/>
              </a:pPr>
              <a:t>6/18/2014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3432BA2-FF9C-4AD0-BF64-B633BC585ED5}" type="slidenum">
              <a:rPr lang="en-US"/>
              <a:pPr>
                <a:defRPr/>
              </a:pPr>
              <a:t>‹#›</a:t>
            </a:fld>
            <a:endParaRPr lang="en-US"/>
          </a:p>
        </p:txBody>
      </p:sp>
    </p:spTree>
    <p:extLst>
      <p:ext uri="{BB962C8B-B14F-4D97-AF65-F5344CB8AC3E}">
        <p14:creationId xmlns:p14="http://schemas.microsoft.com/office/powerpoint/2010/main" val="1685468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6"/>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2051DAC8-BA8C-43BA-9582-76CC431F5BC5}" type="datetime1">
              <a:rPr lang="en-US"/>
              <a:pPr>
                <a:defRPr/>
              </a:pPr>
              <a:t>6/18/2014</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BC31F6BF-A3D9-49BE-A43A-971C747D358C}" type="slidenum">
              <a:rPr lang="en-US"/>
              <a:pPr>
                <a:defRPr/>
              </a:pPr>
              <a:t>‹#›</a:t>
            </a:fld>
            <a:endParaRPr lang="en-US"/>
          </a:p>
        </p:txBody>
      </p:sp>
    </p:spTree>
    <p:extLst>
      <p:ext uri="{BB962C8B-B14F-4D97-AF65-F5344CB8AC3E}">
        <p14:creationId xmlns:p14="http://schemas.microsoft.com/office/powerpoint/2010/main" val="3987587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cs typeface="+mn-cs"/>
              </a:defRPr>
            </a:lvl1pPr>
          </a:lstStyle>
          <a:p>
            <a:pPr>
              <a:defRPr/>
            </a:pPr>
            <a:fld id="{7350964E-A7C7-4CB9-A845-766AB5E279DF}" type="datetime1">
              <a:rPr lang="en-US"/>
              <a:pPr>
                <a:defRPr/>
              </a:pPr>
              <a:t>6/18/2014</a:t>
            </a:fld>
            <a:endParaRPr lang="en-US"/>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cs typeface="+mn-cs"/>
              </a:defRPr>
            </a:lvl1pPr>
          </a:lstStyle>
          <a:p>
            <a:pPr>
              <a:defRPr/>
            </a:pPr>
            <a:fld id="{F23F13CC-03B9-482A-B582-61D9D124817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95" r:id="rId1"/>
    <p:sldLayoutId id="2147483787" r:id="rId2"/>
    <p:sldLayoutId id="2147483796" r:id="rId3"/>
    <p:sldLayoutId id="2147483788" r:id="rId4"/>
    <p:sldLayoutId id="2147483789" r:id="rId5"/>
    <p:sldLayoutId id="2147483790" r:id="rId6"/>
    <p:sldLayoutId id="2147483791" r:id="rId7"/>
    <p:sldLayoutId id="2147483792" r:id="rId8"/>
    <p:sldLayoutId id="2147483797" r:id="rId9"/>
    <p:sldLayoutId id="2147483793" r:id="rId10"/>
    <p:sldLayoutId id="2147483794" r:id="rId11"/>
  </p:sldLayoutIdLst>
  <p:timing>
    <p:tnLst>
      <p:par>
        <p:cTn id="1" dur="indefinite" restart="never" nodeType="tmRoot"/>
      </p:par>
    </p:tnLst>
  </p:timing>
  <p:hf hdr="0" ftr="0" dt="0"/>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76155F6-FB7B-475E-BA44-04264FCC0466}" type="slidenum">
              <a:rPr lang="en-US" smtClean="0"/>
              <a:pPr>
                <a:defRPr/>
              </a:pPr>
              <a:t>1</a:t>
            </a:fld>
            <a:endParaRPr lang="en-US" dirty="0"/>
          </a:p>
        </p:txBody>
      </p:sp>
      <p:sp>
        <p:nvSpPr>
          <p:cNvPr id="24" name="Title 3"/>
          <p:cNvSpPr>
            <a:spLocks noGrp="1"/>
          </p:cNvSpPr>
          <p:nvPr>
            <p:ph type="ctrTitle"/>
          </p:nvPr>
        </p:nvSpPr>
        <p:spPr>
          <a:xfrm>
            <a:off x="817581" y="3132290"/>
            <a:ext cx="8097819" cy="1793167"/>
          </a:xfrm>
        </p:spPr>
        <p:txBody>
          <a:bodyPr/>
          <a:lstStyle/>
          <a:p>
            <a:pPr eaLnBrk="1" fontAlgn="auto" hangingPunct="1">
              <a:spcAft>
                <a:spcPts val="0"/>
              </a:spcAft>
              <a:buClr>
                <a:schemeClr val="accent6">
                  <a:lumMod val="75000"/>
                </a:schemeClr>
              </a:buClr>
              <a:defRPr/>
            </a:pPr>
            <a:r>
              <a:rPr lang="en-US" dirty="0" smtClean="0"/>
              <a:t>CBS &amp; Trauma-informed Care in Homeless Shelters</a:t>
            </a:r>
            <a:endParaRPr lang="en-US" dirty="0"/>
          </a:p>
        </p:txBody>
      </p:sp>
      <p:pic>
        <p:nvPicPr>
          <p:cNvPr id="1026" name="Picture 2" descr="http://www.ncjfcj.org/sites/default/files/styles/right-sidebar/public/brokenheart.jpg?itok=4pqx1Rm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457200"/>
            <a:ext cx="2381250" cy="2181226"/>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Implementing TIC</a:t>
            </a:r>
            <a:endParaRPr lang="en-US" dirty="0"/>
          </a:p>
        </p:txBody>
      </p:sp>
      <p:sp>
        <p:nvSpPr>
          <p:cNvPr id="3" name="Content Placeholder 2"/>
          <p:cNvSpPr>
            <a:spLocks noGrp="1"/>
          </p:cNvSpPr>
          <p:nvPr>
            <p:ph sz="quarter" idx="13"/>
          </p:nvPr>
        </p:nvSpPr>
        <p:spPr>
          <a:xfrm>
            <a:off x="152400" y="731838"/>
            <a:ext cx="62484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Other considerations</a:t>
            </a:r>
          </a:p>
          <a:p>
            <a:pPr lvl="1" eaLnBrk="1" hangingPunct="1">
              <a:buClr>
                <a:srgbClr val="006CB0"/>
              </a:buClr>
            </a:pPr>
            <a:r>
              <a:rPr lang="en-US" dirty="0" smtClean="0">
                <a:ea typeface="ＭＳ Ｐゴシック" pitchFamily="34" charset="-128"/>
              </a:rPr>
              <a:t>Kickoff event w/ Tonier Cain</a:t>
            </a:r>
          </a:p>
          <a:p>
            <a:pPr lvl="1" eaLnBrk="1" hangingPunct="1">
              <a:buClr>
                <a:srgbClr val="006CB0"/>
              </a:buClr>
            </a:pPr>
            <a:r>
              <a:rPr lang="en-US" dirty="0" smtClean="0">
                <a:ea typeface="ＭＳ Ｐゴシック" pitchFamily="34" charset="-128"/>
              </a:rPr>
              <a:t>Intake process, welcome letter, peer orientation, </a:t>
            </a:r>
            <a:r>
              <a:rPr lang="en-US" dirty="0" err="1" smtClean="0">
                <a:ea typeface="ＭＳ Ｐゴシック" pitchFamily="34" charset="-128"/>
              </a:rPr>
              <a:t>etc</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10</a:t>
            </a:fld>
            <a:endParaRPr lang="en-US"/>
          </a:p>
        </p:txBody>
      </p:sp>
      <p:pic>
        <p:nvPicPr>
          <p:cNvPr id="3074" name="Picture 2" descr="http://rainierfilmfest.com/images/2011/Healing-Ne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152400"/>
            <a:ext cx="245364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celebritylectureagency.com/images/large/515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520" y="2133600"/>
            <a:ext cx="16002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55648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Training included: </a:t>
            </a:r>
          </a:p>
          <a:p>
            <a:pPr lvl="1" indent="-182880" eaLnBrk="1" fontAlgn="auto" hangingPunct="1">
              <a:buClr>
                <a:schemeClr val="accent6">
                  <a:lumMod val="75000"/>
                </a:schemeClr>
              </a:buClr>
              <a:defRPr/>
            </a:pPr>
            <a:r>
              <a:rPr lang="en-US" dirty="0" smtClean="0">
                <a:solidFill>
                  <a:schemeClr val="tx1">
                    <a:lumMod val="75000"/>
                    <a:lumOff val="25000"/>
                  </a:schemeClr>
                </a:solidFill>
              </a:rPr>
              <a:t>Mindfulness exercises seeing shelter life through the eyes of a woman (Anna) with a trauma-impacted history</a:t>
            </a:r>
          </a:p>
          <a:p>
            <a:pPr lvl="2" indent="-182880" eaLnBrk="1" fontAlgn="auto" hangingPunct="1">
              <a:buClr>
                <a:schemeClr val="accent6">
                  <a:lumMod val="75000"/>
                </a:schemeClr>
              </a:buClr>
              <a:defRPr/>
            </a:pPr>
            <a:r>
              <a:rPr lang="en-US" dirty="0" smtClean="0">
                <a:solidFill>
                  <a:schemeClr val="tx1">
                    <a:lumMod val="75000"/>
                    <a:lumOff val="25000"/>
                  </a:schemeClr>
                </a:solidFill>
              </a:rPr>
              <a:t>… and how she may respond/react to “typical” human responses to her oft-aggressive behavior </a:t>
            </a:r>
            <a:endParaRPr lang="en-US" dirty="0" smtClean="0">
              <a:solidFill>
                <a:schemeClr val="tx1">
                  <a:lumMod val="75000"/>
                  <a:lumOff val="25000"/>
                </a:schemeClr>
              </a:solidFill>
            </a:endParaRPr>
          </a:p>
          <a:p>
            <a:pPr lvl="1" indent="-182880" eaLnBrk="1" fontAlgn="auto" hangingPunct="1">
              <a:buClr>
                <a:schemeClr val="accent6">
                  <a:lumMod val="75000"/>
                </a:schemeClr>
              </a:buClr>
              <a:defRPr/>
            </a:pPr>
            <a:r>
              <a:rPr lang="en-US" dirty="0" smtClean="0">
                <a:solidFill>
                  <a:schemeClr val="tx1">
                    <a:lumMod val="75000"/>
                    <a:lumOff val="25000"/>
                  </a:schemeClr>
                </a:solidFill>
              </a:rPr>
              <a:t>Exercises examining one’s own (potential) trauma history</a:t>
            </a:r>
            <a:endParaRPr lang="en-US" dirty="0" smtClean="0">
              <a:solidFill>
                <a:schemeClr val="tx1">
                  <a:lumMod val="75000"/>
                  <a:lumOff val="25000"/>
                </a:schemeClr>
              </a:solidFill>
            </a:endParaRPr>
          </a:p>
          <a:p>
            <a:pPr lvl="1" indent="-182880" eaLnBrk="1" fontAlgn="auto" hangingPunct="1">
              <a:buClr>
                <a:schemeClr val="accent6">
                  <a:lumMod val="75000"/>
                </a:schemeClr>
              </a:buClr>
              <a:defRPr/>
            </a:pPr>
            <a:r>
              <a:rPr lang="en-US" dirty="0" smtClean="0">
                <a:solidFill>
                  <a:schemeClr val="tx1">
                    <a:lumMod val="75000"/>
                    <a:lumOff val="25000"/>
                  </a:schemeClr>
                </a:solidFill>
              </a:rPr>
              <a:t>A step-by-step process to shift relational frame in response to thorny behaviors</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11</a:t>
            </a:fld>
            <a:endParaRPr lang="en-US"/>
          </a:p>
        </p:txBody>
      </p:sp>
    </p:spTree>
    <p:extLst>
      <p:ext uri="{BB962C8B-B14F-4D97-AF65-F5344CB8AC3E}">
        <p14:creationId xmlns:p14="http://schemas.microsoft.com/office/powerpoint/2010/main" val="4290878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TREDS:</a:t>
            </a:r>
          </a:p>
          <a:p>
            <a:pPr lvl="1" eaLnBrk="1" hangingPunct="1">
              <a:buClr>
                <a:srgbClr val="006CB0"/>
              </a:buClr>
            </a:pPr>
            <a:r>
              <a:rPr lang="en-US" altLang="en-US" sz="2400" b="1" dirty="0">
                <a:ea typeface="ＭＳ Ｐゴシック" pitchFamily="34" charset="-128"/>
              </a:rPr>
              <a:t>T</a:t>
            </a:r>
            <a:r>
              <a:rPr lang="en-US" altLang="en-US" sz="2400" dirty="0">
                <a:ea typeface="ＭＳ Ｐゴシック" pitchFamily="34" charset="-128"/>
              </a:rPr>
              <a:t>ake a breath / step back</a:t>
            </a:r>
          </a:p>
          <a:p>
            <a:pPr lvl="1" eaLnBrk="1" hangingPunct="1">
              <a:buClr>
                <a:srgbClr val="006CB0"/>
              </a:buClr>
            </a:pPr>
            <a:r>
              <a:rPr lang="en-US" altLang="en-US" sz="2400" b="1" dirty="0">
                <a:ea typeface="ＭＳ Ｐゴシック" pitchFamily="34" charset="-128"/>
              </a:rPr>
              <a:t>R</a:t>
            </a:r>
            <a:r>
              <a:rPr lang="en-US" altLang="en-US" sz="2400" dirty="0">
                <a:ea typeface="ＭＳ Ｐゴシック" pitchFamily="34" charset="-128"/>
              </a:rPr>
              <a:t>elationship focus</a:t>
            </a:r>
          </a:p>
          <a:p>
            <a:pPr lvl="1" eaLnBrk="1" hangingPunct="1">
              <a:buClr>
                <a:srgbClr val="006CB0"/>
              </a:buClr>
            </a:pPr>
            <a:r>
              <a:rPr lang="en-US" altLang="en-US" sz="2400" b="1" dirty="0">
                <a:ea typeface="ＭＳ Ｐゴシック" pitchFamily="34" charset="-128"/>
              </a:rPr>
              <a:t>E</a:t>
            </a:r>
            <a:r>
              <a:rPr lang="en-US" altLang="en-US" sz="2400" dirty="0">
                <a:ea typeface="ＭＳ Ｐゴシック" pitchFamily="34" charset="-128"/>
              </a:rPr>
              <a:t>mpathic reflection</a:t>
            </a:r>
          </a:p>
          <a:p>
            <a:pPr lvl="1" eaLnBrk="1" hangingPunct="1">
              <a:buClr>
                <a:srgbClr val="006CB0"/>
              </a:buClr>
            </a:pPr>
            <a:r>
              <a:rPr lang="en-US" altLang="en-US" sz="2400" b="1" dirty="0">
                <a:ea typeface="ＭＳ Ｐゴシック" pitchFamily="34" charset="-128"/>
              </a:rPr>
              <a:t>D</a:t>
            </a:r>
            <a:r>
              <a:rPr lang="en-US" altLang="en-US" sz="2400" dirty="0">
                <a:ea typeface="ＭＳ Ｐゴシック" pitchFamily="34" charset="-128"/>
              </a:rPr>
              <a:t>e-escalation</a:t>
            </a:r>
          </a:p>
          <a:p>
            <a:pPr lvl="1" eaLnBrk="1" hangingPunct="1">
              <a:buClr>
                <a:srgbClr val="006CB0"/>
              </a:buClr>
            </a:pPr>
            <a:r>
              <a:rPr lang="en-US" altLang="en-US" sz="2400" b="1" dirty="0">
                <a:ea typeface="ＭＳ Ｐゴシック" pitchFamily="34" charset="-128"/>
              </a:rPr>
              <a:t>S</a:t>
            </a:r>
            <a:r>
              <a:rPr lang="en-US" altLang="en-US" sz="2400" dirty="0">
                <a:ea typeface="ＭＳ Ｐゴシック" pitchFamily="34" charset="-128"/>
              </a:rPr>
              <a:t>upportive follow-up</a:t>
            </a: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12</a:t>
            </a:fld>
            <a:endParaRPr lang="en-US"/>
          </a:p>
        </p:txBody>
      </p:sp>
    </p:spTree>
    <p:extLst>
      <p:ext uri="{BB962C8B-B14F-4D97-AF65-F5344CB8AC3E}">
        <p14:creationId xmlns:p14="http://schemas.microsoft.com/office/powerpoint/2010/main" val="23582214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altLang="en-US" sz="2400" b="1" dirty="0" smtClean="0">
                <a:ea typeface="ＭＳ Ｐゴシック" pitchFamily="34" charset="-128"/>
              </a:rPr>
              <a:t>T</a:t>
            </a:r>
            <a:r>
              <a:rPr lang="en-US" altLang="en-US" sz="2400" dirty="0" smtClean="0">
                <a:ea typeface="ＭＳ Ｐゴシック" pitchFamily="34" charset="-128"/>
              </a:rPr>
              <a:t>ake </a:t>
            </a:r>
            <a:r>
              <a:rPr lang="en-US" altLang="en-US" sz="2400" dirty="0">
                <a:ea typeface="ＭＳ Ｐゴシック" pitchFamily="34" charset="-128"/>
              </a:rPr>
              <a:t>a breath / step back</a:t>
            </a:r>
          </a:p>
          <a:p>
            <a:pPr lvl="1" eaLnBrk="1" hangingPunct="1">
              <a:buClr>
                <a:srgbClr val="006CB0"/>
              </a:buClr>
              <a:buFont typeface="Arial" pitchFamily="34" charset="0"/>
              <a:buChar char="•"/>
            </a:pPr>
            <a:r>
              <a:rPr lang="en-US" altLang="en-US" dirty="0">
                <a:ea typeface="ＭＳ Ｐゴシック" pitchFamily="34" charset="-128"/>
              </a:rPr>
              <a:t>Gather yourself </a:t>
            </a:r>
          </a:p>
          <a:p>
            <a:pPr lvl="1" eaLnBrk="1" hangingPunct="1">
              <a:buClr>
                <a:srgbClr val="006CB0"/>
              </a:buClr>
              <a:buFont typeface="Arial" pitchFamily="34" charset="0"/>
              <a:buChar char="•"/>
            </a:pPr>
            <a:r>
              <a:rPr lang="en-US" altLang="en-US" dirty="0">
                <a:ea typeface="ＭＳ Ｐゴシック" pitchFamily="34" charset="-128"/>
              </a:rPr>
              <a:t>Orient yourself to the room</a:t>
            </a:r>
          </a:p>
          <a:p>
            <a:pPr lvl="1" eaLnBrk="1" hangingPunct="1">
              <a:buClr>
                <a:srgbClr val="006CB0"/>
              </a:buClr>
              <a:buFont typeface="Arial" pitchFamily="34" charset="0"/>
              <a:buChar char="•"/>
            </a:pPr>
            <a:r>
              <a:rPr lang="en-US" altLang="en-US" dirty="0">
                <a:ea typeface="ＭＳ Ｐゴシック" pitchFamily="34" charset="-128"/>
              </a:rPr>
              <a:t>Let go of any need for immediate resolution </a:t>
            </a:r>
          </a:p>
          <a:p>
            <a:pPr lvl="2" eaLnBrk="1" hangingPunct="1">
              <a:buClr>
                <a:srgbClr val="006CB0"/>
              </a:buClr>
              <a:buFont typeface="Arial" pitchFamily="34" charset="0"/>
              <a:buChar char="•"/>
            </a:pPr>
            <a:r>
              <a:rPr lang="en-US" altLang="en-US" dirty="0">
                <a:ea typeface="ＭＳ Ｐゴシック" pitchFamily="34" charset="-128"/>
                <a:sym typeface="Wingdings" pitchFamily="2" charset="2"/>
              </a:rPr>
              <a:t> So you can </a:t>
            </a:r>
            <a:r>
              <a:rPr lang="en-US" altLang="en-US" dirty="0">
                <a:ea typeface="ＭＳ Ｐゴシック" pitchFamily="34" charset="-128"/>
              </a:rPr>
              <a:t>focus on safety</a:t>
            </a:r>
          </a:p>
          <a:p>
            <a:pPr lvl="1" eaLnBrk="1" hangingPunct="1">
              <a:buClr>
                <a:srgbClr val="006CB0"/>
              </a:buClr>
              <a:buFont typeface="Arial" pitchFamily="34" charset="0"/>
              <a:buChar char="•"/>
            </a:pPr>
            <a:r>
              <a:rPr lang="en-US" altLang="en-US" dirty="0">
                <a:ea typeface="ＭＳ Ｐゴシック" pitchFamily="34" charset="-128"/>
              </a:rPr>
              <a:t>Look beyond the behavior to the hurt inside the person</a:t>
            </a:r>
          </a:p>
          <a:p>
            <a:pPr lvl="1" eaLnBrk="1" hangingPunct="1">
              <a:buClr>
                <a:srgbClr val="006CB0"/>
              </a:buClr>
              <a:buFont typeface="Arial" pitchFamily="34" charset="0"/>
              <a:buChar char="•"/>
            </a:pPr>
            <a:r>
              <a:rPr lang="en-US" altLang="en-US" dirty="0">
                <a:ea typeface="ＭＳ Ｐゴシック" pitchFamily="34" charset="-128"/>
              </a:rPr>
              <a:t>Do not take behavior personally</a:t>
            </a: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13</a:t>
            </a:fld>
            <a:endParaRPr lang="en-US"/>
          </a:p>
        </p:txBody>
      </p:sp>
      <p:pic>
        <p:nvPicPr>
          <p:cNvPr id="5" name="Picture 11" descr="C:\Program Files\Microsoft Office\MEDIA\CAGCAT10\j02341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8965"/>
            <a:ext cx="24368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2690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458200" cy="3763962"/>
          </a:xfrm>
        </p:spPr>
        <p:txBody>
          <a:bodyPr rtlCol="0">
            <a:normAutofit fontScale="92500" lnSpcReduction="20000"/>
          </a:bodyPr>
          <a:lstStyle/>
          <a:p>
            <a:pPr eaLnBrk="1" hangingPunct="1">
              <a:buClr>
                <a:srgbClr val="006CB0"/>
              </a:buClr>
            </a:pPr>
            <a:r>
              <a:rPr lang="en-US" altLang="en-US" sz="2400" dirty="0">
                <a:ea typeface="ＭＳ Ｐゴシック" pitchFamily="34" charset="-128"/>
              </a:rPr>
              <a:t>Relationship focus</a:t>
            </a:r>
          </a:p>
          <a:p>
            <a:pPr lvl="1" eaLnBrk="1" hangingPunct="1">
              <a:buClr>
                <a:srgbClr val="006CB0"/>
              </a:buClr>
              <a:buFont typeface="Arial" pitchFamily="34" charset="0"/>
              <a:buChar char="•"/>
            </a:pPr>
            <a:r>
              <a:rPr lang="en-US" altLang="en-US" dirty="0">
                <a:ea typeface="ＭＳ Ｐゴシック" pitchFamily="34" charset="-128"/>
              </a:rPr>
              <a:t>Recognize that all interactions present an                                                      opportunity for healing</a:t>
            </a:r>
          </a:p>
          <a:p>
            <a:pPr lvl="2" eaLnBrk="1" hangingPunct="1">
              <a:buClr>
                <a:srgbClr val="006CB0"/>
              </a:buClr>
            </a:pPr>
            <a:r>
              <a:rPr lang="en-US" altLang="en-US" sz="2000" dirty="0">
                <a:ea typeface="ＭＳ Ｐゴシック" pitchFamily="34" charset="-128"/>
              </a:rPr>
              <a:t>AVOID ARGUMENTS</a:t>
            </a:r>
          </a:p>
          <a:p>
            <a:pPr lvl="2" eaLnBrk="1" hangingPunct="1">
              <a:buClr>
                <a:srgbClr val="006CB0"/>
              </a:buClr>
            </a:pPr>
            <a:r>
              <a:rPr lang="en-US" altLang="en-US" sz="2000" dirty="0">
                <a:ea typeface="ＭＳ Ｐゴシック" pitchFamily="34" charset="-128"/>
              </a:rPr>
              <a:t>Build and sustain trust</a:t>
            </a:r>
          </a:p>
          <a:p>
            <a:pPr lvl="2" eaLnBrk="1" hangingPunct="1">
              <a:buClr>
                <a:srgbClr val="006CB0"/>
              </a:buClr>
            </a:pPr>
            <a:r>
              <a:rPr lang="en-US" altLang="en-US" sz="2000" dirty="0">
                <a:ea typeface="ＭＳ Ｐゴシック" pitchFamily="34" charset="-128"/>
              </a:rPr>
              <a:t>Communicate understanding and acceptance</a:t>
            </a:r>
          </a:p>
          <a:p>
            <a:pPr lvl="2" eaLnBrk="1" hangingPunct="1">
              <a:buClr>
                <a:srgbClr val="006CB0"/>
              </a:buClr>
            </a:pPr>
            <a:r>
              <a:rPr lang="en-US" altLang="en-US" sz="2000" dirty="0">
                <a:ea typeface="ＭＳ Ｐゴシック" pitchFamily="34" charset="-128"/>
              </a:rPr>
              <a:t>Create safety and safe boundaries</a:t>
            </a:r>
          </a:p>
          <a:p>
            <a:pPr lvl="2" eaLnBrk="1" hangingPunct="1">
              <a:buClr>
                <a:srgbClr val="006CB0"/>
              </a:buClr>
            </a:pPr>
            <a:r>
              <a:rPr lang="en-US" altLang="en-US" sz="2000" dirty="0">
                <a:ea typeface="ＭＳ Ｐゴシック" pitchFamily="34" charset="-128"/>
              </a:rPr>
              <a:t>Cultivation of positive relationships requires patience, sensitivity and a focus on the long view</a:t>
            </a:r>
          </a:p>
          <a:p>
            <a:pPr lvl="2" eaLnBrk="1" hangingPunct="1">
              <a:buClr>
                <a:srgbClr val="006CB0"/>
              </a:buClr>
            </a:pPr>
            <a:r>
              <a:rPr lang="en-US" altLang="en-US" sz="2000" dirty="0">
                <a:ea typeface="ＭＳ Ｐゴシック" pitchFamily="34" charset="-128"/>
              </a:rPr>
              <a:t>Example: </a:t>
            </a:r>
            <a:r>
              <a:rPr lang="en-US" altLang="en-US" sz="2000" i="1" dirty="0">
                <a:ea typeface="ＭＳ Ｐゴシック" pitchFamily="34" charset="-128"/>
              </a:rPr>
              <a:t>“Getting into an argument will cause a power struggle and that’s not helpful to anyone. In order to keep things safe, how about you and I talk about how we can work together here.”</a:t>
            </a:r>
            <a:endParaRPr lang="en-US" altLang="en-US" sz="2800" i="1" dirty="0">
              <a:ea typeface="ＭＳ Ｐゴシック" pitchFamily="34" charset="-128"/>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14</a:t>
            </a:fld>
            <a:endParaRPr lang="en-US"/>
          </a:p>
        </p:txBody>
      </p:sp>
      <p:pic>
        <p:nvPicPr>
          <p:cNvPr id="5" name="Picture 14" descr="C:\Documents and Settings\bmundy\Local Settings\Temporary Internet Files\Content.IE5\54RJ9BIB\MC90029727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228600"/>
            <a:ext cx="1828800" cy="1830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69486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458200" cy="3763962"/>
          </a:xfrm>
        </p:spPr>
        <p:txBody>
          <a:bodyPr rtlCol="0">
            <a:normAutofit/>
          </a:bodyPr>
          <a:lstStyle/>
          <a:p>
            <a:pPr eaLnBrk="1" hangingPunct="1">
              <a:buClr>
                <a:srgbClr val="006CB0"/>
              </a:buClr>
            </a:pPr>
            <a:r>
              <a:rPr lang="en-US" altLang="en-US" dirty="0">
                <a:ea typeface="ＭＳ Ｐゴシック" pitchFamily="34" charset="-128"/>
              </a:rPr>
              <a:t>Empathic reflection</a:t>
            </a:r>
          </a:p>
          <a:p>
            <a:pPr lvl="1" eaLnBrk="1" hangingPunct="1">
              <a:buClr>
                <a:srgbClr val="006CB0"/>
              </a:buClr>
              <a:buFont typeface="Arial" pitchFamily="34" charset="0"/>
              <a:buChar char="•"/>
            </a:pPr>
            <a:r>
              <a:rPr lang="en-US" altLang="en-US" dirty="0">
                <a:ea typeface="ＭＳ Ｐゴシック" pitchFamily="34" charset="-128"/>
              </a:rPr>
              <a:t>Identify and validate feelings by reflection</a:t>
            </a:r>
          </a:p>
          <a:p>
            <a:pPr lvl="1" eaLnBrk="1" hangingPunct="1">
              <a:buClr>
                <a:srgbClr val="006CB0"/>
              </a:buClr>
              <a:buFont typeface="Arial" pitchFamily="34" charset="0"/>
              <a:buChar char="•"/>
            </a:pPr>
            <a:r>
              <a:rPr lang="en-US" altLang="en-US" dirty="0">
                <a:ea typeface="ＭＳ Ｐゴシック" pitchFamily="34" charset="-128"/>
              </a:rPr>
              <a:t>Identify and validate self-protective behaviors</a:t>
            </a:r>
          </a:p>
          <a:p>
            <a:pPr lvl="1" eaLnBrk="1" hangingPunct="1">
              <a:buClr>
                <a:srgbClr val="006CB0"/>
              </a:buClr>
              <a:buFont typeface="Arial" pitchFamily="34" charset="0"/>
              <a:buChar char="•"/>
            </a:pPr>
            <a:r>
              <a:rPr lang="en-US" altLang="en-US" dirty="0">
                <a:ea typeface="ＭＳ Ｐゴシック" pitchFamily="34" charset="-128"/>
              </a:rPr>
              <a:t>Model safety, normalize and accept feelings</a:t>
            </a:r>
          </a:p>
          <a:p>
            <a:pPr lvl="1" eaLnBrk="1" hangingPunct="1">
              <a:buClr>
                <a:srgbClr val="006CB0"/>
              </a:buClr>
              <a:buFont typeface="Arial" pitchFamily="34" charset="0"/>
              <a:buChar char="•"/>
            </a:pPr>
            <a:r>
              <a:rPr lang="en-US" altLang="en-US" dirty="0">
                <a:ea typeface="ＭＳ Ｐゴシック" pitchFamily="34" charset="-128"/>
              </a:rPr>
              <a:t>Examples: </a:t>
            </a:r>
          </a:p>
          <a:p>
            <a:pPr lvl="2" eaLnBrk="1" hangingPunct="1">
              <a:buClr>
                <a:srgbClr val="006CB0"/>
              </a:buClr>
              <a:buFont typeface="Arial" pitchFamily="34" charset="0"/>
              <a:buChar char="•"/>
            </a:pPr>
            <a:r>
              <a:rPr lang="en-US" altLang="en-US" i="1" dirty="0">
                <a:ea typeface="ＭＳ Ｐゴシック" pitchFamily="34" charset="-128"/>
              </a:rPr>
              <a:t>“You are feeling angry right now”</a:t>
            </a:r>
          </a:p>
          <a:p>
            <a:pPr lvl="2" eaLnBrk="1" hangingPunct="1">
              <a:buClr>
                <a:srgbClr val="006CB0"/>
              </a:buClr>
              <a:buFont typeface="Arial" pitchFamily="34" charset="0"/>
              <a:buChar char="•"/>
            </a:pPr>
            <a:r>
              <a:rPr lang="en-US" altLang="en-US" i="1" dirty="0">
                <a:ea typeface="ＭＳ Ｐゴシック" pitchFamily="34" charset="-128"/>
              </a:rPr>
              <a:t>“This is clearly important to you, and I’d like to know more about it. However it’s important we approach this in a safe way.”</a:t>
            </a: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15</a:t>
            </a:fld>
            <a:endParaRPr lang="en-US"/>
          </a:p>
        </p:txBody>
      </p:sp>
      <p:pic>
        <p:nvPicPr>
          <p:cNvPr id="6" name="Picture 11" descr="C:\Documents and Settings\bmundy\Local Settings\Temporary Internet Files\Content.IE5\9BOEG3PM\MC91021734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685800"/>
            <a:ext cx="1812925"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09428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458200" cy="3763962"/>
          </a:xfrm>
        </p:spPr>
        <p:txBody>
          <a:bodyPr rtlCol="0">
            <a:normAutofit fontScale="92500" lnSpcReduction="20000"/>
          </a:bodyPr>
          <a:lstStyle/>
          <a:p>
            <a:pPr eaLnBrk="1" hangingPunct="1">
              <a:buClr>
                <a:srgbClr val="006CB0"/>
              </a:buClr>
            </a:pPr>
            <a:r>
              <a:rPr lang="en-US" altLang="en-US" sz="2800" dirty="0">
                <a:ea typeface="ＭＳ Ｐゴシック" pitchFamily="34" charset="-128"/>
              </a:rPr>
              <a:t>De-escalation</a:t>
            </a:r>
          </a:p>
          <a:p>
            <a:pPr lvl="1" eaLnBrk="1" hangingPunct="1">
              <a:buClr>
                <a:srgbClr val="006CB0"/>
              </a:buClr>
              <a:buFont typeface="Arial" pitchFamily="34" charset="0"/>
              <a:buChar char="•"/>
            </a:pPr>
            <a:r>
              <a:rPr lang="en-US" altLang="en-US" dirty="0">
                <a:ea typeface="ＭＳ Ｐゴシック" pitchFamily="34" charset="-128"/>
              </a:rPr>
              <a:t>Safety and boundary setting</a:t>
            </a:r>
          </a:p>
          <a:p>
            <a:pPr lvl="1" eaLnBrk="1" hangingPunct="1">
              <a:buClr>
                <a:srgbClr val="006CB0"/>
              </a:buClr>
              <a:buFont typeface="Arial" pitchFamily="34" charset="0"/>
              <a:buChar char="•"/>
            </a:pPr>
            <a:r>
              <a:rPr lang="en-US" altLang="en-US" dirty="0">
                <a:ea typeface="ＭＳ Ｐゴシック" pitchFamily="34" charset="-128"/>
              </a:rPr>
              <a:t>Feedback</a:t>
            </a:r>
          </a:p>
          <a:p>
            <a:pPr lvl="1" eaLnBrk="1" hangingPunct="1">
              <a:buClr>
                <a:srgbClr val="006CB0"/>
              </a:buClr>
              <a:buFont typeface="Arial" pitchFamily="34" charset="0"/>
              <a:buChar char="•"/>
            </a:pPr>
            <a:r>
              <a:rPr lang="en-US" altLang="en-US" dirty="0">
                <a:ea typeface="ＭＳ Ｐゴシック" pitchFamily="34" charset="-128"/>
              </a:rPr>
              <a:t>Responsibility</a:t>
            </a:r>
          </a:p>
          <a:p>
            <a:pPr lvl="1" eaLnBrk="1" hangingPunct="1">
              <a:buClr>
                <a:srgbClr val="006CB0"/>
              </a:buClr>
              <a:buFont typeface="Arial" pitchFamily="34" charset="0"/>
              <a:buChar char="•"/>
            </a:pPr>
            <a:r>
              <a:rPr lang="en-US" altLang="en-US" dirty="0">
                <a:ea typeface="ＭＳ Ｐゴシック" pitchFamily="34" charset="-128"/>
              </a:rPr>
              <a:t>Choice</a:t>
            </a:r>
          </a:p>
          <a:p>
            <a:pPr lvl="1" eaLnBrk="1" hangingPunct="1">
              <a:buClr>
                <a:srgbClr val="006CB0"/>
              </a:buClr>
              <a:buFont typeface="Arial" pitchFamily="34" charset="0"/>
              <a:buChar char="•"/>
            </a:pPr>
            <a:r>
              <a:rPr lang="en-US" altLang="en-US" dirty="0">
                <a:ea typeface="ＭＳ Ｐゴシック" pitchFamily="34" charset="-128"/>
              </a:rPr>
              <a:t>Elicit willingness to do something different</a:t>
            </a:r>
          </a:p>
          <a:p>
            <a:pPr lvl="1" eaLnBrk="1" hangingPunct="1">
              <a:buClr>
                <a:srgbClr val="006CB0"/>
              </a:buClr>
              <a:buFont typeface="Arial" pitchFamily="34" charset="0"/>
              <a:buChar char="•"/>
            </a:pPr>
            <a:r>
              <a:rPr lang="en-US" altLang="en-US" dirty="0">
                <a:ea typeface="ＭＳ Ｐゴシック" pitchFamily="34" charset="-128"/>
              </a:rPr>
              <a:t>Example: </a:t>
            </a:r>
            <a:r>
              <a:rPr lang="en-US" altLang="en-US" i="1" dirty="0">
                <a:ea typeface="ＭＳ Ｐゴシック" pitchFamily="34" charset="-128"/>
              </a:rPr>
              <a:t>“I see you are upset. Our job right now is to make sure everyone is safe. You have choice here. We can sit and talk about what’s happening, or you can continue to yell. I can’t make this choice for you, but I can tell you that the safer option is the first one. At the end of the day, it’s your decision. C’mon let’s try and figure this out together.”</a:t>
            </a: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16</a:t>
            </a:fld>
            <a:endParaRPr lang="en-US"/>
          </a:p>
        </p:txBody>
      </p:sp>
      <p:pic>
        <p:nvPicPr>
          <p:cNvPr id="7" name="Picture 11" descr="C:\Documents and Settings\bmundy\Local Settings\Temporary Internet Files\Content.IE5\54RJ9BIB\MC90011082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96138" y="533400"/>
            <a:ext cx="1481138"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1246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Where Does CBS fit in?</a:t>
            </a:r>
            <a:endParaRPr lang="en-US" dirty="0"/>
          </a:p>
        </p:txBody>
      </p:sp>
      <p:sp>
        <p:nvSpPr>
          <p:cNvPr id="3" name="Content Placeholder 2"/>
          <p:cNvSpPr>
            <a:spLocks noGrp="1"/>
          </p:cNvSpPr>
          <p:nvPr>
            <p:ph sz="quarter" idx="13"/>
          </p:nvPr>
        </p:nvSpPr>
        <p:spPr>
          <a:xfrm>
            <a:off x="152400" y="731838"/>
            <a:ext cx="8458200" cy="3763962"/>
          </a:xfrm>
        </p:spPr>
        <p:txBody>
          <a:bodyPr rtlCol="0">
            <a:normAutofit fontScale="85000" lnSpcReduction="20000"/>
          </a:bodyPr>
          <a:lstStyle/>
          <a:p>
            <a:pPr eaLnBrk="1" hangingPunct="1">
              <a:buClr>
                <a:srgbClr val="006CB0"/>
              </a:buClr>
            </a:pPr>
            <a:r>
              <a:rPr lang="en-US" altLang="en-US" sz="2400" dirty="0">
                <a:ea typeface="ＭＳ Ｐゴシック" pitchFamily="34" charset="-128"/>
              </a:rPr>
              <a:t>Supportive Follow-Up</a:t>
            </a:r>
          </a:p>
          <a:p>
            <a:pPr lvl="1" eaLnBrk="1" hangingPunct="1">
              <a:buClr>
                <a:srgbClr val="006CB0"/>
              </a:buClr>
            </a:pPr>
            <a:r>
              <a:rPr lang="en-US" altLang="en-US" dirty="0">
                <a:ea typeface="ＭＳ Ｐゴシック" pitchFamily="34" charset="-128"/>
              </a:rPr>
              <a:t>Focus on breaking the cycle of reactivity</a:t>
            </a:r>
          </a:p>
          <a:p>
            <a:pPr lvl="1" eaLnBrk="1" hangingPunct="1">
              <a:buClr>
                <a:srgbClr val="006CB0"/>
              </a:buClr>
            </a:pPr>
            <a:r>
              <a:rPr lang="en-US" altLang="en-US" dirty="0">
                <a:ea typeface="ＭＳ Ｐゴシック" pitchFamily="34" charset="-128"/>
              </a:rPr>
              <a:t>Pro-active and persistent follow-up</a:t>
            </a:r>
          </a:p>
          <a:p>
            <a:pPr lvl="1" eaLnBrk="1" hangingPunct="1">
              <a:buClr>
                <a:srgbClr val="006CB0"/>
              </a:buClr>
            </a:pPr>
            <a:r>
              <a:rPr lang="en-US" altLang="en-US" dirty="0">
                <a:ea typeface="ＭＳ Ｐゴシック" pitchFamily="34" charset="-128"/>
              </a:rPr>
              <a:t>Emphasize values</a:t>
            </a:r>
          </a:p>
          <a:p>
            <a:pPr lvl="1" eaLnBrk="1" hangingPunct="1">
              <a:buClr>
                <a:srgbClr val="006CB0"/>
              </a:buClr>
            </a:pPr>
            <a:r>
              <a:rPr lang="en-US" altLang="en-US" dirty="0">
                <a:ea typeface="ＭＳ Ｐゴシック" pitchFamily="34" charset="-128"/>
              </a:rPr>
              <a:t>Addressing behaviors in a non-judgmental,                                   </a:t>
            </a:r>
            <a:r>
              <a:rPr lang="en-US" altLang="en-US" dirty="0" smtClean="0">
                <a:ea typeface="ＭＳ Ｐゴシック" pitchFamily="34" charset="-128"/>
              </a:rPr>
              <a:t>          </a:t>
            </a:r>
            <a:r>
              <a:rPr lang="en-US" altLang="en-US" dirty="0">
                <a:ea typeface="ＭＳ Ｐゴシック" pitchFamily="34" charset="-128"/>
              </a:rPr>
              <a:t>trauma-informed way and in light of client’s strengths and values</a:t>
            </a:r>
          </a:p>
          <a:p>
            <a:pPr lvl="1" eaLnBrk="1" hangingPunct="1">
              <a:buClr>
                <a:srgbClr val="006CB0"/>
              </a:buClr>
            </a:pPr>
            <a:r>
              <a:rPr lang="en-US" altLang="en-US" dirty="0">
                <a:ea typeface="ＭＳ Ｐゴシック" pitchFamily="34" charset="-128"/>
              </a:rPr>
              <a:t>Psycho-education and the spirit of recovery</a:t>
            </a:r>
          </a:p>
          <a:p>
            <a:pPr lvl="1" eaLnBrk="1" hangingPunct="1">
              <a:buClr>
                <a:srgbClr val="006CB0"/>
              </a:buClr>
            </a:pPr>
            <a:r>
              <a:rPr lang="en-US" altLang="en-US" i="1" dirty="0">
                <a:ea typeface="ＭＳ Ｐゴシック" pitchFamily="34" charset="-128"/>
              </a:rPr>
              <a:t>Example: “Hey I just want to say that I’m impressed by the choice that you made yesterday. How are you feeling about it today?”</a:t>
            </a:r>
          </a:p>
          <a:p>
            <a:pPr lvl="1" eaLnBrk="1" hangingPunct="1">
              <a:buClr>
                <a:srgbClr val="006CB0"/>
              </a:buClr>
            </a:pPr>
            <a:r>
              <a:rPr lang="en-US" altLang="en-US" i="1" dirty="0">
                <a:ea typeface="ＭＳ Ｐゴシック" pitchFamily="34" charset="-128"/>
              </a:rPr>
              <a:t>Example: “Hey you are back. Can we check in for a minute? I want to see how you are feeling about the way things played out. Staff called 911 because it is crucial for everyone to feel safe. I’m hoping that you understand this and I’m wondering if next time you feel upset we can figure out some safer choices”</a:t>
            </a: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17</a:t>
            </a:fld>
            <a:endParaRPr lang="en-US"/>
          </a:p>
        </p:txBody>
      </p:sp>
      <p:pic>
        <p:nvPicPr>
          <p:cNvPr id="6" name="Picture 11" descr="C:\Documents and Settings\bmundy\Local Settings\Temporary Internet Files\Content.IE5\0S7RZ9OK\MC90039125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166687"/>
            <a:ext cx="1828800" cy="189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7364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3"/>
          </p:nvPr>
        </p:nvSpPr>
        <p:spPr>
          <a:xfrm>
            <a:off x="228600" y="228600"/>
            <a:ext cx="8763000" cy="4191000"/>
          </a:xfrm>
        </p:spPr>
        <p:txBody>
          <a:bodyPr/>
          <a:lstStyle/>
          <a:p>
            <a:r>
              <a:rPr lang="en-US" dirty="0" smtClean="0"/>
              <a:t>Across the two shelters (one year pre/post):</a:t>
            </a:r>
          </a:p>
          <a:p>
            <a:pPr lvl="1"/>
            <a:r>
              <a:rPr lang="en-US" dirty="0" smtClean="0"/>
              <a:t>Statistically sig. increased fidelity in 3/7 TIC-OSA domains</a:t>
            </a:r>
          </a:p>
          <a:p>
            <a:pPr lvl="1"/>
            <a:r>
              <a:rPr lang="en-US" dirty="0" smtClean="0"/>
              <a:t>24% reduction in psych ER visits</a:t>
            </a:r>
          </a:p>
          <a:p>
            <a:pPr lvl="1"/>
            <a:r>
              <a:rPr lang="en-US" dirty="0" smtClean="0"/>
              <a:t>29% decrease in med ER visits</a:t>
            </a:r>
          </a:p>
          <a:p>
            <a:pPr lvl="1"/>
            <a:r>
              <a:rPr lang="en-US" dirty="0" smtClean="0"/>
              <a:t>27% reduction in incidents involving physical aggression, property destruction</a:t>
            </a:r>
          </a:p>
          <a:p>
            <a:pPr lvl="2"/>
            <a:r>
              <a:rPr lang="en-US" dirty="0" smtClean="0"/>
              <a:t>36% reduction in foyer/security area</a:t>
            </a:r>
          </a:p>
          <a:p>
            <a:pPr lvl="1"/>
            <a:r>
              <a:rPr lang="en-US" dirty="0"/>
              <a:t>51% decrease in staff reliance on EMS in response to incidents</a:t>
            </a:r>
          </a:p>
          <a:p>
            <a:pPr lvl="1"/>
            <a:r>
              <a:rPr lang="en-US" dirty="0"/>
              <a:t>20% decrease in staff reliance on police in response to incidents</a:t>
            </a:r>
          </a:p>
          <a:p>
            <a:pPr lvl="1"/>
            <a:r>
              <a:rPr lang="en-US" dirty="0"/>
              <a:t>189% increase in staff reliance on internal capacity to respond to incidents </a:t>
            </a:r>
            <a:r>
              <a:rPr lang="en-US" sz="1200" dirty="0"/>
              <a:t>(neither police nor EMS called</a:t>
            </a:r>
            <a:r>
              <a:rPr lang="en-US" sz="1200" dirty="0" smtClean="0"/>
              <a:t>)</a:t>
            </a:r>
            <a:endParaRPr lang="en-US" dirty="0"/>
          </a:p>
        </p:txBody>
      </p:sp>
      <p:sp>
        <p:nvSpPr>
          <p:cNvPr id="4" name="Slide Number Placeholder 3"/>
          <p:cNvSpPr>
            <a:spLocks noGrp="1"/>
          </p:cNvSpPr>
          <p:nvPr>
            <p:ph type="sldNum" sz="quarter" idx="16"/>
          </p:nvPr>
        </p:nvSpPr>
        <p:spPr/>
        <p:txBody>
          <a:bodyPr/>
          <a:lstStyle/>
          <a:p>
            <a:pPr>
              <a:defRPr/>
            </a:pPr>
            <a:fld id="{923B551A-21FD-404D-9931-E1709F3D053F}" type="slidenum">
              <a:rPr lang="en-US" smtClean="0"/>
              <a:pPr>
                <a:defRPr/>
              </a:pPr>
              <a:t>18</a:t>
            </a:fld>
            <a:endParaRPr lang="en-US"/>
          </a:p>
        </p:txBody>
      </p:sp>
    </p:spTree>
    <p:extLst>
      <p:ext uri="{BB962C8B-B14F-4D97-AF65-F5344CB8AC3E}">
        <p14:creationId xmlns:p14="http://schemas.microsoft.com/office/powerpoint/2010/main" val="2750471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3"/>
          </p:nvPr>
        </p:nvSpPr>
        <p:spPr>
          <a:xfrm>
            <a:off x="457200" y="228600"/>
            <a:ext cx="7924800" cy="4191000"/>
          </a:xfrm>
        </p:spPr>
        <p:txBody>
          <a:bodyPr/>
          <a:lstStyle/>
          <a:p>
            <a:r>
              <a:rPr lang="en-US" dirty="0" smtClean="0"/>
              <a:t>Anecdotal:</a:t>
            </a:r>
          </a:p>
          <a:p>
            <a:pPr lvl="1"/>
            <a:r>
              <a:rPr lang="en-US" dirty="0" smtClean="0"/>
              <a:t>Increased engagement &amp; relationship building</a:t>
            </a:r>
          </a:p>
          <a:p>
            <a:pPr lvl="1"/>
            <a:r>
              <a:rPr lang="en-US" dirty="0" smtClean="0"/>
              <a:t>Increased peer to peer support, prevention</a:t>
            </a:r>
          </a:p>
          <a:p>
            <a:pPr lvl="1"/>
            <a:r>
              <a:rPr lang="en-US" dirty="0" smtClean="0"/>
              <a:t>Increased staff retention </a:t>
            </a:r>
          </a:p>
          <a:p>
            <a:pPr lvl="1"/>
            <a:endParaRPr lang="en-US" dirty="0"/>
          </a:p>
          <a:p>
            <a:pPr lvl="1"/>
            <a:endParaRPr lang="en-US" dirty="0" smtClean="0"/>
          </a:p>
          <a:p>
            <a:endParaRPr lang="en-US" dirty="0"/>
          </a:p>
        </p:txBody>
      </p:sp>
      <p:sp>
        <p:nvSpPr>
          <p:cNvPr id="4" name="Slide Number Placeholder 3"/>
          <p:cNvSpPr>
            <a:spLocks noGrp="1"/>
          </p:cNvSpPr>
          <p:nvPr>
            <p:ph type="sldNum" sz="quarter" idx="16"/>
          </p:nvPr>
        </p:nvSpPr>
        <p:spPr/>
        <p:txBody>
          <a:bodyPr/>
          <a:lstStyle/>
          <a:p>
            <a:pPr>
              <a:defRPr/>
            </a:pPr>
            <a:fld id="{923B551A-21FD-404D-9931-E1709F3D053F}" type="slidenum">
              <a:rPr lang="en-US" smtClean="0"/>
              <a:pPr>
                <a:defRPr/>
              </a:pPr>
              <a:t>19</a:t>
            </a:fld>
            <a:endParaRPr lang="en-US"/>
          </a:p>
        </p:txBody>
      </p:sp>
    </p:spTree>
    <p:extLst>
      <p:ext uri="{BB962C8B-B14F-4D97-AF65-F5344CB8AC3E}">
        <p14:creationId xmlns:p14="http://schemas.microsoft.com/office/powerpoint/2010/main" val="26583966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What is TIC?</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Trauma-informed care is a mind-shift more than anything else</a:t>
            </a:r>
          </a:p>
          <a:p>
            <a:pPr indent="-182880" eaLnBrk="1" fontAlgn="auto" hangingPunct="1">
              <a:buClr>
                <a:schemeClr val="accent6">
                  <a:lumMod val="75000"/>
                </a:schemeClr>
              </a:buClr>
              <a:defRPr/>
            </a:pPr>
            <a:r>
              <a:rPr lang="en-US" dirty="0" smtClean="0">
                <a:solidFill>
                  <a:schemeClr val="tx1">
                    <a:lumMod val="75000"/>
                    <a:lumOff val="25000"/>
                  </a:schemeClr>
                </a:solidFill>
              </a:rPr>
              <a:t>The primary aims of TIC are to:</a:t>
            </a:r>
          </a:p>
          <a:p>
            <a:pPr lvl="1" indent="-182880" eaLnBrk="1" fontAlgn="auto" hangingPunct="1">
              <a:buClr>
                <a:schemeClr val="accent6">
                  <a:lumMod val="75000"/>
                </a:schemeClr>
              </a:buClr>
              <a:defRPr/>
            </a:pPr>
            <a:r>
              <a:rPr lang="en-US" dirty="0" smtClean="0">
                <a:solidFill>
                  <a:schemeClr val="tx1">
                    <a:lumMod val="75000"/>
                    <a:lumOff val="25000"/>
                  </a:schemeClr>
                </a:solidFill>
              </a:rPr>
              <a:t>Raise awareness that ‘thorny’ presentations are usually trauma-impacted and are self-protective in nature</a:t>
            </a:r>
          </a:p>
          <a:p>
            <a:pPr lvl="1" indent="-182880" eaLnBrk="1" fontAlgn="auto" hangingPunct="1">
              <a:buClr>
                <a:schemeClr val="accent6">
                  <a:lumMod val="75000"/>
                </a:schemeClr>
              </a:buClr>
              <a:defRPr/>
            </a:pPr>
            <a:r>
              <a:rPr lang="en-US" dirty="0" smtClean="0">
                <a:solidFill>
                  <a:schemeClr val="tx1">
                    <a:lumMod val="75000"/>
                    <a:lumOff val="25000"/>
                  </a:schemeClr>
                </a:solidFill>
              </a:rPr>
              <a:t>Trauma frequently impacts relationships and self-perpetuation of trauma cycles is common</a:t>
            </a:r>
            <a:endParaRPr lang="en-US" dirty="0" smtClean="0">
              <a:solidFill>
                <a:schemeClr val="tx1">
                  <a:lumMod val="75000"/>
                  <a:lumOff val="25000"/>
                </a:schemeClr>
              </a:solidFill>
            </a:endParaRPr>
          </a:p>
          <a:p>
            <a:pPr lvl="1" indent="-182880" eaLnBrk="1" fontAlgn="auto" hangingPunct="1">
              <a:buClr>
                <a:schemeClr val="accent6">
                  <a:lumMod val="75000"/>
                </a:schemeClr>
              </a:buClr>
              <a:defRPr/>
            </a:pPr>
            <a:r>
              <a:rPr lang="en-US" dirty="0" smtClean="0">
                <a:solidFill>
                  <a:schemeClr val="tx1">
                    <a:lumMod val="75000"/>
                    <a:lumOff val="25000"/>
                  </a:schemeClr>
                </a:solidFill>
              </a:rPr>
              <a:t>Emphasize re-traumatization prevention as much as possible</a:t>
            </a: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3"/>
          </p:nvPr>
        </p:nvSpPr>
        <p:spPr>
          <a:xfrm>
            <a:off x="457200" y="228600"/>
            <a:ext cx="7924800" cy="4191000"/>
          </a:xfrm>
        </p:spPr>
        <p:txBody>
          <a:bodyPr/>
          <a:lstStyle/>
          <a:p>
            <a:r>
              <a:rPr lang="en-US" dirty="0" smtClean="0"/>
              <a:t>Looking forward:</a:t>
            </a:r>
          </a:p>
          <a:p>
            <a:pPr lvl="1"/>
            <a:r>
              <a:rPr lang="en-US" dirty="0" smtClean="0"/>
              <a:t>Sustainment is critical &amp; difficult</a:t>
            </a:r>
          </a:p>
          <a:p>
            <a:pPr lvl="1"/>
            <a:r>
              <a:rPr lang="en-US" dirty="0" smtClean="0"/>
              <a:t>Improve relations with DHS</a:t>
            </a:r>
          </a:p>
          <a:p>
            <a:pPr lvl="1"/>
            <a:endParaRPr lang="en-US" dirty="0"/>
          </a:p>
          <a:p>
            <a:pPr lvl="1"/>
            <a:endParaRPr lang="en-US" dirty="0" smtClean="0"/>
          </a:p>
          <a:p>
            <a:endParaRPr lang="en-US" dirty="0"/>
          </a:p>
        </p:txBody>
      </p:sp>
      <p:sp>
        <p:nvSpPr>
          <p:cNvPr id="4" name="Slide Number Placeholder 3"/>
          <p:cNvSpPr>
            <a:spLocks noGrp="1"/>
          </p:cNvSpPr>
          <p:nvPr>
            <p:ph type="sldNum" sz="quarter" idx="16"/>
          </p:nvPr>
        </p:nvSpPr>
        <p:spPr/>
        <p:txBody>
          <a:bodyPr/>
          <a:lstStyle/>
          <a:p>
            <a:pPr>
              <a:defRPr/>
            </a:pPr>
            <a:fld id="{923B551A-21FD-404D-9931-E1709F3D053F}" type="slidenum">
              <a:rPr lang="en-US" smtClean="0"/>
              <a:pPr>
                <a:defRPr/>
              </a:pPr>
              <a:t>20</a:t>
            </a:fld>
            <a:endParaRPr lang="en-US"/>
          </a:p>
        </p:txBody>
      </p:sp>
    </p:spTree>
    <p:extLst>
      <p:ext uri="{BB962C8B-B14F-4D97-AF65-F5344CB8AC3E}">
        <p14:creationId xmlns:p14="http://schemas.microsoft.com/office/powerpoint/2010/main" val="2338154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What is TIC?</a:t>
            </a:r>
            <a:endParaRPr lang="en-US" dirty="0"/>
          </a:p>
        </p:txBody>
      </p:sp>
      <p:sp>
        <p:nvSpPr>
          <p:cNvPr id="3" name="Content Placeholder 2"/>
          <p:cNvSpPr>
            <a:spLocks noGrp="1"/>
          </p:cNvSpPr>
          <p:nvPr>
            <p:ph sz="quarter" idx="13"/>
          </p:nvPr>
        </p:nvSpPr>
        <p:spPr>
          <a:xfrm>
            <a:off x="152400" y="731838"/>
            <a:ext cx="8229600" cy="3475037"/>
          </a:xfrm>
        </p:spPr>
        <p:txBody>
          <a:bodyPr rtlCol="0">
            <a:normAutofit lnSpcReduction="10000"/>
          </a:bodyPr>
          <a:lstStyle/>
          <a:p>
            <a:pPr indent="-182880" eaLnBrk="1" fontAlgn="auto" hangingPunct="1">
              <a:buClr>
                <a:schemeClr val="accent6">
                  <a:lumMod val="75000"/>
                </a:schemeClr>
              </a:buClr>
              <a:defRPr/>
            </a:pPr>
            <a:r>
              <a:rPr lang="en-US" dirty="0" smtClean="0">
                <a:solidFill>
                  <a:schemeClr val="tx1">
                    <a:lumMod val="75000"/>
                    <a:lumOff val="25000"/>
                  </a:schemeClr>
                </a:solidFill>
              </a:rPr>
              <a:t>ACE Study (1999):</a:t>
            </a:r>
          </a:p>
          <a:p>
            <a:pPr lvl="1" eaLnBrk="1" hangingPunct="1">
              <a:buClr>
                <a:srgbClr val="006CB0"/>
              </a:buClr>
            </a:pPr>
            <a:r>
              <a:rPr lang="en-US" altLang="en-US" dirty="0">
                <a:ea typeface="ＭＳ Ｐゴシック" pitchFamily="34" charset="-128"/>
              </a:rPr>
              <a:t>Largest study of the short and long term impacts of cumulative childhood trauma</a:t>
            </a:r>
          </a:p>
          <a:p>
            <a:pPr lvl="1" eaLnBrk="1" hangingPunct="1">
              <a:buClr>
                <a:srgbClr val="006CB0"/>
              </a:buClr>
            </a:pPr>
            <a:r>
              <a:rPr lang="en-US" altLang="en-US" dirty="0">
                <a:ea typeface="ＭＳ Ｐゴシック" pitchFamily="34" charset="-128"/>
              </a:rPr>
              <a:t>Over </a:t>
            </a:r>
            <a:r>
              <a:rPr lang="en-US" altLang="en-US" b="1" dirty="0">
                <a:ea typeface="ＭＳ Ｐゴシック" pitchFamily="34" charset="-128"/>
              </a:rPr>
              <a:t>17,000 </a:t>
            </a:r>
            <a:r>
              <a:rPr lang="en-US" altLang="en-US" dirty="0">
                <a:ea typeface="ＭＳ Ｐゴシック" pitchFamily="34" charset="-128"/>
              </a:rPr>
              <a:t>HMO Members were interviewed and answered a series of very specific questions about their childhood experiences</a:t>
            </a:r>
          </a:p>
          <a:p>
            <a:pPr lvl="1" eaLnBrk="1" hangingPunct="1">
              <a:buClr>
                <a:srgbClr val="006CB0"/>
              </a:buClr>
            </a:pPr>
            <a:r>
              <a:rPr lang="en-US" altLang="en-US" dirty="0">
                <a:ea typeface="ＭＳ Ｐゴシック" pitchFamily="34" charset="-128"/>
              </a:rPr>
              <a:t>Groundbreaking findings on health and social effects of adverse childhood experiences, with vast public health </a:t>
            </a:r>
            <a:r>
              <a:rPr lang="en-US" altLang="en-US" dirty="0" smtClean="0">
                <a:ea typeface="ＭＳ Ｐゴシック" pitchFamily="34" charset="-128"/>
              </a:rPr>
              <a:t>implications</a:t>
            </a:r>
          </a:p>
          <a:p>
            <a:pPr lvl="1" eaLnBrk="1" hangingPunct="1">
              <a:buClr>
                <a:srgbClr val="006CB0"/>
              </a:buClr>
            </a:pPr>
            <a:r>
              <a:rPr lang="en-US" dirty="0" smtClean="0">
                <a:solidFill>
                  <a:schemeClr val="tx1">
                    <a:lumMod val="75000"/>
                    <a:lumOff val="25000"/>
                  </a:schemeClr>
                </a:solidFill>
                <a:ea typeface="ＭＳ Ｐゴシック" pitchFamily="34" charset="-128"/>
              </a:rPr>
              <a:t>Replication in 8 other states, as well as Norway, China, Japan, Jordan, the </a:t>
            </a:r>
            <a:r>
              <a:rPr lang="en-US" dirty="0" err="1" smtClean="0">
                <a:solidFill>
                  <a:schemeClr val="tx1">
                    <a:lumMod val="75000"/>
                    <a:lumOff val="25000"/>
                  </a:schemeClr>
                </a:solidFill>
                <a:ea typeface="ＭＳ Ｐゴシック" pitchFamily="34" charset="-128"/>
              </a:rPr>
              <a:t>Phillippines</a:t>
            </a:r>
            <a:r>
              <a:rPr lang="en-US" dirty="0" smtClean="0">
                <a:solidFill>
                  <a:schemeClr val="tx1">
                    <a:lumMod val="75000"/>
                    <a:lumOff val="25000"/>
                  </a:schemeClr>
                </a:solidFill>
                <a:ea typeface="ＭＳ Ｐゴシック" pitchFamily="34" charset="-128"/>
              </a:rPr>
              <a:t>, Canada, and the U.K.</a:t>
            </a: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3</a:t>
            </a:fld>
            <a:endParaRPr lang="en-US"/>
          </a:p>
        </p:txBody>
      </p:sp>
    </p:spTree>
    <p:extLst>
      <p:ext uri="{BB962C8B-B14F-4D97-AF65-F5344CB8AC3E}">
        <p14:creationId xmlns:p14="http://schemas.microsoft.com/office/powerpoint/2010/main" val="28930600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What is TIC?</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ACE Study (1999):</a:t>
            </a:r>
          </a:p>
          <a:p>
            <a:pPr lvl="1">
              <a:buClr>
                <a:srgbClr val="006CB0"/>
              </a:buClr>
            </a:pPr>
            <a:r>
              <a:rPr lang="en-US" altLang="en-US" dirty="0">
                <a:ea typeface="ＭＳ Ｐゴシック" pitchFamily="-111" charset="-128"/>
              </a:rPr>
              <a:t>Three types of abuse (sexual, physical and emotional).</a:t>
            </a:r>
          </a:p>
          <a:p>
            <a:pPr lvl="1">
              <a:buClr>
                <a:srgbClr val="006CB0"/>
              </a:buClr>
            </a:pPr>
            <a:r>
              <a:rPr lang="en-US" altLang="en-US" dirty="0">
                <a:ea typeface="ＭＳ Ｐゴシック" pitchFamily="-111" charset="-128"/>
              </a:rPr>
              <a:t>Two types of neglect (physical and emotional). </a:t>
            </a:r>
          </a:p>
          <a:p>
            <a:pPr lvl="1">
              <a:buClr>
                <a:srgbClr val="006CB0"/>
              </a:buClr>
            </a:pPr>
            <a:r>
              <a:rPr lang="en-US" altLang="en-US" dirty="0">
                <a:ea typeface="ＭＳ Ｐゴシック" pitchFamily="-111" charset="-128"/>
              </a:rPr>
              <a:t>Five types of family dysfunction (having a mother who was treated violently, a household member who’s an alcoholic or drug user, who’s been imprisoned, or diagnosed with mental illness, or parents who are separated or divorced</a:t>
            </a: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4</a:t>
            </a:fld>
            <a:endParaRPr lang="en-US"/>
          </a:p>
        </p:txBody>
      </p:sp>
    </p:spTree>
    <p:extLst>
      <p:ext uri="{BB962C8B-B14F-4D97-AF65-F5344CB8AC3E}">
        <p14:creationId xmlns:p14="http://schemas.microsoft.com/office/powerpoint/2010/main" val="1949923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5532372"/>
            <a:ext cx="6512511" cy="944628"/>
          </a:xfrm>
        </p:spPr>
        <p:txBody>
          <a:bodyPr/>
          <a:lstStyle/>
          <a:p>
            <a:pPr marL="320040" indent="-320040" eaLnBrk="1" fontAlgn="auto" hangingPunct="1">
              <a:spcAft>
                <a:spcPts val="0"/>
              </a:spcAft>
              <a:buClr>
                <a:schemeClr val="accent6">
                  <a:lumMod val="75000"/>
                </a:schemeClr>
              </a:buClr>
              <a:defRPr/>
            </a:pPr>
            <a:r>
              <a:rPr lang="en-US" dirty="0" smtClean="0"/>
              <a:t>What is TIC?</a:t>
            </a:r>
            <a:endParaRPr lang="en-US" dirty="0"/>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5</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65836521"/>
              </p:ext>
            </p:extLst>
          </p:nvPr>
        </p:nvGraphicFramePr>
        <p:xfrm>
          <a:off x="762000" y="396734"/>
          <a:ext cx="7696200" cy="4632466"/>
        </p:xfrm>
        <a:graphic>
          <a:graphicData uri="http://schemas.openxmlformats.org/drawingml/2006/table">
            <a:tbl>
              <a:tblPr/>
              <a:tblGrid>
                <a:gridCol w="3848100"/>
                <a:gridCol w="3848100"/>
              </a:tblGrid>
              <a:tr h="36571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j-lt"/>
                          <a:ea typeface="ＭＳ Ｐゴシック" charset="-128"/>
                        </a:rPr>
                        <a:t>ACE</a:t>
                      </a:r>
                      <a:r>
                        <a:rPr kumimoji="0" lang="ja-JP" altLang="en-US" sz="1800" b="1" i="0" u="none" strike="noStrike" cap="none" normalizeH="0" baseline="0" dirty="0" smtClean="0">
                          <a:ln>
                            <a:noFill/>
                          </a:ln>
                          <a:solidFill>
                            <a:schemeClr val="bg1"/>
                          </a:solidFill>
                          <a:effectLst/>
                          <a:latin typeface="+mj-lt"/>
                          <a:ea typeface="ＭＳ Ｐゴシック" charset="-128"/>
                        </a:rPr>
                        <a:t>’</a:t>
                      </a:r>
                      <a:r>
                        <a:rPr kumimoji="0" lang="en-US" altLang="ja-JP" sz="1800" b="1" i="0" u="none" strike="noStrike" cap="none" normalizeH="0" baseline="0" dirty="0" smtClean="0">
                          <a:ln>
                            <a:noFill/>
                          </a:ln>
                          <a:solidFill>
                            <a:schemeClr val="bg1"/>
                          </a:solidFill>
                          <a:effectLst/>
                          <a:latin typeface="+mj-lt"/>
                          <a:ea typeface="ＭＳ Ｐゴシック" charset="-128"/>
                        </a:rPr>
                        <a:t>s increase the risk of:</a:t>
                      </a:r>
                      <a:endParaRPr kumimoji="0" lang="en-US" sz="1800" b="1" i="0" u="none" strike="noStrike" cap="none" normalizeH="0" baseline="0" dirty="0" smtClean="0">
                        <a:ln>
                          <a:noFill/>
                        </a:ln>
                        <a:solidFill>
                          <a:schemeClr val="bg1"/>
                        </a:solidFill>
                        <a:effectLst/>
                        <a:latin typeface="+mj-lt"/>
                        <a:ea typeface="ＭＳ Ｐゴシック" charset="-128"/>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mj-lt"/>
                        <a:ea typeface="ＭＳ Ｐゴシック" charset="-128"/>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Heart Disease</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Substance use &amp; Alcoholism</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
                          <a:srgbClr val="006CB0"/>
                        </a:buClr>
                        <a:buSzTx/>
                        <a:buFont typeface="Arial" pitchFamily="34" charset="0"/>
                        <a:buNone/>
                        <a:tabLst/>
                      </a:pPr>
                      <a:r>
                        <a:rPr kumimoji="0" lang="en-US" sz="1600" b="0" i="0" u="none" strike="noStrike" cap="none" normalizeH="0" baseline="0" smtClean="0">
                          <a:ln>
                            <a:noFill/>
                          </a:ln>
                          <a:solidFill>
                            <a:schemeClr val="bg1"/>
                          </a:solidFill>
                          <a:effectLst/>
                          <a:latin typeface="+mj-lt"/>
                          <a:ea typeface="ＭＳ Ｐゴシック" charset="-128"/>
                        </a:rPr>
                        <a:t>Chronic lung disease</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High blood pressure</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
                          <a:srgbClr val="006CB0"/>
                        </a:buClr>
                        <a:buSzTx/>
                        <a:buFont typeface="Arial" pitchFamily="34" charset="0"/>
                        <a:buNone/>
                        <a:tabLst/>
                      </a:pPr>
                      <a:r>
                        <a:rPr kumimoji="0" lang="en-US" sz="1600" b="0" i="0" u="none" strike="noStrike" cap="none" normalizeH="0" baseline="0" smtClean="0">
                          <a:ln>
                            <a:noFill/>
                          </a:ln>
                          <a:solidFill>
                            <a:schemeClr val="bg1"/>
                          </a:solidFill>
                          <a:effectLst/>
                          <a:latin typeface="+mj-lt"/>
                          <a:ea typeface="ＭＳ Ｐゴシック" charset="-128"/>
                        </a:rPr>
                        <a:t>Liver disease</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Heart attack</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
                          <a:srgbClr val="006CB0"/>
                        </a:buClr>
                        <a:buSzTx/>
                        <a:buFont typeface="Arial" pitchFamily="34" charset="0"/>
                        <a:buNone/>
                        <a:tabLst/>
                      </a:pPr>
                      <a:r>
                        <a:rPr kumimoji="0" lang="en-US" sz="1600" b="0" i="0" u="none" strike="noStrike" cap="none" normalizeH="0" baseline="0" smtClean="0">
                          <a:ln>
                            <a:noFill/>
                          </a:ln>
                          <a:solidFill>
                            <a:schemeClr val="bg1"/>
                          </a:solidFill>
                          <a:effectLst/>
                          <a:latin typeface="+mj-lt"/>
                          <a:ea typeface="ＭＳ Ｐゴシック" charset="-128"/>
                        </a:rPr>
                        <a:t>Suicide</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Impaired memory</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
                          <a:srgbClr val="006CB0"/>
                        </a:buClr>
                        <a:buSzTx/>
                        <a:buFont typeface="Arial" pitchFamily="34" charset="0"/>
                        <a:buNone/>
                        <a:tabLst/>
                      </a:pPr>
                      <a:r>
                        <a:rPr kumimoji="0" lang="en-US" sz="1600" b="0" i="0" u="none" strike="noStrike" cap="none" normalizeH="0" baseline="0" smtClean="0">
                          <a:ln>
                            <a:noFill/>
                          </a:ln>
                          <a:solidFill>
                            <a:schemeClr val="bg1"/>
                          </a:solidFill>
                          <a:effectLst/>
                          <a:latin typeface="+mj-lt"/>
                          <a:ea typeface="ＭＳ Ｐゴシック" charset="-128"/>
                        </a:rPr>
                        <a:t>Injuries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Smoking</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1"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mj-lt"/>
                          <a:ea typeface="ＭＳ Ｐゴシック" charset="-128"/>
                        </a:rPr>
                        <a:t>HIV and STDs </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Rape victimization</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5790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mj-lt"/>
                          <a:ea typeface="ＭＳ Ｐゴシック" charset="-128"/>
                        </a:rPr>
                        <a:t>Depression</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Domestic violence (victim and perpetrator)</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mj-lt"/>
                          <a:ea typeface="ＭＳ Ｐゴシック" charset="-128"/>
                        </a:rPr>
                        <a:t>Hallucinations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Promiscuity (&gt;50 partners)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Severe Mental Illness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Unintended and/or teenage pregnancy</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mj-lt"/>
                          <a:ea typeface="ＭＳ Ｐゴシック" charset="-128"/>
                        </a:rPr>
                        <a:t>Diabetes</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Violence</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bg1"/>
                          </a:solidFill>
                          <a:effectLst/>
                          <a:latin typeface="+mj-lt"/>
                          <a:ea typeface="ＭＳ Ｐゴシック" charset="-128"/>
                        </a:rPr>
                        <a:t>Obesity</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mj-lt"/>
                        <a:ea typeface="ＭＳ Ｐゴシック" charset="-128"/>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r h="33523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mj-lt"/>
                          <a:ea typeface="ＭＳ Ｐゴシック" charset="-128"/>
                        </a:rPr>
                        <a:t>Anxiety</a:t>
                      </a: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bg1"/>
                        </a:solidFill>
                        <a:effectLst/>
                        <a:latin typeface="+mj-lt"/>
                        <a:ea typeface="ＭＳ Ｐゴシック" charset="-128"/>
                      </a:endParaRPr>
                    </a:p>
                  </a:txBody>
                  <a:tcPr marT="45701" marB="4570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850057"/>
                    </a:solidFill>
                  </a:tcPr>
                </a:tc>
              </a:tr>
            </a:tbl>
          </a:graphicData>
        </a:graphic>
      </p:graphicFrame>
    </p:spTree>
    <p:extLst>
      <p:ext uri="{BB962C8B-B14F-4D97-AF65-F5344CB8AC3E}">
        <p14:creationId xmlns:p14="http://schemas.microsoft.com/office/powerpoint/2010/main" val="428001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Why TIC?</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In New York:</a:t>
            </a:r>
          </a:p>
          <a:p>
            <a:pPr lvl="1" eaLnBrk="1" hangingPunct="1">
              <a:buClr>
                <a:srgbClr val="006CB0"/>
              </a:buClr>
            </a:pPr>
            <a:r>
              <a:rPr lang="en-US" altLang="en-US" dirty="0">
                <a:ea typeface="ＭＳ Ｐゴシック" pitchFamily="34" charset="-128"/>
              </a:rPr>
              <a:t>95% of state hospital consumers </a:t>
            </a:r>
          </a:p>
          <a:p>
            <a:pPr lvl="1" eaLnBrk="1" hangingPunct="1">
              <a:buClr>
                <a:srgbClr val="006CB0"/>
              </a:buClr>
            </a:pPr>
            <a:r>
              <a:rPr lang="en-US" altLang="en-US" dirty="0">
                <a:ea typeface="ＭＳ Ｐゴシック" pitchFamily="34" charset="-128"/>
              </a:rPr>
              <a:t>80% of the homeless</a:t>
            </a:r>
          </a:p>
          <a:p>
            <a:pPr lvl="1" eaLnBrk="1" hangingPunct="1">
              <a:buClr>
                <a:srgbClr val="006CB0"/>
              </a:buClr>
            </a:pPr>
            <a:r>
              <a:rPr lang="en-US" altLang="en-US" dirty="0">
                <a:ea typeface="ＭＳ Ｐゴシック" pitchFamily="34" charset="-128"/>
              </a:rPr>
              <a:t>90% of women in jail </a:t>
            </a:r>
            <a:endParaRPr lang="en-US" altLang="en-US" dirty="0" smtClean="0">
              <a:ea typeface="ＭＳ Ｐゴシック" pitchFamily="34" charset="-128"/>
            </a:endParaRPr>
          </a:p>
          <a:p>
            <a:pPr lvl="1" eaLnBrk="1" hangingPunct="1">
              <a:buClr>
                <a:srgbClr val="006CB0"/>
              </a:buClr>
            </a:pPr>
            <a:r>
              <a:rPr lang="en-US" altLang="en-US" dirty="0" smtClean="0">
                <a:ea typeface="ＭＳ Ｐゴシック" pitchFamily="34" charset="-128"/>
              </a:rPr>
              <a:t>1600 veterans currently in homeless shelters or living on the streets</a:t>
            </a:r>
            <a:endParaRPr lang="en-US" altLang="en-US" dirty="0">
              <a:ea typeface="ＭＳ Ｐゴシック" pitchFamily="34" charset="-128"/>
            </a:endParaRPr>
          </a:p>
          <a:p>
            <a:pPr indent="-182880" eaLnBrk="1" fontAlgn="auto" hangingPunct="1">
              <a:buClr>
                <a:schemeClr val="accent6">
                  <a:lumMod val="75000"/>
                </a:schemeClr>
              </a:buClr>
              <a:defRPr/>
            </a:pPr>
            <a:endParaRPr lang="en-US" altLang="en-US" dirty="0">
              <a:ea typeface="ＭＳ Ｐゴシック" pitchFamily="-111" charset="-128"/>
            </a:endParaRP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6</a:t>
            </a:fld>
            <a:endParaRPr lang="en-US"/>
          </a:p>
        </p:txBody>
      </p:sp>
    </p:spTree>
    <p:extLst>
      <p:ext uri="{BB962C8B-B14F-4D97-AF65-F5344CB8AC3E}">
        <p14:creationId xmlns:p14="http://schemas.microsoft.com/office/powerpoint/2010/main" val="23562050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Implementing TIC</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The challenge:</a:t>
            </a:r>
          </a:p>
          <a:p>
            <a:pPr lvl="1" eaLnBrk="1" hangingPunct="1">
              <a:buClr>
                <a:srgbClr val="006CB0"/>
              </a:buClr>
            </a:pPr>
            <a:r>
              <a:rPr lang="en-US" altLang="en-US" dirty="0" smtClean="0">
                <a:ea typeface="ＭＳ Ｐゴシック" pitchFamily="34" charset="-128"/>
              </a:rPr>
              <a:t>Transform two homeless shelters to become more trauma-informed</a:t>
            </a:r>
          </a:p>
          <a:p>
            <a:pPr lvl="1" eaLnBrk="1" hangingPunct="1">
              <a:buClr>
                <a:srgbClr val="006CB0"/>
              </a:buClr>
            </a:pPr>
            <a:r>
              <a:rPr lang="en-US" altLang="en-US" dirty="0" smtClean="0">
                <a:ea typeface="ＭＳ Ｐゴシック" pitchFamily="34" charset="-128"/>
              </a:rPr>
              <a:t>Do this in a system (NYC Dep’t of Homelessness) that frequently expresses no interest in </a:t>
            </a:r>
            <a:endParaRPr lang="en-US" altLang="en-US" dirty="0">
              <a:ea typeface="ＭＳ Ｐゴシック" pitchFamily="34" charset="-128"/>
            </a:endParaRPr>
          </a:p>
          <a:p>
            <a:pPr indent="-182880" eaLnBrk="1" fontAlgn="auto" hangingPunct="1">
              <a:buClr>
                <a:schemeClr val="accent6">
                  <a:lumMod val="75000"/>
                </a:schemeClr>
              </a:buClr>
              <a:defRPr/>
            </a:pPr>
            <a:endParaRPr lang="en-US" altLang="en-US" dirty="0">
              <a:ea typeface="ＭＳ Ｐゴシック" pitchFamily="-111" charset="-128"/>
            </a:endParaRP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7</a:t>
            </a:fld>
            <a:endParaRPr lang="en-US"/>
          </a:p>
        </p:txBody>
      </p:sp>
    </p:spTree>
    <p:extLst>
      <p:ext uri="{BB962C8B-B14F-4D97-AF65-F5344CB8AC3E}">
        <p14:creationId xmlns:p14="http://schemas.microsoft.com/office/powerpoint/2010/main" val="292679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Implementing TIC</a:t>
            </a:r>
            <a:endParaRPr lang="en-US" dirty="0"/>
          </a:p>
        </p:txBody>
      </p:sp>
      <p:sp>
        <p:nvSpPr>
          <p:cNvPr id="3" name="Content Placeholder 2"/>
          <p:cNvSpPr>
            <a:spLocks noGrp="1"/>
          </p:cNvSpPr>
          <p:nvPr>
            <p:ph sz="quarter" idx="13"/>
          </p:nvPr>
        </p:nvSpPr>
        <p:spPr>
          <a:xfrm>
            <a:off x="152400" y="731838"/>
            <a:ext cx="8229600" cy="3475037"/>
          </a:xfrm>
        </p:spPr>
        <p:txBody>
          <a:bodyPr rtlCol="0">
            <a:normAutofit/>
          </a:bodyPr>
          <a:lstStyle/>
          <a:p>
            <a:pPr indent="-182880" eaLnBrk="1" fontAlgn="auto" hangingPunct="1">
              <a:buClr>
                <a:schemeClr val="accent6">
                  <a:lumMod val="75000"/>
                </a:schemeClr>
              </a:buClr>
              <a:defRPr/>
            </a:pPr>
            <a:r>
              <a:rPr lang="en-US" dirty="0" smtClean="0">
                <a:solidFill>
                  <a:schemeClr val="tx1">
                    <a:lumMod val="75000"/>
                    <a:lumOff val="25000"/>
                  </a:schemeClr>
                </a:solidFill>
              </a:rPr>
              <a:t>Evaluation</a:t>
            </a:r>
          </a:p>
          <a:p>
            <a:pPr lvl="1" eaLnBrk="1" hangingPunct="1">
              <a:buClr>
                <a:srgbClr val="006CB0"/>
              </a:buClr>
            </a:pPr>
            <a:r>
              <a:rPr lang="en-US" altLang="en-US" dirty="0" smtClean="0">
                <a:ea typeface="ＭＳ Ｐゴシック" pitchFamily="34" charset="-128"/>
              </a:rPr>
              <a:t>TIC-OSA</a:t>
            </a:r>
          </a:p>
          <a:p>
            <a:pPr lvl="1" eaLnBrk="1" hangingPunct="1">
              <a:buClr>
                <a:srgbClr val="006CB0"/>
              </a:buClr>
            </a:pPr>
            <a:r>
              <a:rPr lang="en-US" altLang="en-US" dirty="0" smtClean="0">
                <a:ea typeface="ＭＳ Ｐゴシック" pitchFamily="34" charset="-128"/>
              </a:rPr>
              <a:t>Incidents</a:t>
            </a:r>
          </a:p>
          <a:p>
            <a:pPr lvl="1" eaLnBrk="1" hangingPunct="1">
              <a:buClr>
                <a:srgbClr val="006CB0"/>
              </a:buClr>
            </a:pPr>
            <a:r>
              <a:rPr lang="en-US" altLang="en-US" dirty="0" smtClean="0">
                <a:ea typeface="ＭＳ Ｐゴシック" pitchFamily="34" charset="-128"/>
              </a:rPr>
              <a:t>ER visits</a:t>
            </a:r>
          </a:p>
          <a:p>
            <a:pPr lvl="1" eaLnBrk="1" hangingPunct="1">
              <a:buClr>
                <a:srgbClr val="006CB0"/>
              </a:buClr>
            </a:pPr>
            <a:r>
              <a:rPr lang="en-US" altLang="en-US" dirty="0" smtClean="0">
                <a:ea typeface="ＭＳ Ｐゴシック" pitchFamily="34" charset="-128"/>
              </a:rPr>
              <a:t>Length of Stay (?)</a:t>
            </a:r>
            <a:endParaRPr lang="en-US" altLang="en-US" dirty="0">
              <a:ea typeface="ＭＳ Ｐゴシック" pitchFamily="34" charset="-128"/>
            </a:endParaRPr>
          </a:p>
          <a:p>
            <a:pPr indent="-182880" eaLnBrk="1" fontAlgn="auto" hangingPunct="1">
              <a:buClr>
                <a:schemeClr val="accent6">
                  <a:lumMod val="75000"/>
                </a:schemeClr>
              </a:buClr>
              <a:defRPr/>
            </a:pPr>
            <a:endParaRPr lang="en-US" altLang="en-US" dirty="0">
              <a:ea typeface="ＭＳ Ｐゴシック" pitchFamily="-111" charset="-128"/>
            </a:endParaRP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8</a:t>
            </a:fld>
            <a:endParaRPr lang="en-US"/>
          </a:p>
        </p:txBody>
      </p:sp>
      <p:pic>
        <p:nvPicPr>
          <p:cNvPr id="2052" name="Picture 4" descr="http://connect.customer.mcgraw-hill.com/wp-content/uploads/2012/06/Learning_Outcome_Reporting-580x348.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1059180"/>
            <a:ext cx="3352800" cy="20116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3840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372168"/>
            <a:ext cx="6512511" cy="1143000"/>
          </a:xfrm>
        </p:spPr>
        <p:txBody>
          <a:bodyPr/>
          <a:lstStyle/>
          <a:p>
            <a:pPr marL="320040" indent="-320040" eaLnBrk="1" fontAlgn="auto" hangingPunct="1">
              <a:spcAft>
                <a:spcPts val="0"/>
              </a:spcAft>
              <a:buClr>
                <a:schemeClr val="accent6">
                  <a:lumMod val="75000"/>
                </a:schemeClr>
              </a:buClr>
              <a:defRPr/>
            </a:pPr>
            <a:r>
              <a:rPr lang="en-US" dirty="0" smtClean="0"/>
              <a:t>Implementing TIC</a:t>
            </a:r>
            <a:endParaRPr lang="en-US" dirty="0"/>
          </a:p>
        </p:txBody>
      </p:sp>
      <p:sp>
        <p:nvSpPr>
          <p:cNvPr id="3" name="Content Placeholder 2"/>
          <p:cNvSpPr>
            <a:spLocks noGrp="1"/>
          </p:cNvSpPr>
          <p:nvPr>
            <p:ph sz="quarter" idx="13"/>
          </p:nvPr>
        </p:nvSpPr>
        <p:spPr>
          <a:xfrm>
            <a:off x="152400" y="731838"/>
            <a:ext cx="6477000" cy="3475037"/>
          </a:xfrm>
        </p:spPr>
        <p:txBody>
          <a:bodyPr rtlCol="0">
            <a:normAutofit fontScale="92500"/>
          </a:bodyPr>
          <a:lstStyle/>
          <a:p>
            <a:pPr indent="-182880" eaLnBrk="1" fontAlgn="auto" hangingPunct="1">
              <a:buClr>
                <a:schemeClr val="accent6">
                  <a:lumMod val="75000"/>
                </a:schemeClr>
              </a:buClr>
              <a:defRPr/>
            </a:pPr>
            <a:r>
              <a:rPr lang="en-US" dirty="0" smtClean="0">
                <a:solidFill>
                  <a:schemeClr val="tx1">
                    <a:lumMod val="75000"/>
                    <a:lumOff val="25000"/>
                  </a:schemeClr>
                </a:solidFill>
              </a:rPr>
              <a:t>Overview:</a:t>
            </a:r>
          </a:p>
          <a:p>
            <a:pPr lvl="1" eaLnBrk="1" hangingPunct="1">
              <a:buClr>
                <a:srgbClr val="006CB0"/>
              </a:buClr>
            </a:pPr>
            <a:r>
              <a:rPr lang="en-US" altLang="en-US" dirty="0" smtClean="0">
                <a:ea typeface="ＭＳ Ｐゴシック" pitchFamily="34" charset="-128"/>
              </a:rPr>
              <a:t>STEPS (safety, trauma-informed, empowerment, personal responsibility, strengths-based) materials</a:t>
            </a:r>
          </a:p>
          <a:p>
            <a:pPr lvl="1" eaLnBrk="1" hangingPunct="1">
              <a:buClr>
                <a:srgbClr val="006CB0"/>
              </a:buClr>
            </a:pPr>
            <a:r>
              <a:rPr lang="en-US" altLang="en-US" dirty="0" smtClean="0">
                <a:ea typeface="ＭＳ Ｐゴシック" pitchFamily="34" charset="-128"/>
              </a:rPr>
              <a:t>Lots of training of ALL staff</a:t>
            </a:r>
          </a:p>
          <a:p>
            <a:pPr lvl="1" eaLnBrk="1" hangingPunct="1">
              <a:buClr>
                <a:srgbClr val="006CB0"/>
              </a:buClr>
            </a:pPr>
            <a:r>
              <a:rPr lang="en-US" altLang="en-US" dirty="0" smtClean="0">
                <a:ea typeface="ＭＳ Ｐゴシック" pitchFamily="34" charset="-128"/>
              </a:rPr>
              <a:t>“Healing </a:t>
            </a:r>
            <a:r>
              <a:rPr lang="en-US" altLang="en-US" dirty="0" err="1" smtClean="0">
                <a:ea typeface="ＭＳ Ｐゴシック" pitchFamily="34" charset="-128"/>
              </a:rPr>
              <a:t>Neen</a:t>
            </a:r>
            <a:r>
              <a:rPr lang="en-US" altLang="en-US" dirty="0" smtClean="0">
                <a:ea typeface="ＭＳ Ｐゴシック" pitchFamily="34" charset="-128"/>
              </a:rPr>
              <a:t>” screenings </a:t>
            </a:r>
          </a:p>
          <a:p>
            <a:pPr lvl="1" eaLnBrk="1" hangingPunct="1">
              <a:buClr>
                <a:srgbClr val="006CB0"/>
              </a:buClr>
            </a:pPr>
            <a:r>
              <a:rPr lang="en-US" altLang="en-US" dirty="0" smtClean="0">
                <a:ea typeface="ＭＳ Ｐゴシック" pitchFamily="34" charset="-128"/>
              </a:rPr>
              <a:t>Leadership Team + Localized TIC committees</a:t>
            </a:r>
          </a:p>
          <a:p>
            <a:pPr lvl="1" eaLnBrk="1" hangingPunct="1">
              <a:buClr>
                <a:srgbClr val="006CB0"/>
              </a:buClr>
            </a:pPr>
            <a:r>
              <a:rPr lang="en-US" altLang="en-US" dirty="0" smtClean="0">
                <a:ea typeface="ＭＳ Ｐゴシック" pitchFamily="34" charset="-128"/>
              </a:rPr>
              <a:t>Peer to peer organizing</a:t>
            </a:r>
          </a:p>
          <a:p>
            <a:pPr lvl="1" eaLnBrk="1" hangingPunct="1">
              <a:buClr>
                <a:srgbClr val="006CB0"/>
              </a:buClr>
            </a:pPr>
            <a:r>
              <a:rPr lang="en-US" altLang="en-US" dirty="0" smtClean="0">
                <a:ea typeface="ＭＳ Ｐゴシック" pitchFamily="34" charset="-128"/>
              </a:rPr>
              <a:t>Consumer Advisory Committee</a:t>
            </a:r>
          </a:p>
          <a:p>
            <a:pPr lvl="1" eaLnBrk="1" hangingPunct="1">
              <a:buClr>
                <a:srgbClr val="006CB0"/>
              </a:buClr>
            </a:pPr>
            <a:r>
              <a:rPr lang="en-US" altLang="en-US" dirty="0" smtClean="0">
                <a:ea typeface="ＭＳ Ｐゴシック" pitchFamily="34" charset="-128"/>
              </a:rPr>
              <a:t>Increased communication with police &amp; community</a:t>
            </a:r>
            <a:endParaRPr lang="en-US" altLang="en-US" dirty="0">
              <a:ea typeface="ＭＳ Ｐゴシック" pitchFamily="-111" charset="-128"/>
            </a:endParaRPr>
          </a:p>
          <a:p>
            <a:pPr indent="-182880" eaLnBrk="1" fontAlgn="auto" hangingPunct="1">
              <a:buClr>
                <a:schemeClr val="accent6">
                  <a:lumMod val="75000"/>
                </a:schemeClr>
              </a:buClr>
              <a:defRPr/>
            </a:pPr>
            <a:endParaRPr lang="en-US" dirty="0">
              <a:solidFill>
                <a:schemeClr val="tx1">
                  <a:lumMod val="75000"/>
                  <a:lumOff val="25000"/>
                </a:schemeClr>
              </a:solidFill>
            </a:endParaRPr>
          </a:p>
        </p:txBody>
      </p:sp>
      <p:sp>
        <p:nvSpPr>
          <p:cNvPr id="4" name="Slide Number Placeholder 3"/>
          <p:cNvSpPr>
            <a:spLocks noGrp="1"/>
          </p:cNvSpPr>
          <p:nvPr>
            <p:ph type="sldNum" sz="quarter" idx="16"/>
          </p:nvPr>
        </p:nvSpPr>
        <p:spPr/>
        <p:txBody>
          <a:bodyPr/>
          <a:lstStyle/>
          <a:p>
            <a:pPr>
              <a:defRPr/>
            </a:pPr>
            <a:fld id="{45A5610F-923E-44CD-B1D2-FB398BFC206B}" type="slidenum">
              <a:rPr lang="en-US" smtClean="0"/>
              <a:pPr>
                <a:defRPr/>
              </a:pPr>
              <a:t>9</a:t>
            </a:fld>
            <a:endParaRPr lang="en-US"/>
          </a:p>
        </p:txBody>
      </p:sp>
      <p:pic>
        <p:nvPicPr>
          <p:cNvPr id="3074" name="Picture 2" descr="http://rainierfilmfest.com/images/2011/Healing-Ne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00800" y="152400"/>
            <a:ext cx="2453640" cy="17526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celebritylectureagency.com/images/large/515_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27520" y="2133600"/>
            <a:ext cx="1600200" cy="2133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3022629"/>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22151</TotalTime>
  <Words>1093</Words>
  <Application>Microsoft Office PowerPoint</Application>
  <PresentationFormat>On-screen Show (4:3)</PresentationFormat>
  <Paragraphs>167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Slipstream</vt:lpstr>
      <vt:lpstr>CBS &amp; Trauma-informed Care in Homeless Shelters</vt:lpstr>
      <vt:lpstr>What is TIC?</vt:lpstr>
      <vt:lpstr>What is TIC?</vt:lpstr>
      <vt:lpstr>What is TIC?</vt:lpstr>
      <vt:lpstr>What is TIC?</vt:lpstr>
      <vt:lpstr>Why TIC?</vt:lpstr>
      <vt:lpstr>Implementing TIC</vt:lpstr>
      <vt:lpstr>Implementing TIC</vt:lpstr>
      <vt:lpstr>Implementing TIC</vt:lpstr>
      <vt:lpstr>Implementing TIC</vt:lpstr>
      <vt:lpstr>Where Does CBS fit in?</vt:lpstr>
      <vt:lpstr>Where Does CBS fit in?</vt:lpstr>
      <vt:lpstr>Where Does CBS fit in?</vt:lpstr>
      <vt:lpstr>Where Does CBS fit in?</vt:lpstr>
      <vt:lpstr>Where Does CBS fit in?</vt:lpstr>
      <vt:lpstr>Where Does CBS fit in?</vt:lpstr>
      <vt:lpstr>Where Does CBS fit in?</vt:lpstr>
      <vt:lpstr>Results</vt:lpstr>
      <vt:lpstr>Results</vt:lpstr>
      <vt:lpstr>Results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Mundy</dc:creator>
  <cp:lastModifiedBy>Brian Mundy</cp:lastModifiedBy>
  <cp:revision>271</cp:revision>
  <cp:lastPrinted>2014-01-24T14:53:51Z</cp:lastPrinted>
  <dcterms:created xsi:type="dcterms:W3CDTF">2013-11-19T15:32:09Z</dcterms:created>
  <dcterms:modified xsi:type="dcterms:W3CDTF">2014-06-18T16:16:39Z</dcterms:modified>
</cp:coreProperties>
</file>