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0" r:id="rId2"/>
    <p:sldId id="282" r:id="rId3"/>
    <p:sldId id="286" r:id="rId4"/>
    <p:sldId id="285" r:id="rId5"/>
    <p:sldId id="287" r:id="rId6"/>
    <p:sldId id="276" r:id="rId7"/>
    <p:sldId id="289" r:id="rId8"/>
    <p:sldId id="277" r:id="rId9"/>
    <p:sldId id="290" r:id="rId10"/>
    <p:sldId id="288" r:id="rId11"/>
    <p:sldId id="284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281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317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EF453-3529-3A42-AFF9-BCD2FFAC1A61}" type="datetime1">
              <a:rPr lang="en-US" smtClean="0"/>
              <a:pPr/>
              <a:t>6/21/2014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604AE-607F-1748-AF38-31532CAE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282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29D3E-CA85-604F-9237-1D681A07E52F}" type="datetime1">
              <a:rPr lang="en-US" smtClean="0"/>
              <a:pPr/>
              <a:t>6/21/2014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AB768-8DD1-0841-B818-06F39B1574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364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late.chhs.colostate.edu/files/RELATE%20Workshop%202_Bullies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Toni Zimmerman, Ph.D.’s RELATE Program</a:t>
            </a:r>
          </a:p>
          <a:p>
            <a:r>
              <a:rPr lang="en-US" dirty="0" smtClean="0"/>
              <a:t>Colorado State University – Human Development and Family Studies  </a:t>
            </a:r>
          </a:p>
          <a:p>
            <a:r>
              <a:rPr lang="en-US" dirty="0" smtClean="0">
                <a:hlinkClick r:id="rId3"/>
              </a:rPr>
              <a:t>http://www.relate.chhs.colostate.edu/files/RELATE%20Workshop%202_Bullies.pdf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tile tx="-2501900" ty="-3810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DE-B9D6-6C48-B331-E83074B6D0C5}" type="datetime1">
              <a:rPr lang="en-US" smtClean="0"/>
              <a:pPr/>
              <a:t>6/21/2014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tile tx="-76200" ty="-40640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57200" y="1417638"/>
            <a:ext cx="8229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139A29"/>
                </a:solidFill>
                <a:latin typeface="Arial"/>
                <a:cs typeface="Arial"/>
              </a:rPr>
              <a:t>Title Slide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8925" indent="-288925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Statement.</a:t>
            </a:r>
          </a:p>
          <a:p>
            <a:pPr marL="288925" indent="-288925">
              <a:buFont typeface="Arial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8925" indent="-288925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Statement.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tile tx="-152400" ty="2540000" sx="100000" sy="100000" flip="none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457200" y="5502592"/>
            <a:ext cx="2133600" cy="365125"/>
          </a:xfrm>
        </p:spPr>
        <p:txBody>
          <a:bodyPr/>
          <a:lstStyle/>
          <a:p>
            <a:fld id="{47CC30C1-3106-244C-A700-351EACDEA553}" type="datetime1">
              <a:rPr lang="en-US" smtClean="0"/>
              <a:pPr/>
              <a:t>6/21/2014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550259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6553200" y="5502592"/>
            <a:ext cx="2133600" cy="365125"/>
          </a:xfrm>
        </p:spPr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tile tx="1244600" ty="254000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502592"/>
            <a:ext cx="2133600" cy="365125"/>
          </a:xfrm>
        </p:spPr>
        <p:txBody>
          <a:bodyPr/>
          <a:lstStyle/>
          <a:p>
            <a:fld id="{47CC30C1-3106-244C-A700-351EACDEA553}" type="datetime1">
              <a:rPr lang="en-US" smtClean="0"/>
              <a:pPr/>
              <a:t>6/21/2014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50259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502592"/>
            <a:ext cx="2133600" cy="365125"/>
          </a:xfrm>
        </p:spPr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D446-45C8-DF40-A2BD-F1DA2F21BB59}" type="datetime1">
              <a:rPr lang="en-US" smtClean="0"/>
              <a:pPr/>
              <a:t>6/21/2014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BF73-D285-CA47-B4BC-74DD894A2C13}" type="datetime1">
              <a:rPr lang="en-US" smtClean="0"/>
              <a:pPr/>
              <a:t>6/21/2014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2440" y="1295400"/>
            <a:ext cx="7361238" cy="3657600"/>
          </a:xfrm>
        </p:spPr>
        <p:txBody>
          <a:bodyPr/>
          <a:lstStyle>
            <a:lvl1pPr>
              <a:buNone/>
              <a:defRPr sz="2400" baseline="0">
                <a:solidFill>
                  <a:srgbClr val="139A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tile tx="-63500" ty="2247900" sx="100000" sy="100000" flip="none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DC88-A45C-D846-9DB2-9AB10CF008B0}" type="datetime1">
              <a:rPr lang="en-US" smtClean="0"/>
              <a:pPr/>
              <a:t>6/21/2014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2717-3203-4F43-9C26-6F9A9CB87B5D}" type="datetime1">
              <a:rPr lang="en-US" smtClean="0"/>
              <a:pPr/>
              <a:t>6/21/2014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2B56-09E1-FC4E-81B2-3449090A922F}" type="datetime1">
              <a:rPr lang="en-US" smtClean="0"/>
              <a:pPr/>
              <a:t>6/21/2014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C76B-B62B-E041-BECA-E1452F308E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2" r:id="rId7"/>
    <p:sldLayoutId id="2147483657" r:id="rId8"/>
    <p:sldLayoutId id="2147483658" r:id="rId9"/>
    <p:sldLayoutId id="2147483659" r:id="rId10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1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What leads to kids being more dolphin-like more often than not?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9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story tied to ACT </a:t>
            </a:r>
            <a:endParaRPr lang="en-US" dirty="0">
              <a:solidFill>
                <a:srgbClr val="139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4564" y="22553"/>
            <a:ext cx="6212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139A29"/>
                </a:solidFill>
                <a:latin typeface="Tw Cen MT" panose="020B0602020104020603" pitchFamily="34" charset="0"/>
              </a:rPr>
              <a:t>Research Question I Have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62" y="2305812"/>
            <a:ext cx="3835908" cy="26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91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14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2440" y="1300324"/>
            <a:ext cx="8127274" cy="4459208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5100" dirty="0" smtClean="0"/>
              <a:t>Bullying occurs when there is a power differential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rgbClr val="139A29"/>
                </a:solidFill>
              </a:rPr>
              <a:t>Or a perceived power difference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100" dirty="0" smtClean="0"/>
              <a:t>Usually happens multiple times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rgbClr val="139A29"/>
                </a:solidFill>
              </a:rPr>
              <a:t>Can include varied behaviors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rgbClr val="139A29"/>
                </a:solidFill>
              </a:rPr>
              <a:t>P</a:t>
            </a:r>
            <a:r>
              <a:rPr lang="en-US" sz="5100" dirty="0" smtClean="0">
                <a:solidFill>
                  <a:srgbClr val="139A29"/>
                </a:solidFill>
              </a:rPr>
              <a:t>hysical harm (e.g., hitting, pulling hair)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rgbClr val="139A29"/>
                </a:solidFill>
              </a:rPr>
              <a:t>Threats of physical harm (e.g., I am going to kill you)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rgbClr val="139A29"/>
                </a:solidFill>
              </a:rPr>
              <a:t>Verbal attacks (e.g., name calling, sexual </a:t>
            </a:r>
            <a:r>
              <a:rPr lang="en-US" sz="5100" dirty="0" smtClean="0">
                <a:solidFill>
                  <a:srgbClr val="139A29"/>
                </a:solidFill>
              </a:rPr>
              <a:t>harassment) </a:t>
            </a:r>
            <a:endParaRPr lang="en-US" sz="5100" dirty="0" smtClean="0">
              <a:solidFill>
                <a:srgbClr val="139A2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rgbClr val="139A29"/>
                </a:solidFill>
              </a:rPr>
              <a:t>Relational aggression (e.g., exclusion, rumor spreading)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5100" dirty="0" smtClean="0">
                <a:solidFill>
                  <a:srgbClr val="139A29"/>
                </a:solidFill>
              </a:rPr>
              <a:t>A lot of this now occurs via social media </a:t>
            </a:r>
          </a:p>
          <a:p>
            <a:pPr marL="914400" lvl="2" indent="0">
              <a:buNone/>
            </a:pPr>
            <a:endParaRPr lang="en-US" sz="5100" dirty="0" smtClean="0">
              <a:solidFill>
                <a:srgbClr val="139A2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6919" y="376005"/>
            <a:ext cx="5913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139A29"/>
                </a:solidFill>
                <a:latin typeface="Tw Cen MT" panose="020B0602020104020603" pitchFamily="34" charset="0"/>
                <a:cs typeface="Arial"/>
              </a:rPr>
              <a:t>ACT on Bullying </a:t>
            </a:r>
          </a:p>
        </p:txBody>
      </p:sp>
    </p:spTree>
    <p:extLst>
      <p:ext uri="{BB962C8B-B14F-4D97-AF65-F5344CB8AC3E}">
        <p14:creationId xmlns:p14="http://schemas.microsoft.com/office/powerpoint/2010/main" val="287819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According to YRBSS in 2011 in US, 20% of 9-12 graders endorsed being bullied on school property,16% said they had been electronically bullied, and about 6% reported being afraid to go to school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9A29"/>
                </a:solidFill>
              </a:rPr>
              <a:t>Both being a bully and being bullied are associated with negative outcomes and sometimes kids are both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39A29"/>
                </a:solidFill>
              </a:rPr>
              <a:t>Depression, suicidal ideation, somatic concerns, lower grades, higher absences and (rarely) violent retaliation in both children who are bullied and children who witness it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39A29"/>
                </a:solidFill>
              </a:rPr>
              <a:t>Children who commit bullying have higher rates of alcohol and substance abuse, aggression in other settings,  tendencies to engage in criminal activity such as stealing…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244504" y="236011"/>
            <a:ext cx="46549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solidFill>
                  <a:srgbClr val="139A29"/>
                </a:solidFill>
                <a:latin typeface="Tw Cen MT" panose="020B0602020104020603" pitchFamily="34" charset="0"/>
                <a:cs typeface="Arial"/>
              </a:rPr>
              <a:t>ACT on Bullying </a:t>
            </a:r>
          </a:p>
        </p:txBody>
      </p:sp>
    </p:spTree>
    <p:extLst>
      <p:ext uri="{BB962C8B-B14F-4D97-AF65-F5344CB8AC3E}">
        <p14:creationId xmlns:p14="http://schemas.microsoft.com/office/powerpoint/2010/main" val="58988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2440" y="1592283"/>
            <a:ext cx="7507778" cy="390599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Taking a functional contextual approach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9A29"/>
                </a:solidFill>
              </a:rPr>
              <a:t>Don’t label “a bully,” “a victim,” OR “a bystander”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9A29"/>
                </a:solidFill>
              </a:rPr>
              <a:t>Reduces likelihood of changes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9A29"/>
                </a:solidFill>
              </a:rPr>
              <a:t>Increases rigidity of narrow self-content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9A29"/>
                </a:solidFill>
              </a:rPr>
              <a:t>And may limit child seeing they play multiple roles play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9A29"/>
                </a:solidFill>
              </a:rPr>
              <a:t>Neglects broader contextual factors which could be readily changeable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9A29"/>
                </a:solidFill>
              </a:rPr>
              <a:t>Really consider the purpose(s)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9A29"/>
                </a:solidFill>
              </a:rPr>
              <a:t>Child could be target because he/she doesn’t fit in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9A29"/>
                </a:solidFill>
              </a:rPr>
              <a:t>Disability,  LGBTQ, Demographically Different from Norm, etc.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9A29"/>
                </a:solidFill>
              </a:rPr>
              <a:t>Child could be target just because often alone so seem weak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9A29"/>
                </a:solidFill>
              </a:rPr>
              <a:t>Child be targeted because he/she does fit in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9A29"/>
                </a:solidFill>
              </a:rPr>
              <a:t>Instrumental to take down a popular kid                              </a:t>
            </a:r>
            <a:endParaRPr lang="en-US" dirty="0">
              <a:solidFill>
                <a:srgbClr val="139A2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6919" y="376005"/>
            <a:ext cx="5913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139A29"/>
                </a:solidFill>
                <a:latin typeface="Tw Cen MT" panose="020B0602020104020603" pitchFamily="34" charset="0"/>
                <a:cs typeface="Arial"/>
              </a:rPr>
              <a:t>ACT on Bullying </a:t>
            </a:r>
          </a:p>
        </p:txBody>
      </p:sp>
    </p:spTree>
    <p:extLst>
      <p:ext uri="{BB962C8B-B14F-4D97-AF65-F5344CB8AC3E}">
        <p14:creationId xmlns:p14="http://schemas.microsoft.com/office/powerpoint/2010/main" val="138798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96983" y="1317171"/>
            <a:ext cx="7361238" cy="3657600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Work at Magnolia – school for students who meet “handicap eligibility” because of “serious emotional disturbance”</a:t>
            </a:r>
            <a:r>
              <a:rPr lang="en-US" dirty="0"/>
              <a:t>	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9A29"/>
                </a:solidFill>
              </a:rPr>
              <a:t>Idea was to develop a positive behavior program that included skills training components: social, conflict resolution, anger management, etc.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9A29"/>
                </a:solidFill>
              </a:rPr>
              <a:t>Principal asked me to “do something about bullying” </a:t>
            </a:r>
          </a:p>
          <a:p>
            <a:pPr marL="457200" lvl="1" indent="0">
              <a:buNone/>
            </a:pPr>
            <a:endParaRPr lang="en-US" dirty="0">
              <a:solidFill>
                <a:srgbClr val="139A2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Ways of being game in groups (process heavy)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9A29"/>
                </a:solidFill>
              </a:rPr>
              <a:t>No end point, no right or wrong, no winner nor loser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9A29"/>
                </a:solidFill>
              </a:rPr>
              <a:t>Answer questions about thoughts and feelings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9A29"/>
                </a:solidFill>
              </a:rPr>
              <a:t>Particularly related to values, barriers to values, and related issues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9A29"/>
                </a:solidFill>
              </a:rPr>
              <a:t>Act out values-consistent and in-consistent behaviors 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139A2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Outcomes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39A29"/>
                </a:solidFill>
              </a:rPr>
              <a:t>Future Treatment Designs…</a:t>
            </a:r>
            <a:endParaRPr lang="en-US" dirty="0">
              <a:solidFill>
                <a:srgbClr val="139A2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770" y="250372"/>
            <a:ext cx="759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39A29"/>
                </a:solidFill>
                <a:latin typeface="Tw Cen MT" panose="020B0602020104020603" pitchFamily="34" charset="0"/>
                <a:cs typeface="Arial"/>
              </a:rPr>
              <a:t>My First Clinical Work on Bullying ( &amp;1</a:t>
            </a:r>
            <a:r>
              <a:rPr lang="en-US" sz="2400" baseline="30000" dirty="0" smtClean="0">
                <a:solidFill>
                  <a:srgbClr val="139A29"/>
                </a:solidFill>
                <a:latin typeface="Tw Cen MT" panose="020B0602020104020603" pitchFamily="34" charset="0"/>
                <a:cs typeface="Arial"/>
              </a:rPr>
              <a:t>st</a:t>
            </a:r>
            <a:r>
              <a:rPr lang="en-US" sz="2400" dirty="0" smtClean="0">
                <a:solidFill>
                  <a:srgbClr val="139A29"/>
                </a:solidFill>
                <a:latin typeface="Tw Cen MT" panose="020B0602020104020603" pitchFamily="34" charset="0"/>
                <a:cs typeface="Arial"/>
              </a:rPr>
              <a:t> ACT Protocol Work)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9656" r="12448" b="16605"/>
          <a:stretch/>
        </p:blipFill>
        <p:spPr>
          <a:xfrm rot="1825411">
            <a:off x="6278286" y="4172804"/>
            <a:ext cx="2161942" cy="200666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615964" y="3620449"/>
            <a:ext cx="1528036" cy="775010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 cool. </a:t>
            </a:r>
            <a:endParaRPr lang="en-US" dirty="0"/>
          </a:p>
        </p:txBody>
      </p:sp>
      <p:sp>
        <p:nvSpPr>
          <p:cNvPr id="7" name="Flowchart: Sequential Access Storage 6"/>
          <p:cNvSpPr/>
          <p:nvPr/>
        </p:nvSpPr>
        <p:spPr>
          <a:xfrm rot="19342955">
            <a:off x="4349410" y="5124862"/>
            <a:ext cx="1836108" cy="1647428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happens when </a:t>
            </a:r>
            <a:r>
              <a:rPr lang="en-US" dirty="0"/>
              <a:t>you lose at </a:t>
            </a:r>
            <a:r>
              <a:rPr lang="en-US" dirty="0" smtClean="0"/>
              <a:t>your favorite game?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7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2001" y="1687286"/>
            <a:ext cx="7361238" cy="45720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Being with at least one other kid is better than being alone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Telling adults every time bullying occurs is important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139A29"/>
                </a:solidFill>
              </a:rPr>
              <a:t>And who and how matters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39A29"/>
                </a:solidFill>
              </a:rPr>
              <a:t>Just reporting to adults who are engaged and committed to helping without a lot of fuss that might reinforce bullying behaviors is key</a:t>
            </a:r>
          </a:p>
          <a:p>
            <a:pPr marL="0" indent="0"/>
            <a:endParaRPr lang="en-US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62001" y="180110"/>
            <a:ext cx="7609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139A29"/>
                </a:solidFill>
                <a:latin typeface="Tw Cen MT" panose="020B0602020104020603" pitchFamily="34" charset="0"/>
                <a:cs typeface="Arial"/>
              </a:rPr>
              <a:t>Important Ideas to Confer to Parents (to Share with Their Children)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0114" y="1197428"/>
            <a:ext cx="8665029" cy="535577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Everyone worries what others think about them – that is normal and it’s ok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Ok to feel whatever you feel (scared, sad, mad, frustrated) and not ok to act out reactively (regulate and respond instead)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39A29"/>
                </a:solidFill>
              </a:rPr>
              <a:t>Be compassionate – it is better for everyone involved that way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does not really matter if other people believe what you say about your feelings – you are the expert on your feelings and you have the right to protect yourself/your child based on your </a:t>
            </a:r>
            <a:r>
              <a:rPr lang="en-US" dirty="0" smtClean="0"/>
              <a:t>truth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Unconditional support matters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Life has ups and downs and this will pass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0114" y="308206"/>
            <a:ext cx="8469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139A29"/>
                </a:solidFill>
                <a:latin typeface="Tw Cen MT" panose="020B0602020104020603" pitchFamily="34" charset="0"/>
                <a:cs typeface="Arial"/>
              </a:rPr>
              <a:t>Ideas </a:t>
            </a:r>
            <a:r>
              <a:rPr lang="en-US" sz="4000" dirty="0">
                <a:solidFill>
                  <a:srgbClr val="139A29"/>
                </a:solidFill>
                <a:latin typeface="Tw Cen MT" panose="020B0602020104020603" pitchFamily="34" charset="0"/>
                <a:cs typeface="Arial"/>
              </a:rPr>
              <a:t>to Confer to </a:t>
            </a:r>
            <a:r>
              <a:rPr lang="en-US" sz="4000" dirty="0" smtClean="0">
                <a:solidFill>
                  <a:srgbClr val="139A29"/>
                </a:solidFill>
                <a:latin typeface="Tw Cen MT" panose="020B0602020104020603" pitchFamily="34" charset="0"/>
                <a:cs typeface="Arial"/>
              </a:rPr>
              <a:t>Parents</a:t>
            </a:r>
            <a:endParaRPr lang="en-US" sz="4000" dirty="0">
              <a:solidFill>
                <a:srgbClr val="139A29"/>
              </a:solidFill>
              <a:latin typeface="Tw Cen MT" panose="020B06020201040206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90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72440" y="1295399"/>
            <a:ext cx="7361238" cy="5083629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/>
            <a:r>
              <a:rPr lang="en-US" dirty="0" smtClean="0"/>
              <a:t>*All (well, most) taken from Toni Zimmerman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S</a:t>
            </a:r>
            <a:r>
              <a:rPr lang="en-US" sz="3000" dirty="0" smtClean="0"/>
              <a:t>harks, Carps, Crabs, &amp; Dolphins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139A29"/>
                </a:solidFill>
              </a:rPr>
              <a:t>Context dependent </a:t>
            </a:r>
          </a:p>
          <a:p>
            <a:pPr marL="457200" lvl="1" indent="0">
              <a:buNone/>
            </a:pPr>
            <a:endParaRPr lang="en-US" sz="3000" dirty="0" smtClean="0">
              <a:solidFill>
                <a:srgbClr val="139A29"/>
              </a:solidFill>
            </a:endParaRPr>
          </a:p>
          <a:p>
            <a:pPr marL="0" indent="0"/>
            <a:r>
              <a:rPr lang="en-US" sz="2100" b="1" dirty="0"/>
              <a:t>Sharks- </a:t>
            </a:r>
            <a:r>
              <a:rPr lang="en-US" sz="2100" dirty="0"/>
              <a:t>Swim at the top of the water looking down on everyone else as their prey. </a:t>
            </a:r>
          </a:p>
          <a:p>
            <a:pPr marL="0" indent="0"/>
            <a:r>
              <a:rPr lang="en-US" sz="2100" b="1" dirty="0" smtClean="0"/>
              <a:t>Carps- </a:t>
            </a:r>
            <a:r>
              <a:rPr lang="en-US" sz="2100" dirty="0"/>
              <a:t>Swim at the bottom of the ocean with their heads down while they eat other fish’s poop. They don’t complain; they just keep their heads down and accept that lifestyle. </a:t>
            </a:r>
          </a:p>
          <a:p>
            <a:pPr marL="0" indent="0"/>
            <a:r>
              <a:rPr lang="en-US" sz="2100" b="1" dirty="0" smtClean="0"/>
              <a:t>Crabs- </a:t>
            </a:r>
            <a:r>
              <a:rPr lang="en-US" sz="2100" dirty="0"/>
              <a:t>Can see what’s going on around them but cannot move forward or backwards, only side to side. Therefore, they never take a stand one way or the other. </a:t>
            </a:r>
          </a:p>
          <a:p>
            <a:pPr marL="0" indent="0"/>
            <a:r>
              <a:rPr lang="en-US" sz="2100" b="1" dirty="0" smtClean="0"/>
              <a:t>Dolphins- </a:t>
            </a:r>
            <a:r>
              <a:rPr lang="en-US" sz="2100" dirty="0"/>
              <a:t>Can swim at the top, the bottom, and everywhere in between. They can make friends with the carps and stand up to the sharks.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139A29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0114" y="308206"/>
            <a:ext cx="8469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139A29"/>
                </a:solidFill>
                <a:latin typeface="Tw Cen MT" panose="020B0602020104020603" pitchFamily="34" charset="0"/>
                <a:cs typeface="Arial"/>
              </a:rPr>
              <a:t>Ideas </a:t>
            </a:r>
            <a:r>
              <a:rPr lang="en-US" sz="4000" dirty="0">
                <a:solidFill>
                  <a:srgbClr val="139A29"/>
                </a:solidFill>
                <a:latin typeface="Tw Cen MT" panose="020B0602020104020603" pitchFamily="34" charset="0"/>
                <a:cs typeface="Arial"/>
              </a:rPr>
              <a:t>to Confer </a:t>
            </a:r>
            <a:r>
              <a:rPr lang="en-US" sz="4000" dirty="0" smtClean="0">
                <a:solidFill>
                  <a:srgbClr val="139A29"/>
                </a:solidFill>
                <a:latin typeface="Tw Cen MT" panose="020B0602020104020603" pitchFamily="34" charset="0"/>
                <a:cs typeface="Arial"/>
              </a:rPr>
              <a:t>to Children </a:t>
            </a:r>
            <a:endParaRPr lang="en-US" sz="4000" dirty="0">
              <a:solidFill>
                <a:srgbClr val="139A29"/>
              </a:solidFill>
              <a:latin typeface="Tw Cen MT" panose="020B0602020104020603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39" y="1839686"/>
            <a:ext cx="7811589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FLOAT acronym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39A29"/>
                </a:solidFill>
              </a:rPr>
              <a:t>Link to values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 client example to talk about this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114" y="308206"/>
            <a:ext cx="84690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139A29"/>
                </a:solidFill>
                <a:latin typeface="Tw Cen MT" panose="020B0602020104020603" pitchFamily="34" charset="0"/>
                <a:cs typeface="Arial"/>
              </a:rPr>
              <a:t>Ideas </a:t>
            </a:r>
            <a:r>
              <a:rPr lang="en-US" sz="4000" dirty="0">
                <a:solidFill>
                  <a:srgbClr val="139A29"/>
                </a:solidFill>
                <a:latin typeface="Tw Cen MT" panose="020B0602020104020603" pitchFamily="34" charset="0"/>
                <a:cs typeface="Arial"/>
              </a:rPr>
              <a:t>to Confer </a:t>
            </a:r>
            <a:r>
              <a:rPr lang="en-US" sz="4000" dirty="0" smtClean="0">
                <a:solidFill>
                  <a:srgbClr val="139A29"/>
                </a:solidFill>
                <a:latin typeface="Tw Cen MT" panose="020B0602020104020603" pitchFamily="34" charset="0"/>
                <a:cs typeface="Arial"/>
              </a:rPr>
              <a:t>to Children</a:t>
            </a:r>
          </a:p>
          <a:p>
            <a:pPr algn="ctr"/>
            <a:r>
              <a:rPr lang="en-US" sz="3200" dirty="0">
                <a:solidFill>
                  <a:srgbClr val="139A29"/>
                </a:solidFill>
              </a:rPr>
              <a:t>*All (well, most) taken from Toni Zimmerman</a:t>
            </a:r>
          </a:p>
          <a:p>
            <a:pPr algn="ctr"/>
            <a:r>
              <a:rPr lang="en-US" sz="4000" dirty="0" smtClean="0">
                <a:solidFill>
                  <a:srgbClr val="139A29"/>
                </a:solidFill>
                <a:latin typeface="Tw Cen MT" panose="020B0602020104020603" pitchFamily="34" charset="0"/>
                <a:cs typeface="Arial"/>
              </a:rPr>
              <a:t> </a:t>
            </a:r>
            <a:endParaRPr lang="en-US" sz="4000" dirty="0">
              <a:solidFill>
                <a:srgbClr val="139A29"/>
              </a:solidFill>
              <a:latin typeface="Tw Cen MT" panose="020B0602020104020603" pitchFamily="34" charset="0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9070" y="3486396"/>
            <a:ext cx="66511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39A29"/>
                </a:solidFill>
              </a:rPr>
              <a:t>F</a:t>
            </a:r>
            <a:r>
              <a:rPr lang="en-US" dirty="0">
                <a:solidFill>
                  <a:srgbClr val="139A29"/>
                </a:solidFill>
              </a:rPr>
              <a:t>orget about it: First try to just forget about it; ignore the person bullying you. You can take a time out to cool down. </a:t>
            </a:r>
          </a:p>
          <a:p>
            <a:r>
              <a:rPr lang="en-US" b="1" dirty="0">
                <a:solidFill>
                  <a:srgbClr val="139A29"/>
                </a:solidFill>
              </a:rPr>
              <a:t>L</a:t>
            </a:r>
            <a:r>
              <a:rPr lang="en-US" dirty="0">
                <a:solidFill>
                  <a:srgbClr val="139A29"/>
                </a:solidFill>
              </a:rPr>
              <a:t>eave: If forgetting about it doesn’t work, you may need to walk away. </a:t>
            </a:r>
          </a:p>
          <a:p>
            <a:r>
              <a:rPr lang="en-US" b="1" dirty="0">
                <a:solidFill>
                  <a:srgbClr val="139A29"/>
                </a:solidFill>
              </a:rPr>
              <a:t>O</a:t>
            </a:r>
            <a:r>
              <a:rPr lang="en-US" dirty="0">
                <a:solidFill>
                  <a:srgbClr val="139A29"/>
                </a:solidFill>
              </a:rPr>
              <a:t>penly express yourself: You may want to tell the person bothering you how you feel, “Hey, that isn’t nice. Stop saying that.” </a:t>
            </a:r>
          </a:p>
          <a:p>
            <a:r>
              <a:rPr lang="en-US" b="1" dirty="0">
                <a:solidFill>
                  <a:srgbClr val="139A29"/>
                </a:solidFill>
              </a:rPr>
              <a:t>A</a:t>
            </a:r>
            <a:r>
              <a:rPr lang="en-US" dirty="0">
                <a:solidFill>
                  <a:srgbClr val="139A29"/>
                </a:solidFill>
              </a:rPr>
              <a:t>pply strong words: If the person still isn’t being nice, you may have to apply your strong words, “Stop now.” </a:t>
            </a:r>
          </a:p>
          <a:p>
            <a:r>
              <a:rPr lang="en-US" b="1" dirty="0">
                <a:solidFill>
                  <a:srgbClr val="139A29"/>
                </a:solidFill>
              </a:rPr>
              <a:t>T</a:t>
            </a:r>
            <a:r>
              <a:rPr lang="en-US" dirty="0">
                <a:solidFill>
                  <a:srgbClr val="139A29"/>
                </a:solidFill>
              </a:rPr>
              <a:t>ell somebody: If you have tried all of the above and the person is still bothering you, tell someone. Get help from an adult. </a:t>
            </a:r>
          </a:p>
        </p:txBody>
      </p:sp>
    </p:spTree>
    <p:extLst>
      <p:ext uri="{BB962C8B-B14F-4D97-AF65-F5344CB8AC3E}">
        <p14:creationId xmlns:p14="http://schemas.microsoft.com/office/powerpoint/2010/main" val="651586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139A29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827</Words>
  <Application>Microsoft Office PowerPoint</Application>
  <PresentationFormat>Letter Paper (8.5x11 in)</PresentationFormat>
  <Paragraphs>83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Texas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Young, Kit</dc:creator>
  <cp:lastModifiedBy>Amy</cp:lastModifiedBy>
  <cp:revision>62</cp:revision>
  <cp:lastPrinted>2010-08-20T16:11:32Z</cp:lastPrinted>
  <dcterms:created xsi:type="dcterms:W3CDTF">2010-11-22T21:44:58Z</dcterms:created>
  <dcterms:modified xsi:type="dcterms:W3CDTF">2014-06-21T13:31:25Z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