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61"/>
  </p:notesMasterIdLst>
  <p:sldIdLst>
    <p:sldId id="340" r:id="rId2"/>
    <p:sldId id="444" r:id="rId3"/>
    <p:sldId id="530" r:id="rId4"/>
    <p:sldId id="478" r:id="rId5"/>
    <p:sldId id="457" r:id="rId6"/>
    <p:sldId id="459" r:id="rId7"/>
    <p:sldId id="487" r:id="rId8"/>
    <p:sldId id="454" r:id="rId9"/>
    <p:sldId id="446" r:id="rId10"/>
    <p:sldId id="473" r:id="rId11"/>
    <p:sldId id="529" r:id="rId12"/>
    <p:sldId id="505" r:id="rId13"/>
    <p:sldId id="483" r:id="rId14"/>
    <p:sldId id="509" r:id="rId15"/>
    <p:sldId id="482" r:id="rId16"/>
    <p:sldId id="517" r:id="rId17"/>
    <p:sldId id="518" r:id="rId18"/>
    <p:sldId id="519" r:id="rId19"/>
    <p:sldId id="466" r:id="rId20"/>
    <p:sldId id="510" r:id="rId21"/>
    <p:sldId id="512" r:id="rId22"/>
    <p:sldId id="511" r:id="rId23"/>
    <p:sldId id="488" r:id="rId24"/>
    <p:sldId id="513" r:id="rId25"/>
    <p:sldId id="514" r:id="rId26"/>
    <p:sldId id="524" r:id="rId27"/>
    <p:sldId id="515" r:id="rId28"/>
    <p:sldId id="489" r:id="rId29"/>
    <p:sldId id="523" r:id="rId30"/>
    <p:sldId id="507" r:id="rId31"/>
    <p:sldId id="469" r:id="rId32"/>
    <p:sldId id="522" r:id="rId33"/>
    <p:sldId id="526" r:id="rId34"/>
    <p:sldId id="525" r:id="rId35"/>
    <p:sldId id="470" r:id="rId36"/>
    <p:sldId id="520" r:id="rId37"/>
    <p:sldId id="527" r:id="rId38"/>
    <p:sldId id="464" r:id="rId39"/>
    <p:sldId id="521" r:id="rId40"/>
    <p:sldId id="528" r:id="rId41"/>
    <p:sldId id="471" r:id="rId42"/>
    <p:sldId id="447" r:id="rId43"/>
    <p:sldId id="474" r:id="rId44"/>
    <p:sldId id="475" r:id="rId45"/>
    <p:sldId id="445" r:id="rId46"/>
    <p:sldId id="476" r:id="rId47"/>
    <p:sldId id="501" r:id="rId48"/>
    <p:sldId id="502" r:id="rId49"/>
    <p:sldId id="500" r:id="rId50"/>
    <p:sldId id="499" r:id="rId51"/>
    <p:sldId id="503" r:id="rId52"/>
    <p:sldId id="504" r:id="rId53"/>
    <p:sldId id="492" r:id="rId54"/>
    <p:sldId id="491" r:id="rId55"/>
    <p:sldId id="495" r:id="rId56"/>
    <p:sldId id="493" r:id="rId57"/>
    <p:sldId id="494" r:id="rId58"/>
    <p:sldId id="497" r:id="rId59"/>
    <p:sldId id="496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haeger30@gmail.com" initials="j" lastIdx="1" clrIdx="0">
    <p:extLst/>
  </p:cmAuthor>
  <p:cmAuthor id="2" name="Jack Haeger" initials="JH" lastIdx="2" clrIdx="1"/>
  <p:cmAuthor id="3" name="Megan Oser" initials="" lastIdx="1" clrIdx="2"/>
  <p:cmAuthor id="4" name="Michael Levin" initials="ML" lastIdx="1" clrIdx="3">
    <p:extLst>
      <p:ext uri="{19B8F6BF-5375-455C-9EA6-DF929625EA0E}">
        <p15:presenceInfo xmlns:p15="http://schemas.microsoft.com/office/powerpoint/2012/main" userId="S-1-5-21-1688497162-1081497785-1676732153-18745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60F"/>
    <a:srgbClr val="006600"/>
    <a:srgbClr val="C897D7"/>
    <a:srgbClr val="996633"/>
    <a:srgbClr val="009900"/>
    <a:srgbClr val="008000"/>
    <a:srgbClr val="CC9900"/>
    <a:srgbClr val="CCCC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22" autoAdjust="0"/>
    <p:restoredTop sz="87234" autoAdjust="0"/>
  </p:normalViewPr>
  <p:slideViewPr>
    <p:cSldViewPr>
      <p:cViewPr varScale="1">
        <p:scale>
          <a:sx n="77" d="100"/>
          <a:sy n="77" d="100"/>
        </p:scale>
        <p:origin x="174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05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DE9FE-2DF7-4B00-9093-99DEE043D2D4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7B460-7349-42B4-AA72-8F8BF08C4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33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866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28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399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127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245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703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753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97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594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7324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92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701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5450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119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453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112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8847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385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572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347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337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90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988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307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329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252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1785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594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418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30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802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008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6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405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849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889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139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229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04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344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663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81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52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7B460-7349-42B4-AA72-8F8BF08C495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34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82E5070F-C26D-4AA8-8E40-A84BB9DF6987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3800ED6E-FD83-4791-806E-FE5F91E7E20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9921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070F-C26D-4AA8-8E40-A84BB9DF6987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ED6E-FD83-4791-806E-FE5F91E7E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89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070F-C26D-4AA8-8E40-A84BB9DF6987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ED6E-FD83-4791-806E-FE5F91E7E20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290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070F-C26D-4AA8-8E40-A84BB9DF6987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ED6E-FD83-4791-806E-FE5F91E7E20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2865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070F-C26D-4AA8-8E40-A84BB9DF6987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ED6E-FD83-4791-806E-FE5F91E7E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919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070F-C26D-4AA8-8E40-A84BB9DF6987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ED6E-FD83-4791-806E-FE5F91E7E20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7092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070F-C26D-4AA8-8E40-A84BB9DF6987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ED6E-FD83-4791-806E-FE5F91E7E20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522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070F-C26D-4AA8-8E40-A84BB9DF6987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ED6E-FD83-4791-806E-FE5F91E7E20D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7323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070F-C26D-4AA8-8E40-A84BB9DF6987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ED6E-FD83-4791-806E-FE5F91E7E20D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9773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070F-C26D-4AA8-8E40-A84BB9DF6987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ED6E-FD83-4791-806E-FE5F91E7E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070F-C26D-4AA8-8E40-A84BB9DF6987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ED6E-FD83-4791-806E-FE5F91E7E20D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81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070F-C26D-4AA8-8E40-A84BB9DF6987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ED6E-FD83-4791-806E-FE5F91E7E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15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070F-C26D-4AA8-8E40-A84BB9DF6987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ED6E-FD83-4791-806E-FE5F91E7E20D}" type="slidenum">
              <a:rPr lang="en-US" smtClean="0"/>
              <a:t>‹#›</a:t>
            </a:fld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05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070F-C26D-4AA8-8E40-A84BB9DF6987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ED6E-FD83-4791-806E-FE5F91E7E20D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8669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070F-C26D-4AA8-8E40-A84BB9DF6987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ED6E-FD83-4791-806E-FE5F91E7E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0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070F-C26D-4AA8-8E40-A84BB9DF6987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ED6E-FD83-4791-806E-FE5F91E7E20D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083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070F-C26D-4AA8-8E40-A84BB9DF6987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ED6E-FD83-4791-806E-FE5F91E7E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41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2E5070F-C26D-4AA8-8E40-A84BB9DF6987}" type="datetimeFigureOut">
              <a:rPr lang="en-US" smtClean="0"/>
              <a:t>7/21/2015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800ED6E-FD83-4791-806E-FE5F91E7E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6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ule.com/songify/index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://outfit7.com/apps/talking-tom-cat-2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dspace.com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tsd.va.gov/public/materials/apps/mobileapp_mindfulness_coach.asp" TargetMode="External"/><Relationship Id="rId5" Type="http://schemas.openxmlformats.org/officeDocument/2006/relationships/hyperlink" Target="http://buddhify.com/" TargetMode="External"/><Relationship Id="rId4" Type="http://schemas.openxmlformats.org/officeDocument/2006/relationships/hyperlink" Target="http://stopbreathethink.org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odlytics.com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76400" y="1600200"/>
            <a:ext cx="5791200" cy="1828800"/>
          </a:xfrm>
        </p:spPr>
        <p:txBody>
          <a:bodyPr/>
          <a:lstStyle/>
          <a:p>
            <a:r>
              <a:rPr lang="en-US" sz="3600" dirty="0"/>
              <a:t>Using web/mobile technology to enhance your clinical work</a:t>
            </a:r>
            <a:endParaRPr lang="en-US" sz="34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" y="3962400"/>
            <a:ext cx="6629400" cy="1828800"/>
          </a:xfrm>
        </p:spPr>
        <p:txBody>
          <a:bodyPr>
            <a:noAutofit/>
          </a:bodyPr>
          <a:lstStyle/>
          <a:p>
            <a:pPr algn="r"/>
            <a:r>
              <a:rPr lang="en-US" sz="2000" dirty="0"/>
              <a:t>Michael E. </a:t>
            </a:r>
            <a:r>
              <a:rPr lang="en-US" sz="2000" dirty="0" smtClean="0"/>
              <a:t>Levin, Megan </a:t>
            </a:r>
            <a:r>
              <a:rPr lang="en-US" sz="2000" dirty="0" err="1" smtClean="0"/>
              <a:t>Oser</a:t>
            </a:r>
            <a:r>
              <a:rPr lang="en-US" sz="2000" dirty="0" smtClean="0"/>
              <a:t> &amp; Jack </a:t>
            </a:r>
            <a:r>
              <a:rPr lang="en-US" sz="2000" dirty="0" err="1" smtClean="0"/>
              <a:t>Haeger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24692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Adding a support for </a:t>
            </a:r>
            <a:r>
              <a:rPr lang="en-US" dirty="0" smtClean="0"/>
              <a:t>clients – outside context of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Before starting therapy</a:t>
            </a:r>
          </a:p>
          <a:p>
            <a:r>
              <a:rPr lang="en-US" dirty="0" smtClean="0"/>
              <a:t>After termination</a:t>
            </a:r>
          </a:p>
          <a:p>
            <a:r>
              <a:rPr lang="en-US" dirty="0"/>
              <a:t>For time limited </a:t>
            </a:r>
            <a:r>
              <a:rPr lang="en-US" dirty="0" smtClean="0"/>
              <a:t>settings/contexts</a:t>
            </a:r>
          </a:p>
          <a:p>
            <a:r>
              <a:rPr lang="en-US" dirty="0" smtClean="0"/>
              <a:t>Stepped care model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07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 Handout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access the handout here: </a:t>
            </a:r>
            <a:r>
              <a:rPr lang="en-US" b="1" dirty="0"/>
              <a:t>http://</a:t>
            </a:r>
            <a:r>
              <a:rPr lang="en-US" b="1" dirty="0" smtClean="0"/>
              <a:t>tinyurl.com/pztm7tv</a:t>
            </a:r>
          </a:p>
          <a:p>
            <a:endParaRPr lang="en-US" dirty="0"/>
          </a:p>
          <a:p>
            <a:r>
              <a:rPr lang="en-US" dirty="0" smtClean="0"/>
              <a:t>Reviews a range of ACT apps in terms of main features, goals, etc…</a:t>
            </a:r>
          </a:p>
          <a:p>
            <a:endParaRPr lang="en-US" dirty="0"/>
          </a:p>
          <a:p>
            <a:r>
              <a:rPr lang="en-US" dirty="0" smtClean="0"/>
              <a:t>Provides detailed information on key apps.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97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 Core processes in mobile apps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To be used in conjunction with ACT therapist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And after course of ACT to maintain practice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2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Defusion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6865" y="2490135"/>
            <a:ext cx="3318935" cy="3444997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/>
              <a:t>Voice modulator apps</a:t>
            </a:r>
          </a:p>
          <a:p>
            <a:pPr lvl="1"/>
            <a:r>
              <a:rPr lang="fr-FR" dirty="0" err="1"/>
              <a:t>Songify</a:t>
            </a:r>
            <a:r>
              <a:rPr lang="fr-FR" dirty="0"/>
              <a:t> (iOS &amp; Android), </a:t>
            </a:r>
            <a:r>
              <a:rPr lang="fr-FR" dirty="0">
                <a:hlinkClick r:id="rId3"/>
              </a:rPr>
              <a:t>https://www.smule.com/songify/index</a:t>
            </a:r>
            <a:endParaRPr lang="fr-FR" dirty="0"/>
          </a:p>
          <a:p>
            <a:pPr lvl="1"/>
            <a:r>
              <a:rPr lang="en-US" dirty="0"/>
              <a:t>Talking Tom Cat 2 (iOS &amp; Android), </a:t>
            </a:r>
            <a:r>
              <a:rPr lang="en-US" dirty="0">
                <a:hlinkClick r:id="rId4"/>
              </a:rPr>
              <a:t>http://outfit7.com/apps/talking-tom-cat-2/</a:t>
            </a:r>
            <a:endParaRPr lang="en-US" dirty="0"/>
          </a:p>
          <a:p>
            <a:pPr lvl="1"/>
            <a:r>
              <a:rPr lang="fr-FR" b="1" i="1" u="sng" dirty="0">
                <a:solidFill>
                  <a:srgbClr val="FF0000"/>
                </a:solidFill>
              </a:rPr>
              <a:t>Voice Changer Plus (iOS)</a:t>
            </a:r>
            <a:r>
              <a:rPr lang="fr-FR" dirty="0"/>
              <a:t>, https://</a:t>
            </a:r>
            <a:r>
              <a:rPr lang="fr-FR" dirty="0" smtClean="0"/>
              <a:t>itunes.apple.com/us/app/voice-changer-plus/id339440515?mt=8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51586"/>
            <a:ext cx="3710494" cy="31861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65" y="5105400"/>
            <a:ext cx="614687" cy="61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5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Headspace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233096"/>
            <a:ext cx="715248" cy="66834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77" y="2669574"/>
            <a:ext cx="3704846" cy="26072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48119"/>
            <a:ext cx="3698067" cy="263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7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Acceptance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i="1" u="sng" dirty="0">
                <a:solidFill>
                  <a:schemeClr val="tx1"/>
                </a:solidFill>
              </a:rPr>
              <a:t>ACT Companion</a:t>
            </a:r>
          </a:p>
          <a:p>
            <a:endParaRPr lang="en-US" dirty="0" smtClean="0"/>
          </a:p>
          <a:p>
            <a:r>
              <a:rPr lang="en-US" dirty="0" smtClean="0"/>
              <a:t>ACT Coach</a:t>
            </a:r>
          </a:p>
          <a:p>
            <a:endParaRPr lang="en-US" dirty="0" smtClean="0"/>
          </a:p>
          <a:p>
            <a:r>
              <a:rPr lang="en-US" dirty="0" err="1" smtClean="0"/>
              <a:t>Somatiq</a:t>
            </a:r>
            <a:r>
              <a:rPr lang="en-US" dirty="0" smtClean="0"/>
              <a:t> ACT: Willingness</a:t>
            </a:r>
          </a:p>
          <a:p>
            <a:endParaRPr lang="en-US" dirty="0" smtClean="0"/>
          </a:p>
          <a:p>
            <a:r>
              <a:rPr lang="en-US" dirty="0" err="1" smtClean="0"/>
              <a:t>SmartQuit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6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0"/>
            <a:ext cx="6798734" cy="1303867"/>
          </a:xfrm>
        </p:spPr>
        <p:txBody>
          <a:bodyPr>
            <a:normAutofit/>
          </a:bodyPr>
          <a:lstStyle/>
          <a:p>
            <a:r>
              <a:rPr lang="en-US" dirty="0" smtClean="0"/>
              <a:t>ACT Companion</a:t>
            </a:r>
            <a:br>
              <a:rPr lang="en-US" dirty="0" smtClean="0"/>
            </a:br>
            <a:r>
              <a:rPr lang="en-US" sz="2700" dirty="0" smtClean="0"/>
              <a:t>(Acceptance Exercise)</a:t>
            </a:r>
            <a:endParaRPr lang="en-US" sz="27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95" y="2667000"/>
            <a:ext cx="1689209" cy="300454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68" y="2669674"/>
            <a:ext cx="1661319" cy="29549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50" y="2667000"/>
            <a:ext cx="1670631" cy="29714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630" y="762000"/>
            <a:ext cx="1111334" cy="10040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667000"/>
            <a:ext cx="1676400" cy="298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2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 Companion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4933"/>
            <a:ext cx="1267703" cy="1145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188" y="2508647"/>
            <a:ext cx="1918476" cy="3412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530078"/>
            <a:ext cx="1901073" cy="33813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634" y="2515791"/>
            <a:ext cx="1901072" cy="33813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29" y="2491978"/>
            <a:ext cx="1927848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2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 Companion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438400"/>
            <a:ext cx="1936773" cy="3444875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63446"/>
            <a:ext cx="1115303" cy="1007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38400"/>
            <a:ext cx="1905000" cy="338836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157850" y="5105400"/>
            <a:ext cx="2033149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0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Mindfulness Apps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76865" y="2490135"/>
            <a:ext cx="6798735" cy="3682065"/>
          </a:xfrm>
        </p:spPr>
        <p:txBody>
          <a:bodyPr>
            <a:normAutofit fontScale="70000" lnSpcReduction="20000"/>
          </a:bodyPr>
          <a:lstStyle/>
          <a:p>
            <a:r>
              <a:rPr lang="en-US" b="1" i="1" u="sng" dirty="0">
                <a:solidFill>
                  <a:schemeClr val="tx1"/>
                </a:solidFill>
              </a:rPr>
              <a:t>Headspace (</a:t>
            </a:r>
            <a:r>
              <a:rPr lang="en-US" b="1" i="1" u="sng" dirty="0" err="1">
                <a:solidFill>
                  <a:schemeClr val="tx1"/>
                </a:solidFill>
              </a:rPr>
              <a:t>iOS</a:t>
            </a:r>
            <a:r>
              <a:rPr lang="en-US" b="1" i="1" u="sng" dirty="0">
                <a:solidFill>
                  <a:schemeClr val="tx1"/>
                </a:solidFill>
              </a:rPr>
              <a:t> &amp; Android)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>
                <a:hlinkClick r:id="rId3"/>
              </a:rPr>
              <a:t>https://www.headspace.com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endParaRPr lang="en-US" dirty="0"/>
          </a:p>
          <a:p>
            <a:r>
              <a:rPr lang="en-US" b="1" i="1" u="sng" dirty="0">
                <a:solidFill>
                  <a:schemeClr val="tx1"/>
                </a:solidFill>
              </a:rPr>
              <a:t>Stop, Breathe &amp; Think (</a:t>
            </a:r>
            <a:r>
              <a:rPr lang="en-US" b="1" i="1" u="sng" dirty="0" err="1">
                <a:solidFill>
                  <a:schemeClr val="tx1"/>
                </a:solidFill>
              </a:rPr>
              <a:t>iOS</a:t>
            </a:r>
            <a:r>
              <a:rPr lang="en-US" b="1" i="1" u="sng" dirty="0">
                <a:solidFill>
                  <a:schemeClr val="tx1"/>
                </a:solidFill>
              </a:rPr>
              <a:t>), </a:t>
            </a:r>
            <a:r>
              <a:rPr lang="en-US" dirty="0">
                <a:hlinkClick r:id="rId4"/>
              </a:rPr>
              <a:t>http://stopbreathethink.org/</a:t>
            </a:r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Buddhify</a:t>
            </a:r>
            <a:r>
              <a:rPr lang="en-US" dirty="0" smtClean="0"/>
              <a:t> </a:t>
            </a:r>
            <a:r>
              <a:rPr lang="en-US" dirty="0"/>
              <a:t>(iOS), </a:t>
            </a:r>
            <a:r>
              <a:rPr lang="en-US" dirty="0">
                <a:hlinkClick r:id="rId5"/>
              </a:rPr>
              <a:t>http://buddhify.com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Mindfulness </a:t>
            </a:r>
            <a:r>
              <a:rPr lang="en-US" dirty="0"/>
              <a:t>Coach (iOS), </a:t>
            </a:r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www.ptsd.va.gov/public/materials/apps/mobileapp_mindfulness_coach.asp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Note that many other apps like ACT Coach and ACT Companion also include mindfulness exercises</a:t>
            </a:r>
          </a:p>
        </p:txBody>
      </p:sp>
    </p:spTree>
    <p:extLst>
      <p:ext uri="{BB962C8B-B14F-4D97-AF65-F5344CB8AC3E}">
        <p14:creationId xmlns:p14="http://schemas.microsoft.com/office/powerpoint/2010/main" val="160720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of the workshop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What technologies are </a:t>
            </a:r>
            <a:r>
              <a:rPr lang="en-US" dirty="0">
                <a:solidFill>
                  <a:schemeClr val="tx1"/>
                </a:solidFill>
              </a:rPr>
              <a:t>currently available and </a:t>
            </a:r>
            <a:r>
              <a:rPr lang="en-US" dirty="0" smtClean="0">
                <a:solidFill>
                  <a:schemeClr val="tx1"/>
                </a:solidFill>
              </a:rPr>
              <a:t>what can they do for you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How can you use these technologies in your clinical work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How supportive </a:t>
            </a:r>
            <a:r>
              <a:rPr lang="en-US" dirty="0">
                <a:solidFill>
                  <a:schemeClr val="tx1"/>
                </a:solidFill>
              </a:rPr>
              <a:t>accountability principles </a:t>
            </a:r>
            <a:r>
              <a:rPr lang="en-US" dirty="0" smtClean="0">
                <a:solidFill>
                  <a:schemeClr val="tx1"/>
                </a:solidFill>
              </a:rPr>
              <a:t>can help guide your clients’ uses of these technologies</a:t>
            </a:r>
            <a:endParaRPr lang="en-US" dirty="0">
              <a:solidFill>
                <a:schemeClr val="tx1"/>
              </a:solidFill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03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Stop, Breathe, &amp; Think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531678"/>
            <a:ext cx="1676400" cy="298175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95400"/>
            <a:ext cx="602145" cy="602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84" y="2510906"/>
            <a:ext cx="1707701" cy="30233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230" y="2534059"/>
            <a:ext cx="1680403" cy="2988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531678"/>
            <a:ext cx="1699889" cy="302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6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Stop, Breathe, &amp; Think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198" y="2438401"/>
            <a:ext cx="1842166" cy="3276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66197"/>
            <a:ext cx="602145" cy="602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438401"/>
            <a:ext cx="1842167" cy="3276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443163"/>
            <a:ext cx="1851611" cy="319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9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Headspace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233096"/>
            <a:ext cx="715248" cy="668347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8"/>
          <a:stretch/>
        </p:blipFill>
        <p:spPr>
          <a:xfrm>
            <a:off x="1074970" y="2667000"/>
            <a:ext cx="690063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8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Clarifying Values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u="sng" dirty="0" err="1" smtClean="0"/>
              <a:t>Forstara</a:t>
            </a:r>
            <a:r>
              <a:rPr lang="en-US" b="1" i="1" u="sng" dirty="0" smtClean="0"/>
              <a:t> Values </a:t>
            </a:r>
            <a:r>
              <a:rPr lang="en-US" b="1" i="1" u="sng" dirty="0"/>
              <a:t>C</a:t>
            </a:r>
            <a:r>
              <a:rPr lang="en-US" b="1" i="1" u="sng" dirty="0" smtClean="0"/>
              <a:t>ard Sort</a:t>
            </a:r>
          </a:p>
          <a:p>
            <a:r>
              <a:rPr lang="en-US" b="1" i="1" u="sng" dirty="0" smtClean="0"/>
              <a:t>ACT Companion</a:t>
            </a:r>
          </a:p>
          <a:p>
            <a:r>
              <a:rPr lang="en-US" b="1" i="1" u="sng" dirty="0" err="1"/>
              <a:t>Somatiq</a:t>
            </a:r>
            <a:r>
              <a:rPr lang="en-US" b="1" i="1" u="sng" dirty="0"/>
              <a:t> - ACT: Values</a:t>
            </a:r>
          </a:p>
          <a:p>
            <a:r>
              <a:rPr lang="en-US" dirty="0" smtClean="0"/>
              <a:t>ACT Coach</a:t>
            </a:r>
          </a:p>
          <a:p>
            <a:r>
              <a:rPr lang="fr-FR" dirty="0" smtClean="0"/>
              <a:t>Gratitude </a:t>
            </a:r>
            <a:r>
              <a:rPr lang="fr-FR" dirty="0"/>
              <a:t>Journal (iOS), http://</a:t>
            </a:r>
            <a:r>
              <a:rPr lang="fr-FR" dirty="0" smtClean="0"/>
              <a:t>happytapper.com/gratitude-journal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64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Forstara</a:t>
            </a:r>
            <a:r>
              <a:rPr lang="en-US" dirty="0" smtClean="0"/>
              <a:t> Values Card Sort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08874"/>
            <a:ext cx="1102595" cy="111679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90800"/>
            <a:ext cx="6223000" cy="346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1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ACT Companion</a:t>
            </a:r>
            <a:br>
              <a:rPr lang="en-US" dirty="0" smtClean="0"/>
            </a:br>
            <a:r>
              <a:rPr lang="en-US" sz="3100" dirty="0" smtClean="0"/>
              <a:t>(Values Discovery)</a:t>
            </a:r>
            <a:endParaRPr lang="en-US" sz="31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26" y="936768"/>
            <a:ext cx="1143000" cy="1032672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66" y="2524384"/>
            <a:ext cx="1560921" cy="27763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98"/>
          <a:stretch/>
        </p:blipFill>
        <p:spPr>
          <a:xfrm>
            <a:off x="2717798" y="2493593"/>
            <a:ext cx="1431274" cy="13951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44"/>
          <a:stretch/>
        </p:blipFill>
        <p:spPr>
          <a:xfrm>
            <a:off x="3244875" y="3460121"/>
            <a:ext cx="1569697" cy="15510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11"/>
          <a:stretch/>
        </p:blipFill>
        <p:spPr>
          <a:xfrm>
            <a:off x="4496014" y="4450721"/>
            <a:ext cx="1623048" cy="17000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11"/>
          <a:stretch/>
        </p:blipFill>
        <p:spPr>
          <a:xfrm>
            <a:off x="4953000" y="2538672"/>
            <a:ext cx="1447800" cy="15164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56"/>
          <a:stretch/>
        </p:blipFill>
        <p:spPr>
          <a:xfrm>
            <a:off x="6146241" y="3586695"/>
            <a:ext cx="1532329" cy="14838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00"/>
          <a:stretch/>
        </p:blipFill>
        <p:spPr>
          <a:xfrm>
            <a:off x="6912405" y="4508930"/>
            <a:ext cx="1604868" cy="171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7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ACT Companion</a:t>
            </a:r>
            <a:br>
              <a:rPr lang="en-US" dirty="0" smtClean="0"/>
            </a:br>
            <a:r>
              <a:rPr lang="en-US" sz="2400" dirty="0" smtClean="0"/>
              <a:t>(Values Discovery cont.)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88"/>
          <a:stretch/>
        </p:blipFill>
        <p:spPr>
          <a:xfrm>
            <a:off x="685800" y="2387301"/>
            <a:ext cx="1566334" cy="1602264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824712"/>
            <a:ext cx="1143000" cy="10326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50"/>
          <a:stretch/>
        </p:blipFill>
        <p:spPr>
          <a:xfrm>
            <a:off x="1989521" y="3005971"/>
            <a:ext cx="1438302" cy="14543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5"/>
          <a:stretch/>
        </p:blipFill>
        <p:spPr>
          <a:xfrm>
            <a:off x="3165209" y="3469868"/>
            <a:ext cx="1674019" cy="27787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41"/>
          <a:stretch/>
        </p:blipFill>
        <p:spPr>
          <a:xfrm>
            <a:off x="5029200" y="2387301"/>
            <a:ext cx="1841705" cy="19290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67"/>
          <a:stretch/>
        </p:blipFill>
        <p:spPr>
          <a:xfrm>
            <a:off x="6248400" y="3886200"/>
            <a:ext cx="1834817" cy="141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3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Somatiq</a:t>
            </a:r>
            <a:r>
              <a:rPr lang="en-US" dirty="0"/>
              <a:t> </a:t>
            </a:r>
            <a:r>
              <a:rPr lang="en-US" dirty="0" smtClean="0"/>
              <a:t>– ACT: Values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02" y="990600"/>
            <a:ext cx="1203891" cy="119863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" r="76204" b="3694"/>
          <a:stretch/>
        </p:blipFill>
        <p:spPr>
          <a:xfrm>
            <a:off x="1176866" y="2514600"/>
            <a:ext cx="1752600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308" y="2514600"/>
            <a:ext cx="1736292" cy="30882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514600"/>
            <a:ext cx="1730157" cy="307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8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Committed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/>
              <a:t>ACT  Coach</a:t>
            </a:r>
          </a:p>
          <a:p>
            <a:r>
              <a:rPr lang="en-US" dirty="0" smtClean="0"/>
              <a:t>ACT Companion</a:t>
            </a:r>
          </a:p>
          <a:p>
            <a:r>
              <a:rPr lang="en-US" dirty="0" err="1" smtClean="0"/>
              <a:t>Viary</a:t>
            </a:r>
            <a:endParaRPr lang="en-US" dirty="0" smtClean="0"/>
          </a:p>
          <a:p>
            <a:r>
              <a:rPr lang="en-US" dirty="0" smtClean="0"/>
              <a:t>Coach.me</a:t>
            </a:r>
          </a:p>
          <a:p>
            <a:r>
              <a:rPr lang="en-US" dirty="0" smtClean="0"/>
              <a:t>Habit List</a:t>
            </a:r>
          </a:p>
          <a:p>
            <a:r>
              <a:rPr lang="en-US" dirty="0" smtClean="0"/>
              <a:t>Lifetick.com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04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 Coach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153986"/>
            <a:ext cx="875601" cy="82656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35" y="2531268"/>
            <a:ext cx="1756484" cy="3124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631" y="2514599"/>
            <a:ext cx="1765856" cy="3140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531268"/>
            <a:ext cx="1756484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8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quick poll – How many of you are…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Doing clinical work?</a:t>
            </a:r>
          </a:p>
          <a:p>
            <a:endParaRPr lang="en-US" dirty="0" smtClean="0"/>
          </a:p>
          <a:p>
            <a:r>
              <a:rPr lang="en-US" dirty="0" smtClean="0"/>
              <a:t>Used a mobile app with your clients?</a:t>
            </a:r>
          </a:p>
          <a:p>
            <a:endParaRPr lang="en-US" dirty="0" smtClean="0"/>
          </a:p>
          <a:p>
            <a:r>
              <a:rPr lang="en-US" dirty="0" smtClean="0"/>
              <a:t>Doing research on technology?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16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Core behavioral components/functions with apps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 setting</a:t>
            </a:r>
          </a:p>
          <a:p>
            <a:endParaRPr lang="en-US" dirty="0" smtClean="0"/>
          </a:p>
          <a:p>
            <a:r>
              <a:rPr lang="en-US" dirty="0" smtClean="0"/>
              <a:t>Self-monitoring</a:t>
            </a:r>
          </a:p>
          <a:p>
            <a:endParaRPr lang="en-US" dirty="0" smtClean="0"/>
          </a:p>
          <a:p>
            <a:r>
              <a:rPr lang="en-US" dirty="0" smtClean="0"/>
              <a:t>Generalization and prompting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58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Goal setting</a:t>
            </a:r>
            <a:br>
              <a:rPr lang="en-US" dirty="0" smtClean="0"/>
            </a:br>
            <a:r>
              <a:rPr lang="en-US" sz="2200" dirty="0" smtClean="0"/>
              <a:t>(primary application)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u="sng" dirty="0" smtClean="0"/>
              <a:t>Coach.me</a:t>
            </a:r>
            <a:r>
              <a:rPr lang="en-US" dirty="0" smtClean="0"/>
              <a:t> </a:t>
            </a:r>
          </a:p>
          <a:p>
            <a:r>
              <a:rPr lang="en-US" dirty="0" smtClean="0"/>
              <a:t>Habit List</a:t>
            </a:r>
          </a:p>
          <a:p>
            <a:r>
              <a:rPr lang="en-US" dirty="0" err="1" smtClean="0"/>
              <a:t>Viary</a:t>
            </a:r>
            <a:endParaRPr lang="en-US" dirty="0" smtClean="0"/>
          </a:p>
          <a:p>
            <a:r>
              <a:rPr lang="en-US" dirty="0" smtClean="0"/>
              <a:t>Lifetick.com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72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Coach.me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2590800"/>
            <a:ext cx="2013529" cy="3581400"/>
          </a:xfrm>
        </p:spPr>
      </p:pic>
      <p:pic>
        <p:nvPicPr>
          <p:cNvPr id="4" name="Picture 3" descr="Coach.m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818103" cy="793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590800"/>
            <a:ext cx="1948232" cy="34652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903" y="2590800"/>
            <a:ext cx="192784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6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Coach.me </a:t>
            </a:r>
            <a:br>
              <a:rPr lang="en-US" dirty="0" smtClean="0"/>
            </a:br>
            <a:r>
              <a:rPr lang="en-US" sz="2700" dirty="0" smtClean="0"/>
              <a:t>(cont.)</a:t>
            </a:r>
            <a:endParaRPr lang="en-US" sz="27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25" y="2462213"/>
            <a:ext cx="1936773" cy="337645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9" y="2450306"/>
            <a:ext cx="1905000" cy="3388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438400"/>
            <a:ext cx="1911694" cy="3400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495" y="2462213"/>
            <a:ext cx="1822105" cy="3376453"/>
          </a:xfrm>
          <a:prstGeom prst="rect">
            <a:avLst/>
          </a:prstGeom>
        </p:spPr>
      </p:pic>
      <p:pic>
        <p:nvPicPr>
          <p:cNvPr id="8" name="Picture 7" descr="Coach.me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9" y="915337"/>
            <a:ext cx="818103" cy="79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0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Coach.me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3" t="2601" r="26033"/>
          <a:stretch/>
        </p:blipFill>
        <p:spPr>
          <a:xfrm>
            <a:off x="990600" y="2499042"/>
            <a:ext cx="1600200" cy="281856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526135"/>
            <a:ext cx="1524000" cy="2681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657600"/>
            <a:ext cx="4114800" cy="1108778"/>
          </a:xfrm>
          <a:prstGeom prst="rect">
            <a:avLst/>
          </a:prstGeom>
        </p:spPr>
      </p:pic>
      <p:pic>
        <p:nvPicPr>
          <p:cNvPr id="7" name="Picture 6" descr="Coach.me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818103" cy="79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Moodlytics</a:t>
            </a:r>
            <a:r>
              <a:rPr lang="en-US" dirty="0"/>
              <a:t> (iOS &amp; Android), </a:t>
            </a:r>
            <a:r>
              <a:rPr lang="en-US" dirty="0">
                <a:hlinkClick r:id="rId3"/>
              </a:rPr>
              <a:t>http://www.moodlytics.com/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T2 </a:t>
            </a:r>
            <a:r>
              <a:rPr lang="en-US" dirty="0"/>
              <a:t>Mood Tracker (iOS &amp; Android), http://</a:t>
            </a:r>
            <a:r>
              <a:rPr lang="en-US" dirty="0" smtClean="0"/>
              <a:t>www.t2.health.mil/apps/t2-mood-tracker</a:t>
            </a:r>
            <a:endParaRPr lang="en-US" b="1" dirty="0" smtClean="0"/>
          </a:p>
          <a:p>
            <a:endParaRPr lang="en-US" dirty="0" smtClean="0"/>
          </a:p>
          <a:p>
            <a:r>
              <a:rPr lang="en-US" dirty="0" smtClean="0"/>
              <a:t>Most </a:t>
            </a:r>
            <a:r>
              <a:rPr lang="en-US" dirty="0"/>
              <a:t>A</a:t>
            </a:r>
            <a:r>
              <a:rPr lang="en-US" dirty="0" smtClean="0"/>
              <a:t>CT and mindfulness apps included in our handouts have a self monitoring feature</a:t>
            </a:r>
          </a:p>
        </p:txBody>
      </p:sp>
    </p:spTree>
    <p:extLst>
      <p:ext uri="{BB962C8B-B14F-4D97-AF65-F5344CB8AC3E}">
        <p14:creationId xmlns:p14="http://schemas.microsoft.com/office/powerpoint/2010/main" val="160773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T2 Mood Tracker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88" y="991537"/>
            <a:ext cx="1084562" cy="1065863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438400"/>
            <a:ext cx="1452134" cy="258286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200400"/>
            <a:ext cx="1470648" cy="2615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460625"/>
            <a:ext cx="1437633" cy="2557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825482"/>
            <a:ext cx="1332087" cy="236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7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T2 Mood Tracker </a:t>
            </a:r>
            <a:br>
              <a:rPr lang="en-US" dirty="0" smtClean="0"/>
            </a:br>
            <a:r>
              <a:rPr lang="en-US" sz="2700" dirty="0" smtClean="0"/>
              <a:t>(cont.)</a:t>
            </a:r>
            <a:endParaRPr lang="en-US" sz="27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667000"/>
            <a:ext cx="1676400" cy="298175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66800"/>
            <a:ext cx="857250" cy="8424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735" y="2662237"/>
            <a:ext cx="1676401" cy="29817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397" y="2662237"/>
            <a:ext cx="1679078" cy="298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6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EMA and prompting tools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MetricWire</a:t>
            </a:r>
            <a:endParaRPr lang="en-US" dirty="0" smtClean="0"/>
          </a:p>
          <a:p>
            <a:r>
              <a:rPr lang="en-US" dirty="0" smtClean="0"/>
              <a:t>PACO</a:t>
            </a:r>
          </a:p>
          <a:p>
            <a:r>
              <a:rPr lang="en-US" dirty="0" err="1" smtClean="0"/>
              <a:t>iPromptU</a:t>
            </a:r>
            <a:endParaRPr lang="en-US" dirty="0"/>
          </a:p>
          <a:p>
            <a:r>
              <a:rPr lang="en-US" dirty="0" smtClean="0"/>
              <a:t>Self Echo </a:t>
            </a:r>
            <a:r>
              <a:rPr lang="en-US" i="1" dirty="0" smtClean="0"/>
              <a:t>(part of mobiletherapy.com program)</a:t>
            </a:r>
          </a:p>
          <a:p>
            <a:r>
              <a:rPr lang="en-US" dirty="0" smtClean="0"/>
              <a:t>Some ACT apps include prompts to remind users to complete exercises</a:t>
            </a:r>
          </a:p>
          <a:p>
            <a:pPr lvl="1"/>
            <a:r>
              <a:rPr lang="en-US" dirty="0" smtClean="0"/>
              <a:t>ACT Companion, Sleep School, </a:t>
            </a:r>
            <a:r>
              <a:rPr lang="en-US" dirty="0" err="1" smtClean="0"/>
              <a:t>Viary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69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iPromptU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57" y="2438400"/>
            <a:ext cx="1583829" cy="28156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993900"/>
            <a:ext cx="1136724" cy="11467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438400"/>
            <a:ext cx="1583829" cy="2815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581400"/>
            <a:ext cx="1528763" cy="271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987" y="2438400"/>
            <a:ext cx="1475036" cy="26222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777" y="3564467"/>
            <a:ext cx="1547812" cy="27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6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Unique Features of Apps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Portability</a:t>
            </a:r>
          </a:p>
          <a:p>
            <a:endParaRPr lang="en-US" dirty="0"/>
          </a:p>
          <a:p>
            <a:r>
              <a:rPr lang="en-US" dirty="0" smtClean="0"/>
              <a:t>Acceptability</a:t>
            </a:r>
          </a:p>
          <a:p>
            <a:endParaRPr lang="en-US" dirty="0"/>
          </a:p>
          <a:p>
            <a:r>
              <a:rPr lang="en-US" dirty="0"/>
              <a:t>Ability to “push” to clients</a:t>
            </a:r>
          </a:p>
          <a:p>
            <a:endParaRPr lang="en-US" dirty="0" smtClean="0"/>
          </a:p>
          <a:p>
            <a:r>
              <a:rPr lang="en-US" dirty="0" smtClean="0"/>
              <a:t>Tracking and monitoring</a:t>
            </a:r>
          </a:p>
        </p:txBody>
      </p:sp>
    </p:spTree>
    <p:extLst>
      <p:ext uri="{BB962C8B-B14F-4D97-AF65-F5344CB8AC3E}">
        <p14:creationId xmlns:p14="http://schemas.microsoft.com/office/powerpoint/2010/main" val="353458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iPrompt</a:t>
            </a:r>
            <a:r>
              <a:rPr lang="en-US" dirty="0" err="1"/>
              <a:t>U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514600"/>
            <a:ext cx="1937742" cy="344487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993900"/>
            <a:ext cx="1136724" cy="11467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514599"/>
            <a:ext cx="1937742" cy="344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4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I decide which app to pick?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6865" y="2490135"/>
            <a:ext cx="6798736" cy="368206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Client needs: What supports does this client need?</a:t>
            </a:r>
          </a:p>
          <a:p>
            <a:pPr lvl="1"/>
            <a:r>
              <a:rPr lang="en-US" dirty="0" smtClean="0"/>
              <a:t>Be creative in finding how app features can address client needs</a:t>
            </a:r>
          </a:p>
          <a:p>
            <a:r>
              <a:rPr lang="en-US" dirty="0" smtClean="0"/>
              <a:t>Practical issues: Android vs. iPhone, cost, etc…</a:t>
            </a:r>
          </a:p>
          <a:p>
            <a:r>
              <a:rPr lang="en-US" dirty="0" smtClean="0"/>
              <a:t>Ratings: User ratings, colleague recommendations…</a:t>
            </a:r>
          </a:p>
          <a:p>
            <a:r>
              <a:rPr lang="en-US" dirty="0" smtClean="0"/>
              <a:t>Empirical support: But few apps have been directly tested</a:t>
            </a:r>
          </a:p>
          <a:p>
            <a:r>
              <a:rPr lang="en-US" dirty="0" smtClean="0"/>
              <a:t>Try out the app yourself</a:t>
            </a:r>
          </a:p>
          <a:p>
            <a:pPr lvl="1"/>
            <a:r>
              <a:rPr lang="en-US" dirty="0" smtClean="0"/>
              <a:t>Is it engaging? Easy to use?</a:t>
            </a:r>
          </a:p>
          <a:p>
            <a:pPr lvl="1"/>
            <a:r>
              <a:rPr lang="en-US" dirty="0" smtClean="0"/>
              <a:t>Is the content consistent with your approach?</a:t>
            </a:r>
          </a:p>
          <a:p>
            <a:pPr lvl="1"/>
            <a:r>
              <a:rPr lang="en-US" dirty="0" smtClean="0"/>
              <a:t>Will the content and features fit well with what you are doing in therapy?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06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Barriers to using technology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might get in the way of you using these technologies with your clients?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91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Overcoming Barriers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Use the handout list to find the right app for the setting</a:t>
            </a:r>
          </a:p>
          <a:p>
            <a:r>
              <a:rPr lang="en-US" dirty="0" smtClean="0"/>
              <a:t>Try out the app for yourself to see what it’s like</a:t>
            </a:r>
          </a:p>
          <a:p>
            <a:r>
              <a:rPr lang="en-US" dirty="0" smtClean="0"/>
              <a:t>Get colleagues opinions on apps you are considering</a:t>
            </a:r>
          </a:p>
          <a:p>
            <a:r>
              <a:rPr lang="en-US" dirty="0" smtClean="0"/>
              <a:t>Setup reminders to use apps in session</a:t>
            </a:r>
          </a:p>
          <a:p>
            <a:r>
              <a:rPr lang="en-US" dirty="0" smtClean="0"/>
              <a:t>Install the app with your clients in session</a:t>
            </a:r>
          </a:p>
          <a:p>
            <a:r>
              <a:rPr lang="en-US" dirty="0" smtClean="0"/>
              <a:t>Show it to them on the computer so have visual cue of what searching for</a:t>
            </a:r>
          </a:p>
          <a:p>
            <a:r>
              <a:rPr lang="en-US" dirty="0" smtClean="0"/>
              <a:t>Have a handout about the app available for clients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62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engage clients in using these technologies?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9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Supportive accountability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Empirically supported, theory-based model for improving adherence to self-help technologies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Human support increases adherence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Clear accountability can further increase adherence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This is a model for understanding guided self-help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Can be implemented in a variety of contexts including face-to-face, email and phone calls</a:t>
            </a:r>
          </a:p>
        </p:txBody>
      </p:sp>
    </p:spTree>
    <p:extLst>
      <p:ext uri="{BB962C8B-B14F-4D97-AF65-F5344CB8AC3E}">
        <p14:creationId xmlns:p14="http://schemas.microsoft.com/office/powerpoint/2010/main" val="223705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Principles of supportive accountability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6865" y="2514599"/>
            <a:ext cx="6798736" cy="3810001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 smtClean="0"/>
              <a:t>Clarify expectations: in using program, adherence, receiving support from you, and why</a:t>
            </a:r>
          </a:p>
          <a:p>
            <a:pPr lvl="1"/>
            <a:r>
              <a:rPr lang="en-US" sz="2100" dirty="0" smtClean="0"/>
              <a:t>Adherence expectations: How they are expected to use </a:t>
            </a:r>
            <a:r>
              <a:rPr lang="en-US" sz="2100" dirty="0"/>
              <a:t>the </a:t>
            </a:r>
            <a:r>
              <a:rPr lang="en-US" sz="2100" dirty="0" smtClean="0"/>
              <a:t>program</a:t>
            </a:r>
          </a:p>
          <a:p>
            <a:pPr lvl="1"/>
            <a:r>
              <a:rPr lang="en-US" sz="2100" dirty="0" smtClean="0"/>
              <a:t>Receiving support: If/how they will be monitored, be held accountable, and be contacted about the app</a:t>
            </a:r>
          </a:p>
          <a:p>
            <a:pPr lvl="1"/>
            <a:r>
              <a:rPr lang="en-US" sz="2100" dirty="0" smtClean="0"/>
              <a:t>Role of support: This is to support them and their goals, no negative consequences for not following through</a:t>
            </a:r>
          </a:p>
          <a:p>
            <a:pPr lvl="0"/>
            <a:endParaRPr lang="en-US" sz="1900" dirty="0" smtClean="0"/>
          </a:p>
          <a:p>
            <a:pPr lvl="0"/>
            <a:r>
              <a:rPr lang="en-US" dirty="0" smtClean="0"/>
              <a:t>Legitimacy</a:t>
            </a:r>
            <a:r>
              <a:rPr lang="en-US" dirty="0"/>
              <a:t>: </a:t>
            </a:r>
            <a:r>
              <a:rPr lang="en-US" dirty="0" smtClean="0"/>
              <a:t>You are trustworthy</a:t>
            </a:r>
            <a:r>
              <a:rPr lang="en-US" dirty="0"/>
              <a:t>, benevolent, and </a:t>
            </a:r>
            <a:r>
              <a:rPr lang="en-US" dirty="0" smtClean="0"/>
              <a:t>have needed </a:t>
            </a:r>
            <a:r>
              <a:rPr lang="en-US" dirty="0"/>
              <a:t>expertise</a:t>
            </a:r>
          </a:p>
          <a:p>
            <a:pPr lvl="1"/>
            <a:r>
              <a:rPr lang="en-US" dirty="0" smtClean="0"/>
              <a:t>App </a:t>
            </a:r>
            <a:r>
              <a:rPr lang="en-US" dirty="0"/>
              <a:t>should convey legitimacy too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2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Principles of supportive accountability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6865" y="2490135"/>
            <a:ext cx="6798736" cy="375826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Motivation</a:t>
            </a:r>
            <a:r>
              <a:rPr lang="en-US" dirty="0"/>
              <a:t>: </a:t>
            </a:r>
            <a:r>
              <a:rPr lang="en-US" dirty="0" smtClean="0"/>
              <a:t>Develop </a:t>
            </a:r>
            <a:r>
              <a:rPr lang="en-US" dirty="0"/>
              <a:t>intrinsic motivators for </a:t>
            </a:r>
            <a:r>
              <a:rPr lang="en-US" dirty="0" smtClean="0"/>
              <a:t>engagement</a:t>
            </a:r>
            <a:endParaRPr lang="en-US" dirty="0"/>
          </a:p>
          <a:p>
            <a:pPr lvl="1"/>
            <a:r>
              <a:rPr lang="en-US" dirty="0"/>
              <a:t>How program is important, applies </a:t>
            </a:r>
            <a:r>
              <a:rPr lang="en-US" dirty="0" smtClean="0"/>
              <a:t>to </a:t>
            </a:r>
            <a:r>
              <a:rPr lang="en-US" dirty="0"/>
              <a:t>person, fits with values, can be helpful, etc…</a:t>
            </a:r>
          </a:p>
          <a:p>
            <a:pPr lvl="1"/>
            <a:r>
              <a:rPr lang="en-US" dirty="0"/>
              <a:t>Avoid covert or overt </a:t>
            </a:r>
            <a:r>
              <a:rPr lang="en-US" dirty="0" smtClean="0"/>
              <a:t>pressure to use program</a:t>
            </a:r>
            <a:endParaRPr lang="en-US" dirty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Choice</a:t>
            </a:r>
            <a:r>
              <a:rPr lang="en-US" dirty="0"/>
              <a:t>: Provide </a:t>
            </a:r>
            <a:r>
              <a:rPr lang="en-US" dirty="0" smtClean="0"/>
              <a:t>choice and identify areas they have choice. </a:t>
            </a:r>
          </a:p>
          <a:p>
            <a:pPr lvl="0"/>
            <a:endParaRPr lang="en-US" dirty="0" smtClean="0"/>
          </a:p>
          <a:p>
            <a:r>
              <a:rPr lang="en-US" dirty="0"/>
              <a:t>Goal setting: Set adherence goals linked to larger values</a:t>
            </a:r>
          </a:p>
          <a:p>
            <a:pPr lvl="1"/>
            <a:r>
              <a:rPr lang="en-US" dirty="0"/>
              <a:t>Avoid </a:t>
            </a:r>
            <a:r>
              <a:rPr lang="en-US" dirty="0" smtClean="0"/>
              <a:t>usage </a:t>
            </a:r>
            <a:r>
              <a:rPr lang="en-US" dirty="0"/>
              <a:t>goals not linked to meaningful outcomes</a:t>
            </a:r>
          </a:p>
          <a:p>
            <a:pPr lvl="1"/>
            <a:r>
              <a:rPr lang="en-US" dirty="0"/>
              <a:t>Set adherence goals collaboratively</a:t>
            </a:r>
          </a:p>
          <a:p>
            <a:pPr lvl="0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66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Principles of supportive accountability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6865" y="2438400"/>
            <a:ext cx="6798736" cy="396239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Social presence: Sense of </a:t>
            </a:r>
            <a:r>
              <a:rPr lang="en-US" dirty="0" smtClean="0"/>
              <a:t>a human </a:t>
            </a:r>
            <a:r>
              <a:rPr lang="en-US" dirty="0"/>
              <a:t>being </a:t>
            </a:r>
            <a:r>
              <a:rPr lang="en-US" dirty="0" smtClean="0"/>
              <a:t>involved can improve adherence. </a:t>
            </a:r>
          </a:p>
          <a:p>
            <a:endParaRPr lang="en-US" dirty="0"/>
          </a:p>
          <a:p>
            <a:r>
              <a:rPr lang="en-US" dirty="0" smtClean="0"/>
              <a:t>Monitoring</a:t>
            </a:r>
            <a:r>
              <a:rPr lang="en-US" dirty="0"/>
              <a:t>: </a:t>
            </a:r>
            <a:r>
              <a:rPr lang="en-US" dirty="0" smtClean="0"/>
              <a:t>Monitoring </a:t>
            </a:r>
            <a:r>
              <a:rPr lang="en-US" dirty="0"/>
              <a:t>adherence is key. </a:t>
            </a:r>
            <a:endParaRPr lang="en-US" dirty="0" smtClean="0"/>
          </a:p>
          <a:p>
            <a:pPr lvl="1"/>
            <a:r>
              <a:rPr lang="en-US" dirty="0" smtClean="0"/>
              <a:t>Check </a:t>
            </a:r>
            <a:r>
              <a:rPr lang="en-US" dirty="0"/>
              <a:t>in calls, quizzes, program usage </a:t>
            </a:r>
            <a:r>
              <a:rPr lang="en-US" dirty="0" smtClean="0"/>
              <a:t>logs</a:t>
            </a:r>
          </a:p>
          <a:p>
            <a:pPr lvl="1"/>
            <a:r>
              <a:rPr lang="en-US" dirty="0" smtClean="0"/>
              <a:t>Clarify what you have access to (therapists may worry about this more than clients)</a:t>
            </a:r>
            <a:endParaRPr lang="en-US" dirty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Address adherence level: Encourage meeting goals and address non-adherence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Threshold</a:t>
            </a:r>
            <a:r>
              <a:rPr lang="en-US" dirty="0"/>
              <a:t>: Point of diminishing returns with amount of </a:t>
            </a:r>
            <a:r>
              <a:rPr lang="en-US" dirty="0" smtClean="0"/>
              <a:t>support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5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Introducing technologies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6865" y="2438400"/>
            <a:ext cx="6798736" cy="375826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Go over the program and roles</a:t>
            </a:r>
          </a:p>
          <a:p>
            <a:pPr lvl="1"/>
            <a:endParaRPr lang="en-US" dirty="0"/>
          </a:p>
          <a:p>
            <a:r>
              <a:rPr lang="en-US" dirty="0"/>
              <a:t>Link program to case conceptualization and client goals</a:t>
            </a:r>
          </a:p>
          <a:p>
            <a:endParaRPr lang="en-US" dirty="0" smtClean="0"/>
          </a:p>
          <a:p>
            <a:r>
              <a:rPr lang="en-US" dirty="0" smtClean="0"/>
              <a:t>Elicit </a:t>
            </a:r>
            <a:r>
              <a:rPr lang="en-US" dirty="0"/>
              <a:t>and reinforce </a:t>
            </a:r>
            <a:r>
              <a:rPr lang="en-US" dirty="0" smtClean="0"/>
              <a:t>motivation: Desire</a:t>
            </a:r>
            <a:r>
              <a:rPr lang="en-US" dirty="0"/>
              <a:t>, Ability, Reasons, Need</a:t>
            </a:r>
          </a:p>
          <a:p>
            <a:endParaRPr lang="en-US" dirty="0"/>
          </a:p>
          <a:p>
            <a:r>
              <a:rPr lang="en-US" dirty="0"/>
              <a:t>Identify barriers and problem solve</a:t>
            </a:r>
          </a:p>
          <a:p>
            <a:endParaRPr lang="en-US" dirty="0" smtClean="0"/>
          </a:p>
          <a:p>
            <a:r>
              <a:rPr lang="en-US" dirty="0" smtClean="0"/>
              <a:t>Elicit commitment to adhere to program and to process of coaching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89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 of the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Two pilot RCTs show promising results</a:t>
            </a:r>
          </a:p>
          <a:p>
            <a:pPr lvl="1"/>
            <a:r>
              <a:rPr lang="en-US" dirty="0" smtClean="0"/>
              <a:t>Bricker </a:t>
            </a:r>
            <a:r>
              <a:rPr lang="en-US" dirty="0"/>
              <a:t>et al., </a:t>
            </a:r>
            <a:r>
              <a:rPr lang="en-US" dirty="0" smtClean="0"/>
              <a:t>2014: </a:t>
            </a:r>
            <a:r>
              <a:rPr lang="en-US" dirty="0" err="1" smtClean="0"/>
              <a:t>SmartQuit</a:t>
            </a:r>
            <a:r>
              <a:rPr lang="en-US" dirty="0" smtClean="0"/>
              <a:t> produced non-significantly better results on smoking than </a:t>
            </a:r>
            <a:r>
              <a:rPr lang="en-US" dirty="0" err="1" smtClean="0"/>
              <a:t>QuitGuide</a:t>
            </a:r>
            <a:r>
              <a:rPr lang="en-US" dirty="0" smtClean="0"/>
              <a:t> (</a:t>
            </a:r>
            <a:r>
              <a:rPr lang="en-US" i="1" dirty="0" smtClean="0"/>
              <a:t>OR </a:t>
            </a:r>
            <a:r>
              <a:rPr lang="en-US" dirty="0" smtClean="0"/>
              <a:t>= 2.7)</a:t>
            </a:r>
          </a:p>
          <a:p>
            <a:pPr lvl="1"/>
            <a:r>
              <a:rPr lang="en-US" dirty="0" smtClean="0"/>
              <a:t>Ly et al., 2014: App reduced stress for managers relative to waitlist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11 published studies total have tested traditional and contextual CBTs</a:t>
            </a:r>
          </a:p>
          <a:p>
            <a:pPr lvl="1"/>
            <a:r>
              <a:rPr lang="en-US" dirty="0" smtClean="0"/>
              <a:t>Only four of which are RCTs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94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call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6865" y="2490135"/>
            <a:ext cx="6798736" cy="368206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Motivate use of the program</a:t>
            </a:r>
          </a:p>
          <a:p>
            <a:pPr lvl="1"/>
            <a:r>
              <a:rPr lang="en-US" dirty="0" smtClean="0"/>
              <a:t>Reinforce engagement in the program</a:t>
            </a:r>
          </a:p>
          <a:p>
            <a:pPr lvl="1"/>
            <a:r>
              <a:rPr lang="en-US" dirty="0" smtClean="0"/>
              <a:t>What did they like? Not like? What did they learn?</a:t>
            </a:r>
          </a:p>
          <a:p>
            <a:pPr lvl="1"/>
            <a:r>
              <a:rPr lang="en-US" dirty="0" smtClean="0"/>
              <a:t>Elicit commitment to program</a:t>
            </a:r>
          </a:p>
          <a:p>
            <a:endParaRPr lang="en-US" dirty="0" smtClean="0"/>
          </a:p>
          <a:p>
            <a:r>
              <a:rPr lang="en-US" dirty="0" smtClean="0"/>
              <a:t>Address non-adherence</a:t>
            </a:r>
          </a:p>
          <a:p>
            <a:endParaRPr lang="en-US" dirty="0" smtClean="0"/>
          </a:p>
          <a:p>
            <a:r>
              <a:rPr lang="en-US" dirty="0" smtClean="0"/>
              <a:t>Troubleshoot any problems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57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Addressing Non-Adherence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 smtClean="0"/>
              <a:t>Remember accountability</a:t>
            </a:r>
          </a:p>
          <a:p>
            <a:pPr lvl="1"/>
            <a:r>
              <a:rPr lang="en-US" dirty="0" smtClean="0"/>
              <a:t>Ask them why the adherence goal wasn’t met.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Remember support</a:t>
            </a:r>
          </a:p>
          <a:p>
            <a:pPr lvl="1"/>
            <a:r>
              <a:rPr lang="en-US" dirty="0" smtClean="0"/>
              <a:t>Connect the goal back to larger goals and values</a:t>
            </a:r>
          </a:p>
          <a:p>
            <a:endParaRPr lang="en-US" dirty="0" smtClean="0"/>
          </a:p>
          <a:p>
            <a:r>
              <a:rPr lang="en-US" dirty="0" smtClean="0"/>
              <a:t>Collaboratively problem solve solutions</a:t>
            </a:r>
          </a:p>
          <a:p>
            <a:pPr lvl="1"/>
            <a:r>
              <a:rPr lang="en-US" dirty="0" smtClean="0"/>
              <a:t>Identify and address barriers to adherence.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03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Challenges in providing supportive accountability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2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if I don’t have time to check 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Solution 1: Target supportive accountability in session only</a:t>
            </a:r>
          </a:p>
          <a:p>
            <a:pPr lvl="1"/>
            <a:r>
              <a:rPr lang="en-US" dirty="0" smtClean="0"/>
              <a:t>Each of these principles could be targeted in session.</a:t>
            </a:r>
          </a:p>
          <a:p>
            <a:pPr lvl="1"/>
            <a:endParaRPr lang="en-US" dirty="0"/>
          </a:p>
          <a:p>
            <a:r>
              <a:rPr lang="en-US" dirty="0" smtClean="0"/>
              <a:t>Solution 2: Setup clear expectations and structure to minimize time required outside of session.</a:t>
            </a:r>
          </a:p>
          <a:p>
            <a:pPr lvl="1"/>
            <a:r>
              <a:rPr lang="en-US" dirty="0" smtClean="0"/>
              <a:t>Consider email or text message if clinically indicated and complies with confidentiality concerns.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69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and when do I review app data?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6865" y="2490135"/>
            <a:ext cx="6798736" cy="383446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Solution 1: Review the data with clients in session.</a:t>
            </a:r>
          </a:p>
          <a:p>
            <a:endParaRPr lang="en-US" dirty="0"/>
          </a:p>
          <a:p>
            <a:r>
              <a:rPr lang="en-US" dirty="0" smtClean="0"/>
              <a:t>Solution 2: Use apps that can send data to you in a secure format so you can review ahead of time.</a:t>
            </a:r>
          </a:p>
          <a:p>
            <a:pPr lvl="1"/>
            <a:r>
              <a:rPr lang="en-US" dirty="0" smtClean="0"/>
              <a:t>But let your clients know that this is likely right before session or during session.</a:t>
            </a:r>
          </a:p>
          <a:p>
            <a:pPr lvl="1"/>
            <a:r>
              <a:rPr lang="en-US" dirty="0"/>
              <a:t>Y</a:t>
            </a:r>
            <a:r>
              <a:rPr lang="en-US" dirty="0" smtClean="0"/>
              <a:t>ou won’t follow up about their data during the week (unless you will).</a:t>
            </a:r>
          </a:p>
          <a:p>
            <a:pPr lvl="1"/>
            <a:r>
              <a:rPr lang="en-US" dirty="0" smtClean="0"/>
              <a:t>Consider if data will be collected that could raise liability concerns. </a:t>
            </a:r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65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I address engagement over time?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6865" y="2438401"/>
            <a:ext cx="6798736" cy="3810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Solution 1: Help switch up what app they use on a routine basis.</a:t>
            </a:r>
          </a:p>
          <a:p>
            <a:endParaRPr lang="en-US" sz="2000" dirty="0"/>
          </a:p>
          <a:p>
            <a:r>
              <a:rPr lang="en-US" dirty="0" smtClean="0"/>
              <a:t>Solution 2: Build app usage as a habit.</a:t>
            </a:r>
          </a:p>
          <a:p>
            <a:pPr lvl="1"/>
            <a:r>
              <a:rPr lang="en-US" dirty="0" smtClean="0"/>
              <a:t>Treating app usage as a habit; find when its convenient to use app</a:t>
            </a:r>
          </a:p>
          <a:p>
            <a:endParaRPr lang="en-US" sz="2000" dirty="0"/>
          </a:p>
          <a:p>
            <a:r>
              <a:rPr lang="en-US" dirty="0" smtClean="0"/>
              <a:t>Solution 3: Consider how long they need to use the app.</a:t>
            </a:r>
          </a:p>
          <a:p>
            <a:pPr lvl="1"/>
            <a:r>
              <a:rPr lang="en-US" dirty="0" smtClean="0"/>
              <a:t>Are a couple weeks sufficient? When is it appropriate to “terminate” use of the app?</a:t>
            </a:r>
          </a:p>
          <a:p>
            <a:endParaRPr lang="en-US" sz="2000" dirty="0" smtClean="0"/>
          </a:p>
          <a:p>
            <a:r>
              <a:rPr lang="en-US" dirty="0" smtClean="0"/>
              <a:t>Solution 4: Use the </a:t>
            </a:r>
            <a:r>
              <a:rPr lang="en-US" dirty="0" err="1" smtClean="0"/>
              <a:t>Premack</a:t>
            </a:r>
            <a:r>
              <a:rPr lang="en-US" dirty="0" smtClean="0"/>
              <a:t> principle</a:t>
            </a:r>
          </a:p>
          <a:p>
            <a:pPr lvl="1"/>
            <a:r>
              <a:rPr lang="en-US" dirty="0" smtClean="0"/>
              <a:t>Schedule a highly preferred phone activity after the app practice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70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What if a client reacts negatively or the app provides contraindicated content?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6865" y="2438400"/>
            <a:ext cx="6798736" cy="398686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Solution 1: Review the app ahead of time to know what it includes. </a:t>
            </a:r>
          </a:p>
          <a:p>
            <a:pPr lvl="1"/>
            <a:r>
              <a:rPr lang="en-US" dirty="0" smtClean="0"/>
              <a:t>Address any potential miscommunications or issues ahead of time with client.</a:t>
            </a:r>
          </a:p>
          <a:p>
            <a:endParaRPr lang="en-US" sz="1800" dirty="0" smtClean="0"/>
          </a:p>
          <a:p>
            <a:r>
              <a:rPr lang="en-US" dirty="0" smtClean="0"/>
              <a:t>Solution 2: Monitor how clients use and respond to the app.</a:t>
            </a:r>
          </a:p>
          <a:p>
            <a:pPr lvl="1"/>
            <a:r>
              <a:rPr lang="en-US" dirty="0" smtClean="0"/>
              <a:t>Catch negative reactions or concerning responses to the app.</a:t>
            </a:r>
          </a:p>
          <a:p>
            <a:pPr lvl="1"/>
            <a:endParaRPr lang="en-US" sz="1800" dirty="0"/>
          </a:p>
          <a:p>
            <a:r>
              <a:rPr lang="en-US" dirty="0" smtClean="0"/>
              <a:t>Solution 3: Address inconsistencies and issues.</a:t>
            </a:r>
          </a:p>
          <a:p>
            <a:pPr lvl="1"/>
            <a:r>
              <a:rPr lang="en-US" dirty="0" smtClean="0"/>
              <a:t>Clarify how the app might differ from approach in therapy.</a:t>
            </a:r>
          </a:p>
          <a:p>
            <a:pPr lvl="1"/>
            <a:r>
              <a:rPr lang="en-US" dirty="0" smtClean="0"/>
              <a:t>Emphasize client’s experience for what works. </a:t>
            </a:r>
          </a:p>
          <a:p>
            <a:pPr lvl="1"/>
            <a:r>
              <a:rPr lang="en-US" dirty="0" smtClean="0"/>
              <a:t>Avoid being judgmental just because its not the way you would do it. 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17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I encourage ongoing app use after therapy ends?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85750" lvl="1"/>
            <a:r>
              <a:rPr lang="en-US" dirty="0" smtClean="0"/>
              <a:t>Solution 1: Clarify termination and the role of the app.</a:t>
            </a:r>
          </a:p>
          <a:p>
            <a:pPr marL="742950" lvl="2"/>
            <a:r>
              <a:rPr lang="en-US" dirty="0" smtClean="0"/>
              <a:t>They can use the app as a support to keep working on skills. </a:t>
            </a:r>
          </a:p>
          <a:p>
            <a:pPr marL="742950" lvl="2"/>
            <a:r>
              <a:rPr lang="en-US" dirty="0" smtClean="0"/>
              <a:t>You </a:t>
            </a:r>
            <a:r>
              <a:rPr lang="en-US" dirty="0"/>
              <a:t>will </a:t>
            </a:r>
            <a:r>
              <a:rPr lang="en-US" i="1" dirty="0"/>
              <a:t>not </a:t>
            </a:r>
            <a:r>
              <a:rPr lang="en-US" dirty="0"/>
              <a:t>have access to their data and therapy is finished.</a:t>
            </a:r>
          </a:p>
          <a:p>
            <a:pPr marL="742950" lvl="2"/>
            <a:endParaRPr lang="en-US" dirty="0" smtClean="0"/>
          </a:p>
          <a:p>
            <a:pPr marL="285750" lvl="1"/>
            <a:r>
              <a:rPr lang="en-US" dirty="0" smtClean="0"/>
              <a:t>Solution 2: Teach clients how to keep using apps.</a:t>
            </a:r>
          </a:p>
          <a:p>
            <a:pPr marL="742950" lvl="2"/>
            <a:r>
              <a:rPr lang="en-US" dirty="0" smtClean="0"/>
              <a:t>How to choose new apps well, what to look for, etc…</a:t>
            </a:r>
          </a:p>
          <a:p>
            <a:pPr marL="742950" lvl="2"/>
            <a:r>
              <a:rPr lang="en-US" dirty="0" smtClean="0"/>
              <a:t>Give them a list of apps to use. </a:t>
            </a:r>
          </a:p>
          <a:p>
            <a:pPr marL="742950" lvl="2"/>
            <a:r>
              <a:rPr lang="en-US" dirty="0" smtClean="0"/>
              <a:t>But also help them get oriented to using one app to promote adoption. </a:t>
            </a:r>
          </a:p>
        </p:txBody>
      </p:sp>
    </p:spTree>
    <p:extLst>
      <p:ext uri="{BB962C8B-B14F-4D97-AF65-F5344CB8AC3E}">
        <p14:creationId xmlns:p14="http://schemas.microsoft.com/office/powerpoint/2010/main" val="32044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for going further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Send us feedback – Mike.Levin@usu.edu</a:t>
            </a:r>
          </a:p>
          <a:p>
            <a:endParaRPr lang="en-US" dirty="0"/>
          </a:p>
          <a:p>
            <a:r>
              <a:rPr lang="en-US" dirty="0" smtClean="0"/>
              <a:t>Join the </a:t>
            </a:r>
            <a:r>
              <a:rPr lang="en-US" dirty="0" err="1" smtClean="0"/>
              <a:t>ACTing</a:t>
            </a:r>
            <a:r>
              <a:rPr lang="en-US" dirty="0" smtClean="0"/>
              <a:t> with Technology SIG</a:t>
            </a:r>
          </a:p>
          <a:p>
            <a:endParaRPr lang="en-US" dirty="0"/>
          </a:p>
          <a:p>
            <a:r>
              <a:rPr lang="en-US" dirty="0"/>
              <a:t>Ask colleagues about their experiences with apps. </a:t>
            </a:r>
          </a:p>
          <a:p>
            <a:endParaRPr lang="en-US" dirty="0"/>
          </a:p>
          <a:p>
            <a:r>
              <a:rPr lang="en-US" dirty="0" smtClean="0"/>
              <a:t>Try out some apps to see what you like and don’t like</a:t>
            </a:r>
          </a:p>
          <a:p>
            <a:endParaRPr lang="en-US" dirty="0" smtClean="0"/>
          </a:p>
          <a:p>
            <a:r>
              <a:rPr lang="en-US" dirty="0" smtClean="0"/>
              <a:t>Active use an app with a few engaged, tech savvy clients</a:t>
            </a:r>
          </a:p>
        </p:txBody>
      </p:sp>
    </p:spTree>
    <p:extLst>
      <p:ext uri="{BB962C8B-B14F-4D97-AF65-F5344CB8AC3E}">
        <p14:creationId xmlns:p14="http://schemas.microsoft.com/office/powerpoint/2010/main" val="225294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4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list of available ACT apps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76865" y="2490135"/>
            <a:ext cx="6798736" cy="368206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ACT Coach</a:t>
            </a:r>
          </a:p>
          <a:p>
            <a:r>
              <a:rPr lang="en-US" dirty="0" smtClean="0"/>
              <a:t>ACT Companion</a:t>
            </a:r>
          </a:p>
          <a:p>
            <a:r>
              <a:rPr lang="en-US" dirty="0" smtClean="0"/>
              <a:t>I </a:t>
            </a:r>
            <a:r>
              <a:rPr lang="en-US" dirty="0"/>
              <a:t>Here Now </a:t>
            </a:r>
            <a:endParaRPr lang="en-US" dirty="0" smtClean="0"/>
          </a:p>
          <a:p>
            <a:r>
              <a:rPr lang="en-US" dirty="0" err="1"/>
              <a:t>Oiva</a:t>
            </a:r>
            <a:r>
              <a:rPr lang="en-US" dirty="0"/>
              <a:t> – </a:t>
            </a:r>
            <a:r>
              <a:rPr lang="en-US" i="1" dirty="0"/>
              <a:t>1 pilot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Sleep School </a:t>
            </a:r>
            <a:r>
              <a:rPr lang="en-US" dirty="0" smtClean="0"/>
              <a:t>App</a:t>
            </a:r>
          </a:p>
          <a:p>
            <a:r>
              <a:rPr lang="en-US" dirty="0" err="1" smtClean="0"/>
              <a:t>SmartQuit</a:t>
            </a:r>
            <a:r>
              <a:rPr lang="en-US" dirty="0" smtClean="0"/>
              <a:t> – </a:t>
            </a:r>
            <a:r>
              <a:rPr lang="en-US" i="1" dirty="0" smtClean="0"/>
              <a:t>1 RCT</a:t>
            </a:r>
            <a:endParaRPr lang="en-US" dirty="0" smtClean="0"/>
          </a:p>
          <a:p>
            <a:r>
              <a:rPr lang="en-US" dirty="0" err="1"/>
              <a:t>Somatiq</a:t>
            </a:r>
            <a:r>
              <a:rPr lang="en-US" dirty="0"/>
              <a:t> ACT </a:t>
            </a:r>
            <a:r>
              <a:rPr lang="en-US" dirty="0" smtClean="0"/>
              <a:t>apps</a:t>
            </a:r>
          </a:p>
          <a:p>
            <a:r>
              <a:rPr lang="en-US" dirty="0" err="1" smtClean="0"/>
              <a:t>Viary</a:t>
            </a:r>
            <a:r>
              <a:rPr lang="en-US" dirty="0" smtClean="0"/>
              <a:t> – </a:t>
            </a:r>
            <a:r>
              <a:rPr lang="en-US" i="1" dirty="0" smtClean="0"/>
              <a:t>1 pilot, 1 RCT?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43400" y="3546337"/>
            <a:ext cx="396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We have a lot more apps than research studies.</a:t>
            </a:r>
          </a:p>
          <a:p>
            <a:endParaRPr lang="en-US" sz="2400" b="1" dirty="0"/>
          </a:p>
          <a:p>
            <a:r>
              <a:rPr lang="en-US" sz="2400" b="1" dirty="0" smtClean="0"/>
              <a:t>But ACT is doing better than some areas.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829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We Often Have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would I use mobile apps in my clinical work? </a:t>
            </a:r>
          </a:p>
          <a:p>
            <a:pPr lvl="1"/>
            <a:r>
              <a:rPr lang="en-US" dirty="0" smtClean="0"/>
              <a:t>For what role and function?</a:t>
            </a:r>
            <a:endParaRPr lang="en-US" dirty="0"/>
          </a:p>
          <a:p>
            <a:endParaRPr lang="en-US" i="1" dirty="0"/>
          </a:p>
          <a:p>
            <a:r>
              <a:rPr lang="en-US" dirty="0" smtClean="0"/>
              <a:t>How do I navigate all of the mobile apps that are available?</a:t>
            </a:r>
          </a:p>
          <a:p>
            <a:endParaRPr lang="en-US" dirty="0"/>
          </a:p>
          <a:p>
            <a:r>
              <a:rPr lang="en-US" dirty="0" smtClean="0"/>
              <a:t>How do I know which app to choose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for this client?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63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functions would you want an app to serve clinically?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would you use a mobile app in therapy?</a:t>
            </a:r>
          </a:p>
          <a:p>
            <a:endParaRPr lang="en-US" dirty="0"/>
          </a:p>
          <a:p>
            <a:r>
              <a:rPr lang="en-US" dirty="0" smtClean="0"/>
              <a:t>How might it help your clients?</a:t>
            </a:r>
          </a:p>
        </p:txBody>
      </p:sp>
    </p:spTree>
    <p:extLst>
      <p:ext uri="{BB962C8B-B14F-4D97-AF65-F5344CB8AC3E}">
        <p14:creationId xmlns:p14="http://schemas.microsoft.com/office/powerpoint/2010/main" val="207326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Enhancing ACT work – In context of therapy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76865" y="2438400"/>
            <a:ext cx="6798736" cy="39624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Targeting specific processes: acceptance, </a:t>
            </a:r>
            <a:r>
              <a:rPr lang="en-US" dirty="0" err="1" smtClean="0"/>
              <a:t>defusion</a:t>
            </a:r>
            <a:r>
              <a:rPr lang="en-US" dirty="0" smtClean="0"/>
              <a:t>, values, …</a:t>
            </a:r>
          </a:p>
          <a:p>
            <a:pPr lvl="1"/>
            <a:r>
              <a:rPr lang="en-US" dirty="0" smtClean="0"/>
              <a:t>Skill acquisition – </a:t>
            </a:r>
            <a:r>
              <a:rPr lang="en-US" i="1" dirty="0" smtClean="0"/>
              <a:t>Introducing it</a:t>
            </a:r>
          </a:p>
          <a:p>
            <a:pPr lvl="1"/>
            <a:r>
              <a:rPr lang="en-US" dirty="0" smtClean="0"/>
              <a:t>Skill strengthening – </a:t>
            </a:r>
            <a:r>
              <a:rPr lang="en-US" i="1" dirty="0" smtClean="0"/>
              <a:t>Learning more</a:t>
            </a:r>
          </a:p>
          <a:p>
            <a:pPr lvl="1"/>
            <a:r>
              <a:rPr lang="en-US" dirty="0" smtClean="0"/>
              <a:t>Skill generalization – </a:t>
            </a:r>
            <a:r>
              <a:rPr lang="en-US" i="1" dirty="0" smtClean="0"/>
              <a:t>Applying it</a:t>
            </a:r>
            <a:r>
              <a:rPr lang="en-US" i="1" dirty="0" smtClean="0">
                <a:solidFill>
                  <a:schemeClr val="tx1"/>
                </a:solidFill>
              </a:rPr>
              <a:t> across contexts</a:t>
            </a:r>
          </a:p>
          <a:p>
            <a:r>
              <a:rPr lang="en-US" dirty="0" smtClean="0"/>
              <a:t>Goal </a:t>
            </a:r>
            <a:r>
              <a:rPr lang="en-US" dirty="0"/>
              <a:t>setting </a:t>
            </a:r>
            <a:endParaRPr lang="en-US" dirty="0" smtClean="0"/>
          </a:p>
          <a:p>
            <a:r>
              <a:rPr lang="en-US" dirty="0" smtClean="0"/>
              <a:t>Self monitoring</a:t>
            </a:r>
          </a:p>
          <a:p>
            <a:r>
              <a:rPr lang="en-US" dirty="0" smtClean="0"/>
              <a:t>Assessment feedback</a:t>
            </a:r>
          </a:p>
          <a:p>
            <a:r>
              <a:rPr lang="en-US" dirty="0" smtClean="0"/>
              <a:t>Crisis support</a:t>
            </a:r>
          </a:p>
          <a:p>
            <a:r>
              <a:rPr lang="en-US" dirty="0" smtClean="0"/>
              <a:t>Social engagement/support</a:t>
            </a:r>
          </a:p>
          <a:p>
            <a:r>
              <a:rPr lang="en-US" dirty="0" smtClean="0"/>
              <a:t>Communicating with therapists</a:t>
            </a:r>
          </a:p>
          <a:p>
            <a:r>
              <a:rPr lang="en-US" dirty="0" smtClean="0"/>
              <a:t>Homewor</a:t>
            </a:r>
            <a:r>
              <a:rPr lang="en-US" dirty="0" smtClean="0">
                <a:solidFill>
                  <a:schemeClr val="tx1"/>
                </a:solidFill>
              </a:rPr>
              <a:t>k/Practice</a:t>
            </a:r>
            <a:r>
              <a:rPr lang="en-US" dirty="0" smtClean="0"/>
              <a:t> between sessions</a:t>
            </a:r>
          </a:p>
          <a:p>
            <a:r>
              <a:rPr lang="en-US" dirty="0" smtClean="0"/>
              <a:t>For </a:t>
            </a:r>
            <a:r>
              <a:rPr lang="en-US" dirty="0"/>
              <a:t>highly engaged clients looking for more tools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90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9287</TotalTime>
  <Words>1823</Words>
  <Application>Microsoft Office PowerPoint</Application>
  <PresentationFormat>On-screen Show (4:3)</PresentationFormat>
  <Paragraphs>351</Paragraphs>
  <Slides>59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ＭＳ Ｐゴシック</vt:lpstr>
      <vt:lpstr>Arial</vt:lpstr>
      <vt:lpstr>Calibri</vt:lpstr>
      <vt:lpstr>Garamond</vt:lpstr>
      <vt:lpstr>Organic</vt:lpstr>
      <vt:lpstr>Using web/mobile technology to enhance your clinical work</vt:lpstr>
      <vt:lpstr>Goals of the workshop</vt:lpstr>
      <vt:lpstr>A quick poll – How many of you are…</vt:lpstr>
      <vt:lpstr>Unique Features of Apps</vt:lpstr>
      <vt:lpstr>Current Status of the Research</vt:lpstr>
      <vt:lpstr>A list of available ACT apps</vt:lpstr>
      <vt:lpstr>Questions We Often Have</vt:lpstr>
      <vt:lpstr>What functions would you want an app to serve clinically?</vt:lpstr>
      <vt:lpstr>Enhancing ACT work – In context of therapy</vt:lpstr>
      <vt:lpstr>Adding a support for clients – outside context of therapy</vt:lpstr>
      <vt:lpstr>App Handout</vt:lpstr>
      <vt:lpstr>ACT Core processes in mobile apps</vt:lpstr>
      <vt:lpstr>Defusion</vt:lpstr>
      <vt:lpstr>Headspace </vt:lpstr>
      <vt:lpstr>Acceptance</vt:lpstr>
      <vt:lpstr>ACT Companion (Acceptance Exercise)</vt:lpstr>
      <vt:lpstr>ACT Companion</vt:lpstr>
      <vt:lpstr>ACT Companion</vt:lpstr>
      <vt:lpstr>Mindfulness Apps</vt:lpstr>
      <vt:lpstr>Stop, Breathe, &amp; Think</vt:lpstr>
      <vt:lpstr>Stop, Breathe, &amp; Think</vt:lpstr>
      <vt:lpstr>Headspace</vt:lpstr>
      <vt:lpstr>Clarifying Values</vt:lpstr>
      <vt:lpstr>Forstara Values Card Sort</vt:lpstr>
      <vt:lpstr>ACT Companion (Values Discovery)</vt:lpstr>
      <vt:lpstr>ACT Companion (Values Discovery cont.)</vt:lpstr>
      <vt:lpstr>Somatiq – ACT: Values</vt:lpstr>
      <vt:lpstr>Committed Action</vt:lpstr>
      <vt:lpstr>ACT Coach</vt:lpstr>
      <vt:lpstr>Core behavioral components/functions with apps</vt:lpstr>
      <vt:lpstr>Goal setting (primary application)</vt:lpstr>
      <vt:lpstr>Coach.me</vt:lpstr>
      <vt:lpstr>Coach.me  (cont.)</vt:lpstr>
      <vt:lpstr>Coach.me</vt:lpstr>
      <vt:lpstr>Self monitoring</vt:lpstr>
      <vt:lpstr>T2 Mood Tracker</vt:lpstr>
      <vt:lpstr>T2 Mood Tracker  (cont.)</vt:lpstr>
      <vt:lpstr>EMA and prompting tools</vt:lpstr>
      <vt:lpstr>iPromptU</vt:lpstr>
      <vt:lpstr>iPromptU</vt:lpstr>
      <vt:lpstr>How do I decide which app to pick?</vt:lpstr>
      <vt:lpstr>Barriers to using technology</vt:lpstr>
      <vt:lpstr>Overcoming Barriers</vt:lpstr>
      <vt:lpstr>How do we engage clients in using these technologies?</vt:lpstr>
      <vt:lpstr>Supportive accountability</vt:lpstr>
      <vt:lpstr>Principles of supportive accountability</vt:lpstr>
      <vt:lpstr>Principles of supportive accountability</vt:lpstr>
      <vt:lpstr>Principles of supportive accountability</vt:lpstr>
      <vt:lpstr>Introducing technologies</vt:lpstr>
      <vt:lpstr>Typical call procedure</vt:lpstr>
      <vt:lpstr>Addressing Non-Adherence</vt:lpstr>
      <vt:lpstr>Challenges in providing supportive accountability</vt:lpstr>
      <vt:lpstr>What if I don’t have time to check in?</vt:lpstr>
      <vt:lpstr>How and when do I review app data?</vt:lpstr>
      <vt:lpstr>How do I address engagement over time?</vt:lpstr>
      <vt:lpstr>What if a client reacts negatively or the app provides contraindicated content?</vt:lpstr>
      <vt:lpstr>How do I encourage ongoing app use after therapy ends?</vt:lpstr>
      <vt:lpstr>Steps for going further</vt:lpstr>
      <vt:lpstr>Questions?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E. Levin</dc:creator>
  <cp:lastModifiedBy>Michael Levin</cp:lastModifiedBy>
  <cp:revision>429</cp:revision>
  <dcterms:created xsi:type="dcterms:W3CDTF">2012-08-08T23:12:54Z</dcterms:created>
  <dcterms:modified xsi:type="dcterms:W3CDTF">2015-07-21T20:13:52Z</dcterms:modified>
</cp:coreProperties>
</file>