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09" r:id="rId1"/>
  </p:sldMasterIdLst>
  <p:notesMasterIdLst>
    <p:notesMasterId r:id="rId34"/>
  </p:notesMasterIdLst>
  <p:handoutMasterIdLst>
    <p:handoutMasterId r:id="rId35"/>
  </p:handoutMasterIdLst>
  <p:sldIdLst>
    <p:sldId id="405" r:id="rId2"/>
    <p:sldId id="401" r:id="rId3"/>
    <p:sldId id="444" r:id="rId4"/>
    <p:sldId id="531" r:id="rId5"/>
    <p:sldId id="585" r:id="rId6"/>
    <p:sldId id="568" r:id="rId7"/>
    <p:sldId id="569" r:id="rId8"/>
    <p:sldId id="570" r:id="rId9"/>
    <p:sldId id="571" r:id="rId10"/>
    <p:sldId id="572" r:id="rId11"/>
    <p:sldId id="573" r:id="rId12"/>
    <p:sldId id="574" r:id="rId13"/>
    <p:sldId id="575" r:id="rId14"/>
    <p:sldId id="576" r:id="rId15"/>
    <p:sldId id="577" r:id="rId16"/>
    <p:sldId id="578" r:id="rId17"/>
    <p:sldId id="579" r:id="rId18"/>
    <p:sldId id="580" r:id="rId19"/>
    <p:sldId id="581" r:id="rId20"/>
    <p:sldId id="582" r:id="rId21"/>
    <p:sldId id="583" r:id="rId22"/>
    <p:sldId id="584" r:id="rId23"/>
    <p:sldId id="586" r:id="rId24"/>
    <p:sldId id="564" r:id="rId25"/>
    <p:sldId id="544" r:id="rId26"/>
    <p:sldId id="557" r:id="rId27"/>
    <p:sldId id="543" r:id="rId28"/>
    <p:sldId id="566" r:id="rId29"/>
    <p:sldId id="558" r:id="rId30"/>
    <p:sldId id="587" r:id="rId31"/>
    <p:sldId id="588" r:id="rId32"/>
    <p:sldId id="562" r:id="rId33"/>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ＭＳ Ｐゴシック" pitchFamily="34" charset="-128"/>
        <a:cs typeface="+mn-cs"/>
      </a:defRPr>
    </a:lvl5pPr>
    <a:lvl6pPr marL="2286000" algn="l" defTabSz="914400" rtl="0" eaLnBrk="1" latinLnBrk="0" hangingPunct="1">
      <a:defRPr kern="1200">
        <a:solidFill>
          <a:schemeClr val="tx1"/>
        </a:solidFill>
        <a:latin typeface="Verdana" pitchFamily="34" charset="0"/>
        <a:ea typeface="ＭＳ Ｐゴシック" pitchFamily="34" charset="-128"/>
        <a:cs typeface="+mn-cs"/>
      </a:defRPr>
    </a:lvl6pPr>
    <a:lvl7pPr marL="2743200" algn="l" defTabSz="914400" rtl="0" eaLnBrk="1" latinLnBrk="0" hangingPunct="1">
      <a:defRPr kern="1200">
        <a:solidFill>
          <a:schemeClr val="tx1"/>
        </a:solidFill>
        <a:latin typeface="Verdana" pitchFamily="34" charset="0"/>
        <a:ea typeface="ＭＳ Ｐゴシック" pitchFamily="34" charset="-128"/>
        <a:cs typeface="+mn-cs"/>
      </a:defRPr>
    </a:lvl7pPr>
    <a:lvl8pPr marL="3200400" algn="l" defTabSz="914400" rtl="0" eaLnBrk="1" latinLnBrk="0" hangingPunct="1">
      <a:defRPr kern="1200">
        <a:solidFill>
          <a:schemeClr val="tx1"/>
        </a:solidFill>
        <a:latin typeface="Verdana" pitchFamily="34" charset="0"/>
        <a:ea typeface="ＭＳ Ｐゴシック" pitchFamily="34" charset="-128"/>
        <a:cs typeface="+mn-cs"/>
      </a:defRPr>
    </a:lvl8pPr>
    <a:lvl9pPr marL="3657600" algn="l" defTabSz="914400" rtl="0" eaLnBrk="1" latinLnBrk="0" hangingPunct="1">
      <a:defRPr kern="1200">
        <a:solidFill>
          <a:schemeClr val="tx1"/>
        </a:solidFill>
        <a:latin typeface="Verdana"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FF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07" autoAdjust="0"/>
    <p:restoredTop sz="94660"/>
  </p:normalViewPr>
  <p:slideViewPr>
    <p:cSldViewPr>
      <p:cViewPr varScale="1">
        <p:scale>
          <a:sx n="51" d="100"/>
          <a:sy n="51" d="100"/>
        </p:scale>
        <p:origin x="403"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76" d="100"/>
          <a:sy n="76" d="100"/>
        </p:scale>
        <p:origin x="-2088"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ACT</c:v>
                </c:pt>
              </c:strCache>
            </c:strRef>
          </c:tx>
          <c:marker>
            <c:symbol val="none"/>
          </c:marker>
          <c:cat>
            <c:strRef>
              <c:f>Sheet1!$A$2:$A$4</c:f>
              <c:strCache>
                <c:ptCount val="3"/>
                <c:pt idx="0">
                  <c:v>Pre</c:v>
                </c:pt>
                <c:pt idx="1">
                  <c:v>Post/Pre</c:v>
                </c:pt>
                <c:pt idx="2">
                  <c:v>Combined post</c:v>
                </c:pt>
              </c:strCache>
            </c:strRef>
          </c:cat>
          <c:val>
            <c:numRef>
              <c:f>Sheet1!$B$2:$B$4</c:f>
              <c:numCache>
                <c:formatCode>General</c:formatCode>
                <c:ptCount val="3"/>
                <c:pt idx="0">
                  <c:v>6.1</c:v>
                </c:pt>
                <c:pt idx="1">
                  <c:v>0.4</c:v>
                </c:pt>
                <c:pt idx="2">
                  <c:v>0.7</c:v>
                </c:pt>
              </c:numCache>
            </c:numRef>
          </c:val>
          <c:smooth val="0"/>
        </c:ser>
        <c:ser>
          <c:idx val="1"/>
          <c:order val="1"/>
          <c:tx>
            <c:strRef>
              <c:f>Sheet1!$C$1</c:f>
              <c:strCache>
                <c:ptCount val="1"/>
                <c:pt idx="0">
                  <c:v>WL</c:v>
                </c:pt>
              </c:strCache>
            </c:strRef>
          </c:tx>
          <c:marker>
            <c:symbol val="none"/>
          </c:marker>
          <c:cat>
            <c:strRef>
              <c:f>Sheet1!$A$2:$A$4</c:f>
              <c:strCache>
                <c:ptCount val="3"/>
                <c:pt idx="0">
                  <c:v>Pre</c:v>
                </c:pt>
                <c:pt idx="1">
                  <c:v>Post/Pre</c:v>
                </c:pt>
                <c:pt idx="2">
                  <c:v>Combined post</c:v>
                </c:pt>
              </c:strCache>
            </c:strRef>
          </c:cat>
          <c:val>
            <c:numRef>
              <c:f>Sheet1!$C$2:$C$4</c:f>
              <c:numCache>
                <c:formatCode>General</c:formatCode>
                <c:ptCount val="3"/>
                <c:pt idx="0">
                  <c:v>6.8</c:v>
                </c:pt>
                <c:pt idx="1">
                  <c:v>5.4</c:v>
                </c:pt>
                <c:pt idx="2">
                  <c:v>0.7</c:v>
                </c:pt>
              </c:numCache>
            </c:numRef>
          </c:val>
          <c:smooth val="0"/>
        </c:ser>
        <c:dLbls>
          <c:showLegendKey val="0"/>
          <c:showVal val="0"/>
          <c:showCatName val="0"/>
          <c:showSerName val="0"/>
          <c:showPercent val="0"/>
          <c:showBubbleSize val="0"/>
        </c:dLbls>
        <c:smooth val="0"/>
        <c:axId val="371796424"/>
        <c:axId val="371787016"/>
      </c:lineChart>
      <c:catAx>
        <c:axId val="371796424"/>
        <c:scaling>
          <c:orientation val="minMax"/>
        </c:scaling>
        <c:delete val="0"/>
        <c:axPos val="b"/>
        <c:numFmt formatCode="General" sourceLinked="1"/>
        <c:majorTickMark val="out"/>
        <c:minorTickMark val="none"/>
        <c:tickLblPos val="nextTo"/>
        <c:crossAx val="371787016"/>
        <c:crosses val="autoZero"/>
        <c:auto val="1"/>
        <c:lblAlgn val="ctr"/>
        <c:lblOffset val="100"/>
        <c:noMultiLvlLbl val="0"/>
      </c:catAx>
      <c:valAx>
        <c:axId val="371787016"/>
        <c:scaling>
          <c:orientation val="minMax"/>
        </c:scaling>
        <c:delete val="0"/>
        <c:axPos val="l"/>
        <c:majorGridlines/>
        <c:numFmt formatCode="General" sourceLinked="1"/>
        <c:majorTickMark val="out"/>
        <c:minorTickMark val="none"/>
        <c:tickLblPos val="nextTo"/>
        <c:crossAx val="371796424"/>
        <c:crosses val="autoZero"/>
        <c:crossBetween val="between"/>
      </c:valAx>
      <c:spPr>
        <a:noFill/>
        <a:ln w="25393">
          <a:noFill/>
        </a:ln>
      </c:spPr>
    </c:plotArea>
    <c:legend>
      <c:legendPos val="r"/>
      <c:layout/>
      <c:overlay val="0"/>
    </c:legend>
    <c:plotVisOnly val="1"/>
    <c:dispBlanksAs val="gap"/>
    <c:showDLblsOverMax val="0"/>
  </c:chart>
  <c:txPr>
    <a:bodyPr/>
    <a:lstStyle/>
    <a:p>
      <a:pPr>
        <a:defRPr sz="1799"/>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Times" charset="0"/>
                <a:ea typeface="+mn-ea"/>
              </a:defRPr>
            </a:lvl1pPr>
          </a:lstStyle>
          <a:p>
            <a:pPr>
              <a:defRPr/>
            </a:pPr>
            <a:endParaRPr lang="en-US"/>
          </a:p>
        </p:txBody>
      </p:sp>
      <p:sp>
        <p:nvSpPr>
          <p:cNvPr id="183299"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Times" charset="0"/>
                <a:ea typeface="+mn-ea"/>
              </a:defRPr>
            </a:lvl1pPr>
          </a:lstStyle>
          <a:p>
            <a:pPr>
              <a:defRPr/>
            </a:pPr>
            <a:endParaRPr lang="en-US"/>
          </a:p>
        </p:txBody>
      </p:sp>
      <p:sp>
        <p:nvSpPr>
          <p:cNvPr id="183300"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Times" charset="0"/>
                <a:ea typeface="+mn-ea"/>
              </a:defRPr>
            </a:lvl1pPr>
          </a:lstStyle>
          <a:p>
            <a:pPr>
              <a:defRPr/>
            </a:pPr>
            <a:endParaRPr lang="en-US"/>
          </a:p>
        </p:txBody>
      </p:sp>
      <p:sp>
        <p:nvSpPr>
          <p:cNvPr id="183301"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Times" charset="0"/>
                <a:ea typeface="+mn-ea"/>
              </a:defRPr>
            </a:lvl1pPr>
          </a:lstStyle>
          <a:p>
            <a:pPr>
              <a:defRPr/>
            </a:pPr>
            <a:r>
              <a:rPr lang="en-US"/>
              <a:t> </a:t>
            </a:r>
          </a:p>
        </p:txBody>
      </p:sp>
    </p:spTree>
    <p:extLst>
      <p:ext uri="{BB962C8B-B14F-4D97-AF65-F5344CB8AC3E}">
        <p14:creationId xmlns:p14="http://schemas.microsoft.com/office/powerpoint/2010/main" val="3225953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Times" charset="0"/>
                <a:ea typeface="+mn-ea"/>
              </a:defRPr>
            </a:lvl1pPr>
          </a:lstStyle>
          <a:p>
            <a:pPr>
              <a:defRPr/>
            </a:pPr>
            <a:endParaRPr lang="en-US"/>
          </a:p>
        </p:txBody>
      </p:sp>
      <p:sp>
        <p:nvSpPr>
          <p:cNvPr id="124931"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Times" charset="0"/>
                <a:ea typeface="+mn-ea"/>
              </a:defRPr>
            </a:lvl1pPr>
          </a:lstStyle>
          <a:p>
            <a:pPr>
              <a:defRPr/>
            </a:pPr>
            <a:endParaRPr lang="en-US"/>
          </a:p>
        </p:txBody>
      </p:sp>
      <p:sp>
        <p:nvSpPr>
          <p:cNvPr id="96260" name="Rectangle 4"/>
          <p:cNvSpPr>
            <a:spLocks noGrp="1" noRot="1" noChangeAspect="1" noChangeArrowheads="1" noTextEdit="1"/>
          </p:cNvSpPr>
          <p:nvPr>
            <p:ph type="sldImg" idx="2"/>
          </p:nvPr>
        </p:nvSpPr>
        <p:spPr bwMode="auto">
          <a:xfrm>
            <a:off x="1258888"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3"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4934"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Times" charset="0"/>
                <a:ea typeface="+mn-ea"/>
              </a:defRPr>
            </a:lvl1pPr>
          </a:lstStyle>
          <a:p>
            <a:pPr>
              <a:defRPr/>
            </a:pPr>
            <a:endParaRPr lang="en-US"/>
          </a:p>
        </p:txBody>
      </p:sp>
      <p:sp>
        <p:nvSpPr>
          <p:cNvPr id="124935"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Times" charset="0"/>
                <a:ea typeface="ＭＳ Ｐゴシック" charset="-128"/>
              </a:defRPr>
            </a:lvl1pPr>
          </a:lstStyle>
          <a:p>
            <a:pPr>
              <a:defRPr/>
            </a:pPr>
            <a:fld id="{F243DC18-59DC-4D0E-9A04-36D8E7C09131}" type="slidenum">
              <a:rPr lang="en-US"/>
              <a:pPr>
                <a:defRPr/>
              </a:pPr>
              <a:t>‹#›</a:t>
            </a:fld>
            <a:endParaRPr lang="en-US"/>
          </a:p>
        </p:txBody>
      </p:sp>
    </p:spTree>
    <p:extLst>
      <p:ext uri="{BB962C8B-B14F-4D97-AF65-F5344CB8AC3E}">
        <p14:creationId xmlns:p14="http://schemas.microsoft.com/office/powerpoint/2010/main" val="37355933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43DC18-59DC-4D0E-9A04-36D8E7C09131}" type="slidenum">
              <a:rPr lang="en-US" smtClean="0"/>
              <a:pPr>
                <a:defRPr/>
              </a:pPr>
              <a:t>4</a:t>
            </a:fld>
            <a:endParaRPr lang="en-US"/>
          </a:p>
        </p:txBody>
      </p:sp>
    </p:spTree>
    <p:extLst>
      <p:ext uri="{BB962C8B-B14F-4D97-AF65-F5344CB8AC3E}">
        <p14:creationId xmlns:p14="http://schemas.microsoft.com/office/powerpoint/2010/main" val="1137397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43DC18-59DC-4D0E-9A04-36D8E7C09131}" type="slidenum">
              <a:rPr lang="en-US" smtClean="0"/>
              <a:pPr>
                <a:defRPr/>
              </a:pPr>
              <a:t>26</a:t>
            </a:fld>
            <a:endParaRPr lang="en-US"/>
          </a:p>
        </p:txBody>
      </p:sp>
    </p:spTree>
    <p:extLst>
      <p:ext uri="{BB962C8B-B14F-4D97-AF65-F5344CB8AC3E}">
        <p14:creationId xmlns:p14="http://schemas.microsoft.com/office/powerpoint/2010/main" val="740945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p:spPr>
        <p:txBody>
          <a:bodyPr/>
          <a:lstStyle/>
          <a:p>
            <a:pPr eaLnBrk="1" hangingPunct="1"/>
            <a:endParaRPr lang="en-US" smtClean="0"/>
          </a:p>
        </p:txBody>
      </p:sp>
      <p:sp>
        <p:nvSpPr>
          <p:cNvPr id="190468" name="Slide Number Placeholder 3"/>
          <p:cNvSpPr>
            <a:spLocks noGrp="1"/>
          </p:cNvSpPr>
          <p:nvPr>
            <p:ph type="sldNum" sz="quarter" idx="5"/>
          </p:nvPr>
        </p:nvSpPr>
        <p:spPr>
          <a:noFill/>
        </p:spPr>
        <p:txBody>
          <a:bodyPr/>
          <a:lstStyle/>
          <a:p>
            <a:fld id="{2AB0C290-98DA-4CDE-8B8E-FBCCA8AFEE79}" type="slidenum">
              <a:rPr lang="en-US" smtClean="0"/>
              <a:pPr/>
              <a:t>28</a:t>
            </a:fld>
            <a:endParaRPr lang="en-US" smtClean="0"/>
          </a:p>
        </p:txBody>
      </p:sp>
    </p:spTree>
    <p:extLst>
      <p:ext uri="{BB962C8B-B14F-4D97-AF65-F5344CB8AC3E}">
        <p14:creationId xmlns:p14="http://schemas.microsoft.com/office/powerpoint/2010/main" val="3040929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pPr eaLnBrk="1" hangingPunct="1"/>
            <a:endParaRPr lang="en-US" smtClean="0"/>
          </a:p>
        </p:txBody>
      </p:sp>
      <p:sp>
        <p:nvSpPr>
          <p:cNvPr id="107524" name="Slide Number Placeholder 3"/>
          <p:cNvSpPr>
            <a:spLocks noGrp="1"/>
          </p:cNvSpPr>
          <p:nvPr>
            <p:ph type="sldNum" sz="quarter" idx="5"/>
          </p:nvPr>
        </p:nvSpPr>
        <p:spPr>
          <a:noFill/>
        </p:spPr>
        <p:txBody>
          <a:bodyPr/>
          <a:lstStyle/>
          <a:p>
            <a:fld id="{707034E6-2C35-427B-83BB-82D294A74DC4}" type="slidenum">
              <a:rPr lang="en-US" smtClean="0"/>
              <a:pPr/>
              <a:t>6</a:t>
            </a:fld>
            <a:endParaRPr lang="en-US" smtClean="0"/>
          </a:p>
        </p:txBody>
      </p:sp>
    </p:spTree>
    <p:extLst>
      <p:ext uri="{BB962C8B-B14F-4D97-AF65-F5344CB8AC3E}">
        <p14:creationId xmlns:p14="http://schemas.microsoft.com/office/powerpoint/2010/main" val="3595237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pPr eaLnBrk="1" hangingPunct="1"/>
            <a:endParaRPr lang="en-US" smtClean="0"/>
          </a:p>
        </p:txBody>
      </p:sp>
      <p:sp>
        <p:nvSpPr>
          <p:cNvPr id="109572" name="Slide Number Placeholder 3"/>
          <p:cNvSpPr>
            <a:spLocks noGrp="1"/>
          </p:cNvSpPr>
          <p:nvPr>
            <p:ph type="sldNum" sz="quarter" idx="5"/>
          </p:nvPr>
        </p:nvSpPr>
        <p:spPr>
          <a:noFill/>
        </p:spPr>
        <p:txBody>
          <a:bodyPr/>
          <a:lstStyle/>
          <a:p>
            <a:fld id="{69FF6B95-AF1D-45BF-9489-5B6C6FDAFB5C}" type="slidenum">
              <a:rPr lang="en-US" smtClean="0"/>
              <a:pPr/>
              <a:t>7</a:t>
            </a:fld>
            <a:endParaRPr lang="en-US" smtClean="0"/>
          </a:p>
        </p:txBody>
      </p:sp>
    </p:spTree>
    <p:extLst>
      <p:ext uri="{BB962C8B-B14F-4D97-AF65-F5344CB8AC3E}">
        <p14:creationId xmlns:p14="http://schemas.microsoft.com/office/powerpoint/2010/main" val="3098507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pPr eaLnBrk="1" hangingPunct="1"/>
            <a:endParaRPr lang="en-US" smtClean="0"/>
          </a:p>
        </p:txBody>
      </p:sp>
      <p:sp>
        <p:nvSpPr>
          <p:cNvPr id="112644" name="Slide Number Placeholder 3"/>
          <p:cNvSpPr>
            <a:spLocks noGrp="1"/>
          </p:cNvSpPr>
          <p:nvPr>
            <p:ph type="sldNum" sz="quarter" idx="5"/>
          </p:nvPr>
        </p:nvSpPr>
        <p:spPr>
          <a:noFill/>
        </p:spPr>
        <p:txBody>
          <a:bodyPr/>
          <a:lstStyle/>
          <a:p>
            <a:fld id="{8816725E-4939-4CD9-8188-9F4FABEE9D7D}" type="slidenum">
              <a:rPr lang="en-US" smtClean="0"/>
              <a:pPr/>
              <a:t>9</a:t>
            </a:fld>
            <a:endParaRPr lang="en-US" smtClean="0"/>
          </a:p>
        </p:txBody>
      </p:sp>
    </p:spTree>
    <p:extLst>
      <p:ext uri="{BB962C8B-B14F-4D97-AF65-F5344CB8AC3E}">
        <p14:creationId xmlns:p14="http://schemas.microsoft.com/office/powerpoint/2010/main" val="1864416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pPr eaLnBrk="1" hangingPunct="1"/>
            <a:endParaRPr lang="en-US" smtClean="0"/>
          </a:p>
        </p:txBody>
      </p:sp>
      <p:sp>
        <p:nvSpPr>
          <p:cNvPr id="115716" name="Slide Number Placeholder 3"/>
          <p:cNvSpPr>
            <a:spLocks noGrp="1"/>
          </p:cNvSpPr>
          <p:nvPr>
            <p:ph type="sldNum" sz="quarter" idx="5"/>
          </p:nvPr>
        </p:nvSpPr>
        <p:spPr>
          <a:noFill/>
        </p:spPr>
        <p:txBody>
          <a:bodyPr/>
          <a:lstStyle/>
          <a:p>
            <a:fld id="{45708FAC-383F-4C99-B653-6ACEFDA1101B}" type="slidenum">
              <a:rPr lang="en-US" smtClean="0"/>
              <a:pPr/>
              <a:t>10</a:t>
            </a:fld>
            <a:endParaRPr lang="en-US" smtClean="0"/>
          </a:p>
        </p:txBody>
      </p:sp>
    </p:spTree>
    <p:extLst>
      <p:ext uri="{BB962C8B-B14F-4D97-AF65-F5344CB8AC3E}">
        <p14:creationId xmlns:p14="http://schemas.microsoft.com/office/powerpoint/2010/main" val="4014647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CD78ED70-2533-4F14-8438-FC3B55807EF6}" type="slidenum">
              <a:rPr lang="en-US" smtClean="0"/>
              <a:pPr/>
              <a:t>12</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914400" y="4343400"/>
            <a:ext cx="5029200" cy="4114800"/>
          </a:xfrm>
          <a:noFill/>
          <a:ln/>
        </p:spPr>
        <p:txBody>
          <a:bodyPr lIns="90136" tIns="45068" rIns="90136" bIns="45068"/>
          <a:lstStyle/>
          <a:p>
            <a:pPr eaLnBrk="1" hangingPunct="1"/>
            <a:endParaRPr lang="en-US" smtClean="0"/>
          </a:p>
        </p:txBody>
      </p:sp>
    </p:spTree>
    <p:extLst>
      <p:ext uri="{BB962C8B-B14F-4D97-AF65-F5344CB8AC3E}">
        <p14:creationId xmlns:p14="http://schemas.microsoft.com/office/powerpoint/2010/main" val="4033473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a:ln/>
        </p:spPr>
      </p:sp>
      <p:sp>
        <p:nvSpPr>
          <p:cNvPr id="563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63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Verdana" pitchFamily="34" charset="0"/>
                <a:ea typeface="MS PGothic" pitchFamily="34" charset="-128"/>
              </a:defRPr>
            </a:lvl1pPr>
            <a:lvl2pPr marL="702756" indent="-270291" defTabSz="914485">
              <a:defRPr sz="2300">
                <a:solidFill>
                  <a:schemeClr val="tx1"/>
                </a:solidFill>
                <a:latin typeface="Verdana" pitchFamily="34" charset="0"/>
                <a:ea typeface="MS PGothic" pitchFamily="34" charset="-128"/>
              </a:defRPr>
            </a:lvl2pPr>
            <a:lvl3pPr marL="1081164" indent="-216233" defTabSz="914485">
              <a:defRPr sz="2300">
                <a:solidFill>
                  <a:schemeClr val="tx1"/>
                </a:solidFill>
                <a:latin typeface="Verdana" pitchFamily="34" charset="0"/>
                <a:ea typeface="MS PGothic" pitchFamily="34" charset="-128"/>
              </a:defRPr>
            </a:lvl3pPr>
            <a:lvl4pPr marL="1513629" indent="-216233" defTabSz="914485">
              <a:defRPr sz="2300">
                <a:solidFill>
                  <a:schemeClr val="tx1"/>
                </a:solidFill>
                <a:latin typeface="Verdana" pitchFamily="34" charset="0"/>
                <a:ea typeface="MS PGothic" pitchFamily="34" charset="-128"/>
              </a:defRPr>
            </a:lvl4pPr>
            <a:lvl5pPr marL="1946095" indent="-216233" defTabSz="914485">
              <a:defRPr sz="2300">
                <a:solidFill>
                  <a:schemeClr val="tx1"/>
                </a:solidFill>
                <a:latin typeface="Verdana" pitchFamily="34" charset="0"/>
                <a:ea typeface="MS PGothic" pitchFamily="34" charset="-128"/>
              </a:defRPr>
            </a:lvl5pPr>
            <a:lvl6pPr marL="2378560" indent="-216233" defTabSz="914485" eaLnBrk="0" fontAlgn="base" hangingPunct="0">
              <a:spcBef>
                <a:spcPct val="0"/>
              </a:spcBef>
              <a:spcAft>
                <a:spcPct val="0"/>
              </a:spcAft>
              <a:defRPr sz="2300">
                <a:solidFill>
                  <a:schemeClr val="tx1"/>
                </a:solidFill>
                <a:latin typeface="Verdana" pitchFamily="34" charset="0"/>
                <a:ea typeface="MS PGothic" pitchFamily="34" charset="-128"/>
              </a:defRPr>
            </a:lvl6pPr>
            <a:lvl7pPr marL="2811026" indent="-216233" defTabSz="914485" eaLnBrk="0" fontAlgn="base" hangingPunct="0">
              <a:spcBef>
                <a:spcPct val="0"/>
              </a:spcBef>
              <a:spcAft>
                <a:spcPct val="0"/>
              </a:spcAft>
              <a:defRPr sz="2300">
                <a:solidFill>
                  <a:schemeClr val="tx1"/>
                </a:solidFill>
                <a:latin typeface="Verdana" pitchFamily="34" charset="0"/>
                <a:ea typeface="MS PGothic" pitchFamily="34" charset="-128"/>
              </a:defRPr>
            </a:lvl7pPr>
            <a:lvl8pPr marL="3243491" indent="-216233" defTabSz="914485" eaLnBrk="0" fontAlgn="base" hangingPunct="0">
              <a:spcBef>
                <a:spcPct val="0"/>
              </a:spcBef>
              <a:spcAft>
                <a:spcPct val="0"/>
              </a:spcAft>
              <a:defRPr sz="2300">
                <a:solidFill>
                  <a:schemeClr val="tx1"/>
                </a:solidFill>
                <a:latin typeface="Verdana" pitchFamily="34" charset="0"/>
                <a:ea typeface="MS PGothic" pitchFamily="34" charset="-128"/>
              </a:defRPr>
            </a:lvl8pPr>
            <a:lvl9pPr marL="3675957" indent="-216233" defTabSz="914485" eaLnBrk="0" fontAlgn="base" hangingPunct="0">
              <a:spcBef>
                <a:spcPct val="0"/>
              </a:spcBef>
              <a:spcAft>
                <a:spcPct val="0"/>
              </a:spcAft>
              <a:defRPr sz="2300">
                <a:solidFill>
                  <a:schemeClr val="tx1"/>
                </a:solidFill>
                <a:latin typeface="Verdana" pitchFamily="34" charset="0"/>
                <a:ea typeface="MS PGothic" pitchFamily="34" charset="-128"/>
              </a:defRPr>
            </a:lvl9pPr>
          </a:lstStyle>
          <a:p>
            <a:fld id="{57CCE8D5-7C81-4B0D-8ABD-4C37F8C440E5}" type="slidenum">
              <a:rPr lang="en-US" altLang="en-US" sz="1200">
                <a:latin typeface="Times" charset="0"/>
              </a:rPr>
              <a:pPr/>
              <a:t>17</a:t>
            </a:fld>
            <a:endParaRPr lang="en-US" altLang="en-US" sz="1200">
              <a:latin typeface="Times" charset="0"/>
            </a:endParaRPr>
          </a:p>
        </p:txBody>
      </p:sp>
    </p:spTree>
    <p:extLst>
      <p:ext uri="{BB962C8B-B14F-4D97-AF65-F5344CB8AC3E}">
        <p14:creationId xmlns:p14="http://schemas.microsoft.com/office/powerpoint/2010/main" val="3494917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83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Verdana" pitchFamily="34" charset="0"/>
                <a:ea typeface="MS PGothic" pitchFamily="34" charset="-128"/>
              </a:defRPr>
            </a:lvl1pPr>
            <a:lvl2pPr marL="702756" indent="-270291" defTabSz="914485">
              <a:defRPr sz="2300">
                <a:solidFill>
                  <a:schemeClr val="tx1"/>
                </a:solidFill>
                <a:latin typeface="Verdana" pitchFamily="34" charset="0"/>
                <a:ea typeface="MS PGothic" pitchFamily="34" charset="-128"/>
              </a:defRPr>
            </a:lvl2pPr>
            <a:lvl3pPr marL="1081164" indent="-216233" defTabSz="914485">
              <a:defRPr sz="2300">
                <a:solidFill>
                  <a:schemeClr val="tx1"/>
                </a:solidFill>
                <a:latin typeface="Verdana" pitchFamily="34" charset="0"/>
                <a:ea typeface="MS PGothic" pitchFamily="34" charset="-128"/>
              </a:defRPr>
            </a:lvl3pPr>
            <a:lvl4pPr marL="1513629" indent="-216233" defTabSz="914485">
              <a:defRPr sz="2300">
                <a:solidFill>
                  <a:schemeClr val="tx1"/>
                </a:solidFill>
                <a:latin typeface="Verdana" pitchFamily="34" charset="0"/>
                <a:ea typeface="MS PGothic" pitchFamily="34" charset="-128"/>
              </a:defRPr>
            </a:lvl4pPr>
            <a:lvl5pPr marL="1946095" indent="-216233" defTabSz="914485">
              <a:defRPr sz="2300">
                <a:solidFill>
                  <a:schemeClr val="tx1"/>
                </a:solidFill>
                <a:latin typeface="Verdana" pitchFamily="34" charset="0"/>
                <a:ea typeface="MS PGothic" pitchFamily="34" charset="-128"/>
              </a:defRPr>
            </a:lvl5pPr>
            <a:lvl6pPr marL="2378560" indent="-216233" defTabSz="914485" eaLnBrk="0" fontAlgn="base" hangingPunct="0">
              <a:spcBef>
                <a:spcPct val="0"/>
              </a:spcBef>
              <a:spcAft>
                <a:spcPct val="0"/>
              </a:spcAft>
              <a:defRPr sz="2300">
                <a:solidFill>
                  <a:schemeClr val="tx1"/>
                </a:solidFill>
                <a:latin typeface="Verdana" pitchFamily="34" charset="0"/>
                <a:ea typeface="MS PGothic" pitchFamily="34" charset="-128"/>
              </a:defRPr>
            </a:lvl6pPr>
            <a:lvl7pPr marL="2811026" indent="-216233" defTabSz="914485" eaLnBrk="0" fontAlgn="base" hangingPunct="0">
              <a:spcBef>
                <a:spcPct val="0"/>
              </a:spcBef>
              <a:spcAft>
                <a:spcPct val="0"/>
              </a:spcAft>
              <a:defRPr sz="2300">
                <a:solidFill>
                  <a:schemeClr val="tx1"/>
                </a:solidFill>
                <a:latin typeface="Verdana" pitchFamily="34" charset="0"/>
                <a:ea typeface="MS PGothic" pitchFamily="34" charset="-128"/>
              </a:defRPr>
            </a:lvl7pPr>
            <a:lvl8pPr marL="3243491" indent="-216233" defTabSz="914485" eaLnBrk="0" fontAlgn="base" hangingPunct="0">
              <a:spcBef>
                <a:spcPct val="0"/>
              </a:spcBef>
              <a:spcAft>
                <a:spcPct val="0"/>
              </a:spcAft>
              <a:defRPr sz="2300">
                <a:solidFill>
                  <a:schemeClr val="tx1"/>
                </a:solidFill>
                <a:latin typeface="Verdana" pitchFamily="34" charset="0"/>
                <a:ea typeface="MS PGothic" pitchFamily="34" charset="-128"/>
              </a:defRPr>
            </a:lvl8pPr>
            <a:lvl9pPr marL="3675957" indent="-216233" defTabSz="914485" eaLnBrk="0" fontAlgn="base" hangingPunct="0">
              <a:spcBef>
                <a:spcPct val="0"/>
              </a:spcBef>
              <a:spcAft>
                <a:spcPct val="0"/>
              </a:spcAft>
              <a:defRPr sz="2300">
                <a:solidFill>
                  <a:schemeClr val="tx1"/>
                </a:solidFill>
                <a:latin typeface="Verdana" pitchFamily="34" charset="0"/>
                <a:ea typeface="MS PGothic" pitchFamily="34" charset="-128"/>
              </a:defRPr>
            </a:lvl9pPr>
          </a:lstStyle>
          <a:p>
            <a:fld id="{019EA019-4632-45FC-9064-2AFDA9D2B1C3}" type="slidenum">
              <a:rPr lang="en-US" altLang="en-US" sz="1200">
                <a:latin typeface="Times" charset="0"/>
              </a:rPr>
              <a:pPr/>
              <a:t>18</a:t>
            </a:fld>
            <a:endParaRPr lang="en-US" altLang="en-US" sz="1200">
              <a:latin typeface="Times" charset="0"/>
            </a:endParaRPr>
          </a:p>
        </p:txBody>
      </p:sp>
    </p:spTree>
    <p:extLst>
      <p:ext uri="{BB962C8B-B14F-4D97-AF65-F5344CB8AC3E}">
        <p14:creationId xmlns:p14="http://schemas.microsoft.com/office/powerpoint/2010/main" val="2544794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p:spPr>
        <p:txBody>
          <a:bodyPr/>
          <a:lstStyle/>
          <a:p>
            <a:pPr eaLnBrk="1" hangingPunct="1"/>
            <a:endParaRPr lang="en-US" smtClean="0"/>
          </a:p>
        </p:txBody>
      </p:sp>
      <p:sp>
        <p:nvSpPr>
          <p:cNvPr id="156676" name="Slide Number Placeholder 3"/>
          <p:cNvSpPr>
            <a:spLocks noGrp="1"/>
          </p:cNvSpPr>
          <p:nvPr>
            <p:ph type="sldNum" sz="quarter" idx="5"/>
          </p:nvPr>
        </p:nvSpPr>
        <p:spPr>
          <a:noFill/>
        </p:spPr>
        <p:txBody>
          <a:bodyPr/>
          <a:lstStyle/>
          <a:p>
            <a:fld id="{54EF2E51-9B4D-42D0-B0DE-6A93E40B0E9E}" type="slidenum">
              <a:rPr lang="en-US" smtClean="0"/>
              <a:pPr/>
              <a:t>22</a:t>
            </a:fld>
            <a:endParaRPr lang="en-US" smtClean="0"/>
          </a:p>
        </p:txBody>
      </p:sp>
    </p:spTree>
    <p:extLst>
      <p:ext uri="{BB962C8B-B14F-4D97-AF65-F5344CB8AC3E}">
        <p14:creationId xmlns:p14="http://schemas.microsoft.com/office/powerpoint/2010/main" val="2050428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grpSp>
        <p:nvGrpSpPr>
          <p:cNvPr id="4" name="Group 16"/>
          <p:cNvGrpSpPr>
            <a:grpSpLocks/>
          </p:cNvGrpSpPr>
          <p:nvPr/>
        </p:nvGrpSpPr>
        <p:grpSpPr bwMode="auto">
          <a:xfrm>
            <a:off x="0" y="3268663"/>
            <a:ext cx="9144000" cy="146050"/>
            <a:chOff x="0" y="3268345"/>
            <a:chExt cx="9144000" cy="146304"/>
          </a:xfrm>
        </p:grpSpPr>
        <p:sp>
          <p:nvSpPr>
            <p:cNvPr id="5" name="Rectangle 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userDrawn="1"/>
          </p:nvSpPr>
          <p:spPr>
            <a:xfrm>
              <a:off x="5181600" y="3268345"/>
              <a:ext cx="1096963"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userDrawn="1"/>
          </p:nvSpPr>
          <p:spPr>
            <a:xfrm>
              <a:off x="6278563" y="3268345"/>
              <a:ext cx="1096962"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 name="Title 1"/>
          <p:cNvSpPr>
            <a:spLocks noGrp="1"/>
          </p:cNvSpPr>
          <p:nvPr>
            <p:ph type="ctrTitle"/>
          </p:nvPr>
        </p:nvSpPr>
        <p:spPr>
          <a:xfrm>
            <a:off x="609600" y="1752600"/>
            <a:ext cx="7924800" cy="1470025"/>
          </a:xfrm>
          <a:prstGeom prst="rect">
            <a:avLst/>
          </a:prstGeom>
        </p:spPr>
        <p:txBody>
          <a:bodyPr anchor="b"/>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76ED455E-FDA3-4A93-AB66-4995F99A8CC5}" type="slidenum">
              <a:rPr lang="en-US"/>
              <a:pPr>
                <a:defRPr/>
              </a:pPr>
              <a:t>‹#›</a:t>
            </a:fld>
            <a:endParaRPr lang="en-US"/>
          </a:p>
        </p:txBody>
      </p:sp>
    </p:spTree>
    <p:extLst>
      <p:ext uri="{BB962C8B-B14F-4D97-AF65-F5344CB8AC3E}">
        <p14:creationId xmlns:p14="http://schemas.microsoft.com/office/powerpoint/2010/main" val="51142164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bg>
      <p:bgRef idx="1003">
        <a:schemeClr val="bg2"/>
      </p:bgRef>
    </p:bg>
    <p:spTree>
      <p:nvGrpSpPr>
        <p:cNvPr id="1" name=""/>
        <p:cNvGrpSpPr/>
        <p:nvPr/>
      </p:nvGrpSpPr>
      <p:grpSpPr>
        <a:xfrm>
          <a:off x="0" y="0"/>
          <a:ext cx="0" cy="0"/>
          <a:chOff x="0" y="0"/>
          <a:chExt cx="0" cy="0"/>
        </a:xfrm>
      </p:grpSpPr>
      <p:grpSp>
        <p:nvGrpSpPr>
          <p:cNvPr id="4" name="Group 7"/>
          <p:cNvGrpSpPr>
            <a:grpSpLocks/>
          </p:cNvGrpSpPr>
          <p:nvPr/>
        </p:nvGrpSpPr>
        <p:grpSpPr bwMode="auto">
          <a:xfrm flipH="1">
            <a:off x="0" y="1371600"/>
            <a:ext cx="9144000" cy="73025"/>
            <a:chOff x="0" y="3268345"/>
            <a:chExt cx="9144000" cy="146304"/>
          </a:xfrm>
        </p:grpSpPr>
        <p:sp>
          <p:nvSpPr>
            <p:cNvPr id="5" name="Rectangle 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userDrawn="1"/>
          </p:nvSpPr>
          <p:spPr>
            <a:xfrm>
              <a:off x="5181600" y="3268345"/>
              <a:ext cx="1096962"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userDrawn="1"/>
          </p:nvSpPr>
          <p:spPr>
            <a:xfrm>
              <a:off x="6278562" y="3268345"/>
              <a:ext cx="1096963"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10" name="Date Placeholder 3"/>
          <p:cNvSpPr>
            <a:spLocks noGrp="1"/>
          </p:cNvSpPr>
          <p:nvPr>
            <p:ph type="dt" sz="half" idx="10"/>
          </p:nvPr>
        </p:nvSpPr>
        <p:spPr/>
        <p:txBody>
          <a:bodyPr/>
          <a:lstStyle>
            <a:lvl1pPr>
              <a:defRPr/>
            </a:lvl1pPr>
          </a:lstStyle>
          <a:p>
            <a:pPr>
              <a:defRPr/>
            </a:pPr>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74875604-C165-4F96-81EB-EFB262398CDA}" type="slidenum">
              <a:rPr lang="en-US"/>
              <a:pPr>
                <a:defRPr/>
              </a:pPr>
              <a:t>‹#›</a:t>
            </a:fld>
            <a:endParaRPr lang="en-US"/>
          </a:p>
        </p:txBody>
      </p:sp>
    </p:spTree>
    <p:extLst>
      <p:ext uri="{BB962C8B-B14F-4D97-AF65-F5344CB8AC3E}">
        <p14:creationId xmlns:p14="http://schemas.microsoft.com/office/powerpoint/2010/main" val="270936794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8"/>
          <p:cNvGrpSpPr>
            <a:grpSpLocks/>
          </p:cNvGrpSpPr>
          <p:nvPr/>
        </p:nvGrpSpPr>
        <p:grpSpPr bwMode="auto">
          <a:xfrm rot="5400000" flipH="1">
            <a:off x="3332163" y="3384550"/>
            <a:ext cx="6867525" cy="73025"/>
            <a:chOff x="0" y="3268345"/>
            <a:chExt cx="9144000" cy="146304"/>
          </a:xfrm>
        </p:grpSpPr>
        <p:sp>
          <p:nvSpPr>
            <p:cNvPr id="5" name="Rectangle 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userDrawn="1"/>
          </p:nvSpPr>
          <p:spPr>
            <a:xfrm>
              <a:off x="5180755" y="3268344"/>
              <a:ext cx="109914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userDrawn="1"/>
          </p:nvSpPr>
          <p:spPr>
            <a:xfrm>
              <a:off x="6279894" y="3268345"/>
              <a:ext cx="1097027"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userDrawn="1"/>
          </p:nvSpPr>
          <p:spPr>
            <a:xfrm>
              <a:off x="7376922" y="3268344"/>
              <a:ext cx="1097026"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 name="Vertical Title 1"/>
          <p:cNvSpPr>
            <a:spLocks noGrp="1"/>
          </p:cNvSpPr>
          <p:nvPr>
            <p:ph type="title" orient="vert"/>
          </p:nvPr>
        </p:nvSpPr>
        <p:spPr>
          <a:xfrm>
            <a:off x="6858000" y="274638"/>
            <a:ext cx="18288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172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3"/>
          <p:cNvSpPr>
            <a:spLocks noGrp="1"/>
          </p:cNvSpPr>
          <p:nvPr>
            <p:ph type="dt" sz="half" idx="10"/>
          </p:nvPr>
        </p:nvSpPr>
        <p:spPr>
          <a:xfrm>
            <a:off x="6838950" y="6356350"/>
            <a:ext cx="1868488" cy="365125"/>
          </a:xfrm>
        </p:spPr>
        <p:txBody>
          <a:bodyPr/>
          <a:lstStyle>
            <a:lvl1pPr>
              <a:defRPr/>
            </a:lvl1pPr>
          </a:lstStyle>
          <a:p>
            <a:pPr>
              <a:defRPr/>
            </a:pPr>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DBF0EECA-F442-4133-BE6A-FA11EC6383FE}" type="slidenum">
              <a:rPr lang="en-US"/>
              <a:pPr>
                <a:defRPr/>
              </a:pPr>
              <a:t>‹#›</a:t>
            </a:fld>
            <a:endParaRPr lang="en-US"/>
          </a:p>
        </p:txBody>
      </p:sp>
    </p:spTree>
    <p:extLst>
      <p:ext uri="{BB962C8B-B14F-4D97-AF65-F5344CB8AC3E}">
        <p14:creationId xmlns:p14="http://schemas.microsoft.com/office/powerpoint/2010/main" val="1658698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pPr>
              <a:defRPr/>
            </a:pPr>
            <a:fld id="{CDB83E8B-BB4B-45B7-BC0B-46991BE3F276}" type="datetime1">
              <a:rPr lang="en-US"/>
              <a:pPr>
                <a:defRPr/>
              </a:pPr>
              <a:t>7/18/2015</a:t>
            </a:fld>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FB65F4DC-CBA7-40F4-ACF1-EAD2DBB6756F}"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76826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pSp>
        <p:nvGrpSpPr>
          <p:cNvPr id="4" name="Group 13"/>
          <p:cNvGrpSpPr>
            <a:grpSpLocks/>
          </p:cNvGrpSpPr>
          <p:nvPr/>
        </p:nvGrpSpPr>
        <p:grpSpPr bwMode="auto">
          <a:xfrm>
            <a:off x="0" y="1371600"/>
            <a:ext cx="9144000" cy="73025"/>
            <a:chOff x="0" y="3268345"/>
            <a:chExt cx="9144000" cy="146304"/>
          </a:xfrm>
        </p:grpSpPr>
        <p:sp>
          <p:nvSpPr>
            <p:cNvPr id="5" name="Rectangle 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userDrawn="1"/>
          </p:nvSpPr>
          <p:spPr>
            <a:xfrm>
              <a:off x="5181600" y="3268345"/>
              <a:ext cx="1096963"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userDrawn="1"/>
          </p:nvSpPr>
          <p:spPr>
            <a:xfrm>
              <a:off x="6278563" y="3268345"/>
              <a:ext cx="1096962"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 name="Content Placeholder 2"/>
          <p:cNvSpPr>
            <a:spLocks noGrp="1"/>
          </p:cNvSpPr>
          <p:nvPr>
            <p:ph idx="1"/>
          </p:nvPr>
        </p:nvSpPr>
        <p:spPr>
          <a:xfrm>
            <a:off x="457200" y="1499616"/>
            <a:ext cx="8229600" cy="46265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Title 18"/>
          <p:cNvSpPr>
            <a:spLocks noGrp="1"/>
          </p:cNvSpPr>
          <p:nvPr>
            <p:ph type="title"/>
          </p:nvPr>
        </p:nvSpPr>
        <p:spPr/>
        <p:txBody>
          <a:bodyPr/>
          <a:lstStyle/>
          <a:p>
            <a:r>
              <a:rPr lang="en-US" smtClean="0"/>
              <a:t>Click to edit Master title style</a:t>
            </a:r>
            <a:endParaRPr lang="en-US"/>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2CB388B9-E755-44DE-BB9F-2EA5F8FBB300}" type="slidenum">
              <a:rPr lang="en-US"/>
              <a:pPr>
                <a:defRPr/>
              </a:pPr>
              <a:t>‹#›</a:t>
            </a:fld>
            <a:endParaRPr lang="en-US"/>
          </a:p>
        </p:txBody>
      </p:sp>
    </p:spTree>
    <p:extLst>
      <p:ext uri="{BB962C8B-B14F-4D97-AF65-F5344CB8AC3E}">
        <p14:creationId xmlns:p14="http://schemas.microsoft.com/office/powerpoint/2010/main" val="1147908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12"/>
          <p:cNvGrpSpPr>
            <a:grpSpLocks/>
          </p:cNvGrpSpPr>
          <p:nvPr/>
        </p:nvGrpSpPr>
        <p:grpSpPr bwMode="auto">
          <a:xfrm flipH="1">
            <a:off x="0" y="4229100"/>
            <a:ext cx="9144000" cy="146050"/>
            <a:chOff x="0" y="3268345"/>
            <a:chExt cx="9144000" cy="146304"/>
          </a:xfrm>
        </p:grpSpPr>
        <p:sp>
          <p:nvSpPr>
            <p:cNvPr id="5" name="Rectangle 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userDrawn="1"/>
          </p:nvSpPr>
          <p:spPr>
            <a:xfrm>
              <a:off x="5181600" y="3268345"/>
              <a:ext cx="1096962"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userDrawn="1"/>
          </p:nvSpPr>
          <p:spPr>
            <a:xfrm>
              <a:off x="6278562" y="3268345"/>
              <a:ext cx="1096963"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 name="Title 1"/>
          <p:cNvSpPr>
            <a:spLocks noGrp="1"/>
          </p:cNvSpPr>
          <p:nvPr>
            <p:ph type="title"/>
          </p:nvPr>
        </p:nvSpPr>
        <p:spPr>
          <a:xfrm>
            <a:off x="667512" y="4406900"/>
            <a:ext cx="7827201"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67512" y="2667000"/>
            <a:ext cx="7827201"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90C13790-3C1C-4BCF-A87F-F789DC386241}" type="slidenum">
              <a:rPr lang="en-US"/>
              <a:pPr>
                <a:defRPr/>
              </a:pPr>
              <a:t>‹#›</a:t>
            </a:fld>
            <a:endParaRPr lang="en-US"/>
          </a:p>
        </p:txBody>
      </p:sp>
    </p:spTree>
    <p:extLst>
      <p:ext uri="{BB962C8B-B14F-4D97-AF65-F5344CB8AC3E}">
        <p14:creationId xmlns:p14="http://schemas.microsoft.com/office/powerpoint/2010/main" val="2005315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grpSp>
        <p:nvGrpSpPr>
          <p:cNvPr id="5" name="Group 14"/>
          <p:cNvGrpSpPr>
            <a:grpSpLocks/>
          </p:cNvGrpSpPr>
          <p:nvPr/>
        </p:nvGrpSpPr>
        <p:grpSpPr bwMode="auto">
          <a:xfrm>
            <a:off x="0" y="1371600"/>
            <a:ext cx="9144000" cy="73025"/>
            <a:chOff x="0" y="3268345"/>
            <a:chExt cx="9144000" cy="146304"/>
          </a:xfrm>
        </p:grpSpPr>
        <p:sp>
          <p:nvSpPr>
            <p:cNvPr id="6" name="Rectangle 5"/>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userDrawn="1"/>
          </p:nvSpPr>
          <p:spPr>
            <a:xfrm>
              <a:off x="5181600" y="3268345"/>
              <a:ext cx="1096963"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userDrawn="1"/>
          </p:nvSpPr>
          <p:spPr>
            <a:xfrm>
              <a:off x="6278563" y="3268345"/>
              <a:ext cx="1096962"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itle 13"/>
          <p:cNvSpPr>
            <a:spLocks noGrp="1"/>
          </p:cNvSpPr>
          <p:nvPr>
            <p:ph type="title"/>
          </p:nvPr>
        </p:nvSpPr>
        <p:spPr/>
        <p:txBody>
          <a:bodyPr/>
          <a:lstStyle/>
          <a:p>
            <a:r>
              <a:rPr lang="en-US" smtClean="0"/>
              <a:t>Click to edit Master title style</a:t>
            </a:r>
            <a:endParaRPr lang="en-US"/>
          </a:p>
        </p:txBody>
      </p:sp>
      <p:sp>
        <p:nvSpPr>
          <p:cNvPr id="10" name="Date Placeholder 4"/>
          <p:cNvSpPr>
            <a:spLocks noGrp="1"/>
          </p:cNvSpPr>
          <p:nvPr>
            <p:ph type="dt" sz="half" idx="10"/>
          </p:nvPr>
        </p:nvSpPr>
        <p:spPr/>
        <p:txBody>
          <a:bodyPr/>
          <a:lstStyle>
            <a:lvl1pPr>
              <a:defRPr/>
            </a:lvl1pPr>
          </a:lstStyle>
          <a:p>
            <a:pPr>
              <a:defRPr/>
            </a:pPr>
            <a:endParaRPr lang="en-US"/>
          </a:p>
        </p:txBody>
      </p:sp>
      <p:sp>
        <p:nvSpPr>
          <p:cNvPr id="11" name="Footer Placeholder 5"/>
          <p:cNvSpPr>
            <a:spLocks noGrp="1"/>
          </p:cNvSpPr>
          <p:nvPr>
            <p:ph type="ftr" sz="quarter" idx="11"/>
          </p:nvPr>
        </p:nvSpPr>
        <p:spPr/>
        <p:txBody>
          <a:bodyPr/>
          <a:lstStyle>
            <a:lvl1pPr>
              <a:defRPr/>
            </a:lvl1pPr>
          </a:lstStyle>
          <a:p>
            <a:pPr>
              <a:defRPr/>
            </a:pPr>
            <a:endParaRPr lang="en-US"/>
          </a:p>
        </p:txBody>
      </p:sp>
      <p:sp>
        <p:nvSpPr>
          <p:cNvPr id="12" name="Slide Number Placeholder 6"/>
          <p:cNvSpPr>
            <a:spLocks noGrp="1"/>
          </p:cNvSpPr>
          <p:nvPr>
            <p:ph type="sldNum" sz="quarter" idx="12"/>
          </p:nvPr>
        </p:nvSpPr>
        <p:spPr/>
        <p:txBody>
          <a:bodyPr/>
          <a:lstStyle>
            <a:lvl1pPr>
              <a:defRPr/>
            </a:lvl1pPr>
          </a:lstStyle>
          <a:p>
            <a:pPr>
              <a:defRPr/>
            </a:pPr>
            <a:fld id="{15199F71-8DF6-46F4-8C35-48AC6FED067A}" type="slidenum">
              <a:rPr lang="en-US"/>
              <a:pPr>
                <a:defRPr/>
              </a:pPr>
              <a:t>‹#›</a:t>
            </a:fld>
            <a:endParaRPr lang="en-US"/>
          </a:p>
        </p:txBody>
      </p:sp>
    </p:spTree>
    <p:extLst>
      <p:ext uri="{BB962C8B-B14F-4D97-AF65-F5344CB8AC3E}">
        <p14:creationId xmlns:p14="http://schemas.microsoft.com/office/powerpoint/2010/main" val="2564107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grpSp>
        <p:nvGrpSpPr>
          <p:cNvPr id="7" name="Group 16"/>
          <p:cNvGrpSpPr>
            <a:grpSpLocks/>
          </p:cNvGrpSpPr>
          <p:nvPr/>
        </p:nvGrpSpPr>
        <p:grpSpPr bwMode="auto">
          <a:xfrm>
            <a:off x="0" y="1371600"/>
            <a:ext cx="9144000" cy="73025"/>
            <a:chOff x="0" y="3268345"/>
            <a:chExt cx="9144000" cy="146304"/>
          </a:xfrm>
        </p:grpSpPr>
        <p:sp>
          <p:nvSpPr>
            <p:cNvPr id="8" name="Rectangle 7"/>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userDrawn="1"/>
          </p:nvSpPr>
          <p:spPr>
            <a:xfrm>
              <a:off x="5181600" y="3268345"/>
              <a:ext cx="1096963"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userDrawn="1"/>
          </p:nvSpPr>
          <p:spPr>
            <a:xfrm>
              <a:off x="6278563" y="3268345"/>
              <a:ext cx="1096962"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 name="Text Placeholder 2"/>
          <p:cNvSpPr>
            <a:spLocks noGrp="1"/>
          </p:cNvSpPr>
          <p:nvPr>
            <p:ph type="body" idx="1"/>
          </p:nvPr>
        </p:nvSpPr>
        <p:spPr>
          <a:xfrm>
            <a:off x="457200" y="1600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00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2" name="Date Placeholder 6"/>
          <p:cNvSpPr>
            <a:spLocks noGrp="1"/>
          </p:cNvSpPr>
          <p:nvPr>
            <p:ph type="dt" sz="half" idx="10"/>
          </p:nvPr>
        </p:nvSpPr>
        <p:spPr/>
        <p:txBody>
          <a:bodyPr/>
          <a:lstStyle>
            <a:lvl1pPr>
              <a:defRPr/>
            </a:lvl1pPr>
          </a:lstStyle>
          <a:p>
            <a:pPr>
              <a:defRPr/>
            </a:pPr>
            <a:endParaRPr lang="en-US"/>
          </a:p>
        </p:txBody>
      </p:sp>
      <p:sp>
        <p:nvSpPr>
          <p:cNvPr id="13" name="Footer Placeholder 7"/>
          <p:cNvSpPr>
            <a:spLocks noGrp="1"/>
          </p:cNvSpPr>
          <p:nvPr>
            <p:ph type="ftr" sz="quarter" idx="11"/>
          </p:nvPr>
        </p:nvSpPr>
        <p:spPr/>
        <p:txBody>
          <a:bodyPr/>
          <a:lstStyle>
            <a:lvl1pPr>
              <a:defRPr/>
            </a:lvl1pPr>
          </a:lstStyle>
          <a:p>
            <a:pPr>
              <a:defRPr/>
            </a:pPr>
            <a:endParaRPr lang="en-US"/>
          </a:p>
        </p:txBody>
      </p:sp>
      <p:sp>
        <p:nvSpPr>
          <p:cNvPr id="14" name="Slide Number Placeholder 8"/>
          <p:cNvSpPr>
            <a:spLocks noGrp="1"/>
          </p:cNvSpPr>
          <p:nvPr>
            <p:ph type="sldNum" sz="quarter" idx="12"/>
          </p:nvPr>
        </p:nvSpPr>
        <p:spPr/>
        <p:txBody>
          <a:bodyPr/>
          <a:lstStyle>
            <a:lvl1pPr>
              <a:defRPr/>
            </a:lvl1pPr>
          </a:lstStyle>
          <a:p>
            <a:pPr>
              <a:defRPr/>
            </a:pPr>
            <a:fld id="{EC5B8A90-44AA-490D-B0EA-AB1AD1BEAAF1}" type="slidenum">
              <a:rPr lang="en-US"/>
              <a:pPr>
                <a:defRPr/>
              </a:pPr>
              <a:t>‹#›</a:t>
            </a:fld>
            <a:endParaRPr lang="en-US"/>
          </a:p>
        </p:txBody>
      </p:sp>
    </p:spTree>
    <p:extLst>
      <p:ext uri="{BB962C8B-B14F-4D97-AF65-F5344CB8AC3E}">
        <p14:creationId xmlns:p14="http://schemas.microsoft.com/office/powerpoint/2010/main" val="2260790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pSp>
        <p:nvGrpSpPr>
          <p:cNvPr id="3" name="Group 12"/>
          <p:cNvGrpSpPr>
            <a:grpSpLocks/>
          </p:cNvGrpSpPr>
          <p:nvPr/>
        </p:nvGrpSpPr>
        <p:grpSpPr bwMode="auto">
          <a:xfrm flipH="1">
            <a:off x="0" y="1371600"/>
            <a:ext cx="9144000" cy="73025"/>
            <a:chOff x="0" y="3268345"/>
            <a:chExt cx="9144000" cy="146304"/>
          </a:xfrm>
        </p:grpSpPr>
        <p:sp>
          <p:nvSpPr>
            <p:cNvPr id="4" name="Rectangle 3"/>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userDrawn="1"/>
          </p:nvSpPr>
          <p:spPr>
            <a:xfrm>
              <a:off x="5181600" y="3268345"/>
              <a:ext cx="1096962"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userDrawn="1"/>
          </p:nvSpPr>
          <p:spPr>
            <a:xfrm>
              <a:off x="6278562" y="3268345"/>
              <a:ext cx="1096963"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2" name="Title 11"/>
          <p:cNvSpPr>
            <a:spLocks noGrp="1"/>
          </p:cNvSpPr>
          <p:nvPr>
            <p:ph type="title"/>
          </p:nvPr>
        </p:nvSpPr>
        <p:spPr/>
        <p:txBody>
          <a:bodyPr/>
          <a:lstStyle/>
          <a:p>
            <a:r>
              <a:rPr lang="en-US" smtClean="0"/>
              <a:t>Click to edit Master title style</a:t>
            </a:r>
            <a:endParaRPr lang="en-US"/>
          </a:p>
        </p:txBody>
      </p:sp>
      <p:sp>
        <p:nvSpPr>
          <p:cNvPr id="8" name="Date Placeholder 2"/>
          <p:cNvSpPr>
            <a:spLocks noGrp="1"/>
          </p:cNvSpPr>
          <p:nvPr>
            <p:ph type="dt" sz="half" idx="10"/>
          </p:nvPr>
        </p:nvSpPr>
        <p:spPr/>
        <p:txBody>
          <a:bodyPr/>
          <a:lstStyle>
            <a:lvl1pPr>
              <a:defRPr/>
            </a:lvl1pPr>
          </a:lstStyle>
          <a:p>
            <a:pPr>
              <a:defRPr/>
            </a:pPr>
            <a:endParaRPr lang="en-US"/>
          </a:p>
        </p:txBody>
      </p:sp>
      <p:sp>
        <p:nvSpPr>
          <p:cNvPr id="9" name="Footer Placeholder 3"/>
          <p:cNvSpPr>
            <a:spLocks noGrp="1"/>
          </p:cNvSpPr>
          <p:nvPr>
            <p:ph type="ftr" sz="quarter" idx="11"/>
          </p:nvPr>
        </p:nvSpPr>
        <p:spPr/>
        <p:txBody>
          <a:bodyPr/>
          <a:lstStyle>
            <a:lvl1pPr>
              <a:defRPr/>
            </a:lvl1pPr>
          </a:lstStyle>
          <a:p>
            <a:pPr>
              <a:defRPr/>
            </a:pPr>
            <a:endParaRPr lang="en-US"/>
          </a:p>
        </p:txBody>
      </p:sp>
      <p:sp>
        <p:nvSpPr>
          <p:cNvPr id="10" name="Slide Number Placeholder 4"/>
          <p:cNvSpPr>
            <a:spLocks noGrp="1"/>
          </p:cNvSpPr>
          <p:nvPr>
            <p:ph type="sldNum" sz="quarter" idx="12"/>
          </p:nvPr>
        </p:nvSpPr>
        <p:spPr/>
        <p:txBody>
          <a:bodyPr/>
          <a:lstStyle>
            <a:lvl1pPr>
              <a:defRPr/>
            </a:lvl1pPr>
          </a:lstStyle>
          <a:p>
            <a:pPr>
              <a:defRPr/>
            </a:pPr>
            <a:fld id="{F7508D8B-F80B-415E-B878-DDB6693F4A35}" type="slidenum">
              <a:rPr lang="en-US"/>
              <a:pPr>
                <a:defRPr/>
              </a:pPr>
              <a:t>‹#›</a:t>
            </a:fld>
            <a:endParaRPr lang="en-US"/>
          </a:p>
        </p:txBody>
      </p:sp>
    </p:spTree>
    <p:extLst>
      <p:ext uri="{BB962C8B-B14F-4D97-AF65-F5344CB8AC3E}">
        <p14:creationId xmlns:p14="http://schemas.microsoft.com/office/powerpoint/2010/main" val="4016938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3">
        <a:schemeClr val="bg2"/>
      </p:bgRef>
    </p:bg>
    <p:spTree>
      <p:nvGrpSpPr>
        <p:cNvPr id="1" name=""/>
        <p:cNvGrpSpPr/>
        <p:nvPr/>
      </p:nvGrpSpPr>
      <p:grpSpPr>
        <a:xfrm>
          <a:off x="0" y="0"/>
          <a:ext cx="0" cy="0"/>
          <a:chOff x="0" y="0"/>
          <a:chExt cx="0" cy="0"/>
        </a:xfrm>
      </p:grpSpPr>
      <p:grpSp>
        <p:nvGrpSpPr>
          <p:cNvPr id="2" name="Group 10"/>
          <p:cNvGrpSpPr>
            <a:grpSpLocks/>
          </p:cNvGrpSpPr>
          <p:nvPr/>
        </p:nvGrpSpPr>
        <p:grpSpPr bwMode="auto">
          <a:xfrm>
            <a:off x="-9525" y="-19050"/>
            <a:ext cx="9144000" cy="147638"/>
            <a:chOff x="0" y="3268345"/>
            <a:chExt cx="9144000" cy="146304"/>
          </a:xfrm>
        </p:grpSpPr>
        <p:sp>
          <p:nvSpPr>
            <p:cNvPr id="3" name="Rectangle 2"/>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userDrawn="1"/>
          </p:nvSpPr>
          <p:spPr>
            <a:xfrm>
              <a:off x="5495925" y="3268345"/>
              <a:ext cx="1096963"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userDrawn="1"/>
          </p:nvSpPr>
          <p:spPr>
            <a:xfrm>
              <a:off x="6592888" y="3268345"/>
              <a:ext cx="1096962"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userDrawn="1"/>
          </p:nvSpPr>
          <p:spPr>
            <a:xfrm>
              <a:off x="7689850" y="3268345"/>
              <a:ext cx="1096963"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Date Placeholder 1"/>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3"/>
          <p:cNvSpPr>
            <a:spLocks noGrp="1"/>
          </p:cNvSpPr>
          <p:nvPr>
            <p:ph type="sldNum" sz="quarter" idx="12"/>
          </p:nvPr>
        </p:nvSpPr>
        <p:spPr/>
        <p:txBody>
          <a:bodyPr/>
          <a:lstStyle>
            <a:lvl1pPr>
              <a:defRPr/>
            </a:lvl1pPr>
          </a:lstStyle>
          <a:p>
            <a:pPr>
              <a:defRPr/>
            </a:pPr>
            <a:fld id="{535D4BC9-3DD6-4A8E-BECE-5C0D3FFBB187}" type="slidenum">
              <a:rPr lang="en-US"/>
              <a:pPr>
                <a:defRPr/>
              </a:pPr>
              <a:t>‹#›</a:t>
            </a:fld>
            <a:endParaRPr lang="en-US"/>
          </a:p>
        </p:txBody>
      </p:sp>
    </p:spTree>
    <p:extLst>
      <p:ext uri="{BB962C8B-B14F-4D97-AF65-F5344CB8AC3E}">
        <p14:creationId xmlns:p14="http://schemas.microsoft.com/office/powerpoint/2010/main" val="363599781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13"/>
          <p:cNvGrpSpPr>
            <a:grpSpLocks/>
          </p:cNvGrpSpPr>
          <p:nvPr/>
        </p:nvGrpSpPr>
        <p:grpSpPr bwMode="auto">
          <a:xfrm flipH="1">
            <a:off x="0" y="1143000"/>
            <a:ext cx="9144000" cy="73025"/>
            <a:chOff x="0" y="3268345"/>
            <a:chExt cx="9144000" cy="146304"/>
          </a:xfrm>
        </p:grpSpPr>
        <p:sp>
          <p:nvSpPr>
            <p:cNvPr id="6" name="Rectangle 5"/>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userDrawn="1"/>
          </p:nvSpPr>
          <p:spPr>
            <a:xfrm>
              <a:off x="5181600" y="3268345"/>
              <a:ext cx="1096962"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userDrawn="1"/>
          </p:nvSpPr>
          <p:spPr>
            <a:xfrm>
              <a:off x="6278562" y="3268345"/>
              <a:ext cx="1096963"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 name="Title 1"/>
          <p:cNvSpPr>
            <a:spLocks noGrp="1"/>
          </p:cNvSpPr>
          <p:nvPr>
            <p:ph type="title"/>
          </p:nvPr>
        </p:nvSpPr>
        <p:spPr>
          <a:xfrm>
            <a:off x="457200" y="273050"/>
            <a:ext cx="8229600" cy="793750"/>
          </a:xfrm>
          <a:prstGeom prst="rect">
            <a:avLst/>
          </a:prstGeo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3575050" y="1371600"/>
            <a:ext cx="5111750"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371600"/>
            <a:ext cx="3008313" cy="4754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Date Placeholder 4"/>
          <p:cNvSpPr>
            <a:spLocks noGrp="1"/>
          </p:cNvSpPr>
          <p:nvPr>
            <p:ph type="dt" sz="half" idx="10"/>
          </p:nvPr>
        </p:nvSpPr>
        <p:spPr/>
        <p:txBody>
          <a:bodyPr/>
          <a:lstStyle>
            <a:lvl1pPr>
              <a:defRPr/>
            </a:lvl1pPr>
          </a:lstStyle>
          <a:p>
            <a:pPr>
              <a:defRPr/>
            </a:pPr>
            <a:endParaRPr lang="en-US"/>
          </a:p>
        </p:txBody>
      </p:sp>
      <p:sp>
        <p:nvSpPr>
          <p:cNvPr id="11" name="Footer Placeholder 5"/>
          <p:cNvSpPr>
            <a:spLocks noGrp="1"/>
          </p:cNvSpPr>
          <p:nvPr>
            <p:ph type="ftr" sz="quarter" idx="11"/>
          </p:nvPr>
        </p:nvSpPr>
        <p:spPr/>
        <p:txBody>
          <a:bodyPr/>
          <a:lstStyle>
            <a:lvl1pPr>
              <a:defRPr/>
            </a:lvl1pPr>
          </a:lstStyle>
          <a:p>
            <a:pPr>
              <a:defRPr/>
            </a:pPr>
            <a:endParaRPr lang="en-US"/>
          </a:p>
        </p:txBody>
      </p:sp>
      <p:sp>
        <p:nvSpPr>
          <p:cNvPr id="12" name="Slide Number Placeholder 6"/>
          <p:cNvSpPr>
            <a:spLocks noGrp="1"/>
          </p:cNvSpPr>
          <p:nvPr>
            <p:ph type="sldNum" sz="quarter" idx="12"/>
          </p:nvPr>
        </p:nvSpPr>
        <p:spPr/>
        <p:txBody>
          <a:bodyPr/>
          <a:lstStyle>
            <a:lvl1pPr>
              <a:defRPr/>
            </a:lvl1pPr>
          </a:lstStyle>
          <a:p>
            <a:pPr>
              <a:defRPr/>
            </a:pPr>
            <a:fld id="{AECE6CBB-2AA8-4281-BEF2-4230D4BBFA71}" type="slidenum">
              <a:rPr lang="en-US"/>
              <a:pPr>
                <a:defRPr/>
              </a:pPr>
              <a:t>‹#›</a:t>
            </a:fld>
            <a:endParaRPr lang="en-US"/>
          </a:p>
        </p:txBody>
      </p:sp>
    </p:spTree>
    <p:extLst>
      <p:ext uri="{BB962C8B-B14F-4D97-AF65-F5344CB8AC3E}">
        <p14:creationId xmlns:p14="http://schemas.microsoft.com/office/powerpoint/2010/main" val="1033874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grpSp>
        <p:nvGrpSpPr>
          <p:cNvPr id="5" name="Group 15"/>
          <p:cNvGrpSpPr>
            <a:grpSpLocks/>
          </p:cNvGrpSpPr>
          <p:nvPr/>
        </p:nvGrpSpPr>
        <p:grpSpPr bwMode="auto">
          <a:xfrm>
            <a:off x="-9525" y="-19050"/>
            <a:ext cx="9144000" cy="147638"/>
            <a:chOff x="0" y="3268345"/>
            <a:chExt cx="9144000" cy="146304"/>
          </a:xfrm>
        </p:grpSpPr>
        <p:sp>
          <p:nvSpPr>
            <p:cNvPr id="6" name="Rectangle 5"/>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userDrawn="1"/>
          </p:nvSpPr>
          <p:spPr>
            <a:xfrm>
              <a:off x="5495925" y="3268345"/>
              <a:ext cx="1096963"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userDrawn="1"/>
          </p:nvSpPr>
          <p:spPr>
            <a:xfrm>
              <a:off x="6592888" y="3268345"/>
              <a:ext cx="1096962"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userDrawn="1"/>
          </p:nvSpPr>
          <p:spPr>
            <a:xfrm>
              <a:off x="7689850" y="3268345"/>
              <a:ext cx="1096963"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5" name="Picture Placeholder 14"/>
          <p:cNvSpPr>
            <a:spLocks noGrp="1"/>
          </p:cNvSpPr>
          <p:nvPr>
            <p:ph type="pic" sz="quarter" idx="13"/>
          </p:nvPr>
        </p:nvSpPr>
        <p:spPr>
          <a:xfrm>
            <a:off x="1801368" y="685800"/>
            <a:ext cx="5495544" cy="3886200"/>
          </a:xfrm>
          <a:solidFill>
            <a:schemeClr val="accent1"/>
          </a:solidFill>
          <a:effectLst>
            <a:reflection blurRad="6350" stA="52000" endA="300" endPos="35000" dir="5400000" sy="-100000" algn="bl" rotWithShape="0"/>
          </a:effectLst>
          <a:scene3d>
            <a:camera prst="orthographicFront"/>
            <a:lightRig rig="contrasting" dir="t"/>
          </a:scene3d>
          <a:sp3d contourW="12700" prstMaterial="softEdge">
            <a:bevelT prst="cross"/>
            <a:contourClr>
              <a:srgbClr val="FFFFFF"/>
            </a:contourClr>
          </a:sp3d>
        </p:spPr>
        <p:txBody>
          <a:bodyPr rtlCol="0">
            <a:normAutofit/>
          </a:bodyPr>
          <a:lstStyle/>
          <a:p>
            <a:pPr lvl="0"/>
            <a:r>
              <a:rPr lang="en-US" noProof="0" smtClean="0"/>
              <a:t>Click icon to add picture</a:t>
            </a:r>
            <a:endParaRPr lang="en-US" noProof="0"/>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Date Placeholder 4"/>
          <p:cNvSpPr>
            <a:spLocks noGrp="1"/>
          </p:cNvSpPr>
          <p:nvPr>
            <p:ph type="dt" sz="half" idx="14"/>
          </p:nvPr>
        </p:nvSpPr>
        <p:spPr/>
        <p:txBody>
          <a:bodyPr/>
          <a:lstStyle>
            <a:lvl1pPr>
              <a:defRPr/>
            </a:lvl1pPr>
          </a:lstStyle>
          <a:p>
            <a:pPr>
              <a:defRPr/>
            </a:pPr>
            <a:endParaRPr lang="en-US"/>
          </a:p>
        </p:txBody>
      </p:sp>
      <p:sp>
        <p:nvSpPr>
          <p:cNvPr id="11" name="Footer Placeholder 5"/>
          <p:cNvSpPr>
            <a:spLocks noGrp="1"/>
          </p:cNvSpPr>
          <p:nvPr>
            <p:ph type="ftr" sz="quarter" idx="15"/>
          </p:nvPr>
        </p:nvSpPr>
        <p:spPr/>
        <p:txBody>
          <a:bodyPr/>
          <a:lstStyle>
            <a:lvl1pPr>
              <a:defRPr/>
            </a:lvl1pPr>
          </a:lstStyle>
          <a:p>
            <a:pPr>
              <a:defRPr/>
            </a:pPr>
            <a:endParaRPr lang="en-US"/>
          </a:p>
        </p:txBody>
      </p:sp>
      <p:sp>
        <p:nvSpPr>
          <p:cNvPr id="12" name="Slide Number Placeholder 6"/>
          <p:cNvSpPr>
            <a:spLocks noGrp="1"/>
          </p:cNvSpPr>
          <p:nvPr>
            <p:ph type="sldNum" sz="quarter" idx="16"/>
          </p:nvPr>
        </p:nvSpPr>
        <p:spPr/>
        <p:txBody>
          <a:bodyPr/>
          <a:lstStyle>
            <a:lvl1pPr>
              <a:defRPr/>
            </a:lvl1pPr>
          </a:lstStyle>
          <a:p>
            <a:pPr>
              <a:defRPr/>
            </a:pPr>
            <a:fld id="{6F6915DF-183D-4B9B-8A30-1EE57E01A8DD}" type="slidenum">
              <a:rPr lang="en-US"/>
              <a:pPr>
                <a:defRPr/>
              </a:pPr>
              <a:t>‹#›</a:t>
            </a:fld>
            <a:endParaRPr lang="en-US"/>
          </a:p>
        </p:txBody>
      </p:sp>
    </p:spTree>
    <p:extLst>
      <p:ext uri="{BB962C8B-B14F-4D97-AF65-F5344CB8AC3E}">
        <p14:creationId xmlns:p14="http://schemas.microsoft.com/office/powerpoint/2010/main" val="611236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6826" y="0"/>
            <a:ext cx="9144000" cy="6286520"/>
          </a:xfrm>
          <a:prstGeom prst="rect">
            <a:avLst/>
          </a:prstGeom>
          <a:gradFill flip="none" rotWithShape="1">
            <a:gsLst>
              <a:gs pos="1000">
                <a:schemeClr val="bg2">
                  <a:alpha val="0"/>
                </a:schemeClr>
              </a:gs>
              <a:gs pos="100000">
                <a:schemeClr val="bg1">
                  <a:alpha val="92000"/>
                </a:schemeClr>
              </a:gs>
            </a:gsLst>
            <a:lin ang="16200000" scaled="1"/>
            <a:tileRect/>
          </a:gra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02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573838" y="6356350"/>
            <a:ext cx="2133600" cy="365125"/>
          </a:xfrm>
          <a:prstGeom prst="rect">
            <a:avLst/>
          </a:prstGeom>
        </p:spPr>
        <p:txBody>
          <a:bodyPr vert="horz" lIns="91440" tIns="45720" rIns="91440" bIns="45720" rtlCol="0" anchor="ctr"/>
          <a:lstStyle>
            <a:lvl1pPr algn="r">
              <a:defRPr sz="1200">
                <a:solidFill>
                  <a:sysClr val="windowText" lastClr="000000"/>
                </a:solidFill>
                <a:ea typeface="ＭＳ Ｐゴシック" charset="-128"/>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ysClr val="windowText" lastClr="000000"/>
                </a:solidFill>
                <a:ea typeface="ＭＳ Ｐゴシック" charset="-128"/>
              </a:defRPr>
            </a:lvl1pPr>
          </a:lstStyle>
          <a:p>
            <a:pPr>
              <a:defRPr/>
            </a:pPr>
            <a:endParaRPr lang="en-US"/>
          </a:p>
        </p:txBody>
      </p:sp>
      <p:sp>
        <p:nvSpPr>
          <p:cNvPr id="6" name="Slide Number Placeholder 5"/>
          <p:cNvSpPr>
            <a:spLocks noGrp="1"/>
          </p:cNvSpPr>
          <p:nvPr>
            <p:ph type="sldNum" sz="quarter" idx="4"/>
          </p:nvPr>
        </p:nvSpPr>
        <p:spPr>
          <a:xfrm>
            <a:off x="460375" y="6356350"/>
            <a:ext cx="2133600" cy="365125"/>
          </a:xfrm>
          <a:prstGeom prst="rect">
            <a:avLst/>
          </a:prstGeom>
        </p:spPr>
        <p:txBody>
          <a:bodyPr vert="horz" lIns="91440" tIns="45720" rIns="91440" bIns="45720" rtlCol="0" anchor="ctr"/>
          <a:lstStyle>
            <a:lvl1pPr algn="l">
              <a:defRPr sz="1200">
                <a:solidFill>
                  <a:sysClr val="windowText" lastClr="000000"/>
                </a:solidFill>
                <a:ea typeface="ＭＳ Ｐゴシック" charset="-128"/>
              </a:defRPr>
            </a:lvl1pPr>
          </a:lstStyle>
          <a:p>
            <a:pPr>
              <a:defRPr/>
            </a:pPr>
            <a:fld id="{76193147-805D-4353-A02F-9910C2AB7808}" type="slidenum">
              <a:rPr lang="en-US"/>
              <a:pPr>
                <a:defRPr/>
              </a:pPr>
              <a:t>‹#›</a:t>
            </a:fld>
            <a:endParaRPr lang="en-US"/>
          </a:p>
        </p:txBody>
      </p:sp>
      <p:sp>
        <p:nvSpPr>
          <p:cNvPr id="8" name="Title Placeholder 7"/>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 id="2147484053" r:id="rId12"/>
  </p:sldLayoutIdLst>
  <p:txStyles>
    <p:titleStyle>
      <a:lvl1pPr algn="l" rtl="0" eaLnBrk="0" fontAlgn="base" hangingPunct="0">
        <a:spcBef>
          <a:spcPct val="0"/>
        </a:spcBef>
        <a:spcAft>
          <a:spcPct val="0"/>
        </a:spcAft>
        <a:defRPr sz="4400" kern="1200">
          <a:solidFill>
            <a:srgbClr val="FFFFFF"/>
          </a:solidFill>
          <a:effectLst>
            <a:glow rad="101600">
              <a:schemeClr val="tx2"/>
            </a:glow>
          </a:effectLst>
          <a:latin typeface="+mj-lt"/>
          <a:ea typeface="+mj-ea"/>
          <a:cs typeface="+mj-cs"/>
        </a:defRPr>
      </a:lvl1pPr>
      <a:lvl2pPr algn="l" rtl="0" eaLnBrk="0" fontAlgn="base" hangingPunct="0">
        <a:spcBef>
          <a:spcPct val="0"/>
        </a:spcBef>
        <a:spcAft>
          <a:spcPct val="0"/>
        </a:spcAft>
        <a:defRPr sz="4400">
          <a:solidFill>
            <a:srgbClr val="FFFFFF"/>
          </a:solidFill>
          <a:latin typeface="Gill Sans MT" pitchFamily="34" charset="0"/>
        </a:defRPr>
      </a:lvl2pPr>
      <a:lvl3pPr algn="l" rtl="0" eaLnBrk="0" fontAlgn="base" hangingPunct="0">
        <a:spcBef>
          <a:spcPct val="0"/>
        </a:spcBef>
        <a:spcAft>
          <a:spcPct val="0"/>
        </a:spcAft>
        <a:defRPr sz="4400">
          <a:solidFill>
            <a:srgbClr val="FFFFFF"/>
          </a:solidFill>
          <a:latin typeface="Gill Sans MT" pitchFamily="34" charset="0"/>
        </a:defRPr>
      </a:lvl3pPr>
      <a:lvl4pPr algn="l" rtl="0" eaLnBrk="0" fontAlgn="base" hangingPunct="0">
        <a:spcBef>
          <a:spcPct val="0"/>
        </a:spcBef>
        <a:spcAft>
          <a:spcPct val="0"/>
        </a:spcAft>
        <a:defRPr sz="4400">
          <a:solidFill>
            <a:srgbClr val="FFFFFF"/>
          </a:solidFill>
          <a:latin typeface="Gill Sans MT" pitchFamily="34" charset="0"/>
        </a:defRPr>
      </a:lvl4pPr>
      <a:lvl5pPr algn="l" rtl="0" eaLnBrk="0" fontAlgn="base" hangingPunct="0">
        <a:spcBef>
          <a:spcPct val="0"/>
        </a:spcBef>
        <a:spcAft>
          <a:spcPct val="0"/>
        </a:spcAft>
        <a:defRPr sz="4400">
          <a:solidFill>
            <a:srgbClr val="FFFFFF"/>
          </a:solidFill>
          <a:latin typeface="Gill Sans M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ct val="0"/>
        </a:spcAft>
        <a:buClr>
          <a:schemeClr val="tx2"/>
        </a:buClr>
        <a:buSzPct val="70000"/>
        <a:buFont typeface="Wingdings 2"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108BB4"/>
        </a:buClr>
        <a:buSzPct val="60000"/>
        <a:buFont typeface="Wingdings 2"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DA7328"/>
        </a:buClr>
        <a:buSzPct val="57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AE589F"/>
        </a:buClr>
        <a:buSzPct val="55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SzPct val="50000"/>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7.png"/><Relationship Id="rId4" Type="http://schemas.openxmlformats.org/officeDocument/2006/relationships/oleObject" Target="../embeddings/Microsoft_Excel_97-2003_Worksheet1.xls"/></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9.png"/><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Microsoft_Excel_97-2003_Worksheet3.xls"/><Relationship Id="rId5" Type="http://schemas.openxmlformats.org/officeDocument/2006/relationships/image" Target="../media/image28.png"/><Relationship Id="rId4" Type="http://schemas.openxmlformats.org/officeDocument/2006/relationships/oleObject" Target="../embeddings/Microsoft_Excel_97-2003_Worksheet2.xls"/></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32.emf"/><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32.emf"/></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044575"/>
            <a:ext cx="7924800" cy="1470025"/>
          </a:xfrm>
        </p:spPr>
        <p:txBody>
          <a:bodyPr>
            <a:normAutofit fontScale="90000"/>
          </a:bodyPr>
          <a:lstStyle/>
          <a:p>
            <a:pPr eaLnBrk="1" fontAlgn="auto" hangingPunct="1">
              <a:spcAft>
                <a:spcPts val="0"/>
              </a:spcAft>
              <a:defRPr/>
            </a:pPr>
            <a:r>
              <a:rPr lang="en-US" b="1" dirty="0" smtClean="0"/>
              <a:t>A functional contextual approach to the treatment of OCD and related disorders</a:t>
            </a:r>
            <a:endParaRPr lang="en-US" dirty="0"/>
          </a:p>
        </p:txBody>
      </p:sp>
      <p:sp>
        <p:nvSpPr>
          <p:cNvPr id="13315" name="TextBox 4"/>
          <p:cNvSpPr txBox="1">
            <a:spLocks noChangeArrowheads="1"/>
          </p:cNvSpPr>
          <p:nvPr/>
        </p:nvSpPr>
        <p:spPr bwMode="auto">
          <a:xfrm>
            <a:off x="838200" y="4008438"/>
            <a:ext cx="71628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ea typeface="ＭＳ Ｐゴシック" pitchFamily="34" charset="-128"/>
              </a:defRPr>
            </a:lvl1pPr>
            <a:lvl2pPr marL="742950" indent="-285750">
              <a:defRPr>
                <a:solidFill>
                  <a:schemeClr val="tx1"/>
                </a:solidFill>
                <a:latin typeface="Verdana" pitchFamily="34" charset="0"/>
                <a:ea typeface="ＭＳ Ｐゴシック" pitchFamily="34" charset="-128"/>
              </a:defRPr>
            </a:lvl2pPr>
            <a:lvl3pPr marL="1143000" indent="-228600">
              <a:defRPr>
                <a:solidFill>
                  <a:schemeClr val="tx1"/>
                </a:solidFill>
                <a:latin typeface="Verdana" pitchFamily="34" charset="0"/>
                <a:ea typeface="ＭＳ Ｐゴシック" pitchFamily="34" charset="-128"/>
              </a:defRPr>
            </a:lvl3pPr>
            <a:lvl4pPr marL="1600200" indent="-228600">
              <a:defRPr>
                <a:solidFill>
                  <a:schemeClr val="tx1"/>
                </a:solidFill>
                <a:latin typeface="Verdana" pitchFamily="34" charset="0"/>
                <a:ea typeface="ＭＳ Ｐゴシック" pitchFamily="34" charset="-128"/>
              </a:defRPr>
            </a:lvl4pPr>
            <a:lvl5pPr marL="2057400" indent="-22860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a:r>
              <a:rPr lang="en-US" altLang="en-US" sz="2400"/>
              <a:t>Michael P. Twohig, Ph.D.</a:t>
            </a:r>
          </a:p>
          <a:p>
            <a:pPr algn="ctr"/>
            <a:r>
              <a:rPr lang="en-US" altLang="en-US" sz="2400"/>
              <a:t>Associate Professor of Psychology</a:t>
            </a:r>
          </a:p>
          <a:p>
            <a:pPr algn="ctr"/>
            <a:r>
              <a:rPr lang="en-US" altLang="en-US" sz="2400"/>
              <a:t>Utah State University</a:t>
            </a:r>
          </a:p>
          <a:p>
            <a:pPr algn="ctr"/>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p:txBody>
          <a:bodyPr>
            <a:normAutofit/>
          </a:bodyPr>
          <a:lstStyle/>
          <a:p>
            <a:pPr lvl="1" eaLnBrk="1" hangingPunct="1">
              <a:defRPr/>
            </a:pPr>
            <a:r>
              <a:rPr lang="en-US" sz="3200" dirty="0" smtClean="0">
                <a:solidFill>
                  <a:schemeClr val="tx1"/>
                </a:solidFill>
              </a:rPr>
              <a:t>Experiential avoidance is the tendency to attempt to alter the form, frequency, or situational sensitivity of historically produced negative private experience (emotions, thoughts, bodily sensations) even when attempts to do so cause psychological and behavioral harm </a:t>
            </a:r>
          </a:p>
          <a:p>
            <a:pPr eaLnBrk="1" hangingPunct="1">
              <a:defRPr/>
            </a:pPr>
            <a:endParaRPr lang="en-US" dirty="0" smtClean="0">
              <a:latin typeface="Arial" charset="0"/>
            </a:endParaRPr>
          </a:p>
        </p:txBody>
      </p:sp>
      <p:sp>
        <p:nvSpPr>
          <p:cNvPr id="36866" name="Rectangle 2"/>
          <p:cNvSpPr>
            <a:spLocks noGrp="1" noRot="1" noChangeArrowheads="1"/>
          </p:cNvSpPr>
          <p:nvPr>
            <p:ph type="title"/>
          </p:nvPr>
        </p:nvSpPr>
        <p:spPr/>
        <p:txBody>
          <a:bodyPr/>
          <a:lstStyle/>
          <a:p>
            <a:pPr eaLnBrk="1" hangingPunct="1">
              <a:defRPr/>
            </a:pPr>
            <a:r>
              <a:rPr lang="en-US" dirty="0" smtClean="0">
                <a:solidFill>
                  <a:schemeClr val="bg1"/>
                </a:solidFill>
              </a:rPr>
              <a:t>Experiential avoidance</a:t>
            </a:r>
          </a:p>
        </p:txBody>
      </p:sp>
    </p:spTree>
    <p:extLst>
      <p:ext uri="{BB962C8B-B14F-4D97-AF65-F5344CB8AC3E}">
        <p14:creationId xmlns:p14="http://schemas.microsoft.com/office/powerpoint/2010/main" val="3870360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sz="3200" dirty="0" smtClean="0">
                <a:solidFill>
                  <a:schemeClr val="tx1"/>
                </a:solidFill>
                <a:cs typeface="Arial" pitchFamily="34" charset="0"/>
              </a:rPr>
              <a:t>The ability to contact the present moment more fully as a conscious human being, and based on what the situation affords, to change or persist in behavior in order to serve valued ends</a:t>
            </a:r>
            <a:endParaRPr lang="en-US" sz="3200" dirty="0">
              <a:solidFill>
                <a:schemeClr val="tx1"/>
              </a:solidFill>
              <a:cs typeface="Arial" pitchFamily="34" charset="0"/>
            </a:endParaRPr>
          </a:p>
        </p:txBody>
      </p:sp>
      <p:sp>
        <p:nvSpPr>
          <p:cNvPr id="2" name="Title 1"/>
          <p:cNvSpPr>
            <a:spLocks noGrp="1"/>
          </p:cNvSpPr>
          <p:nvPr>
            <p:ph type="title"/>
          </p:nvPr>
        </p:nvSpPr>
        <p:spPr/>
        <p:txBody>
          <a:bodyPr/>
          <a:lstStyle/>
          <a:p>
            <a:r>
              <a:rPr lang="en-US" dirty="0" smtClean="0">
                <a:solidFill>
                  <a:schemeClr val="bg1"/>
                </a:solidFill>
                <a:cs typeface="Arial" pitchFamily="34" charset="0"/>
              </a:rPr>
              <a:t>Psychological flexibility</a:t>
            </a:r>
            <a:endParaRPr lang="en-US" dirty="0">
              <a:solidFill>
                <a:schemeClr val="bg1"/>
              </a:solidFill>
              <a:cs typeface="Arial" pitchFamily="34" charset="0"/>
            </a:endParaRPr>
          </a:p>
        </p:txBody>
      </p:sp>
    </p:spTree>
    <p:extLst>
      <p:ext uri="{BB962C8B-B14F-4D97-AF65-F5344CB8AC3E}">
        <p14:creationId xmlns:p14="http://schemas.microsoft.com/office/powerpoint/2010/main" val="3164426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3"/>
          <p:cNvSpPr>
            <a:spLocks noGrp="1" noChangeArrowheads="1"/>
          </p:cNvSpPr>
          <p:nvPr>
            <p:ph sz="half" idx="4294967295"/>
          </p:nvPr>
        </p:nvSpPr>
        <p:spPr>
          <a:xfrm>
            <a:off x="0" y="1600200"/>
            <a:ext cx="7307263" cy="4141788"/>
          </a:xfrm>
        </p:spPr>
        <p:txBody>
          <a:bodyPr>
            <a:normAutofit/>
          </a:bodyPr>
          <a:lstStyle/>
          <a:p>
            <a:pPr eaLnBrk="1" hangingPunct="1">
              <a:lnSpc>
                <a:spcPct val="90000"/>
              </a:lnSpc>
              <a:defRPr/>
            </a:pPr>
            <a:endParaRPr lang="en-US" sz="1400" dirty="0" smtClean="0">
              <a:latin typeface="Arial" charset="0"/>
            </a:endParaRPr>
          </a:p>
          <a:p>
            <a:pPr eaLnBrk="1" hangingPunct="1">
              <a:lnSpc>
                <a:spcPct val="90000"/>
              </a:lnSpc>
              <a:defRPr/>
            </a:pPr>
            <a:endParaRPr lang="en-US" sz="1400" dirty="0" smtClean="0">
              <a:latin typeface="Arial" charset="0"/>
            </a:endParaRPr>
          </a:p>
        </p:txBody>
      </p:sp>
      <p:pic>
        <p:nvPicPr>
          <p:cNvPr id="1607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403" y="185737"/>
            <a:ext cx="8100197" cy="760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7595106"/>
      </p:ext>
    </p:extLst>
  </p:cSld>
  <p:clrMapOvr>
    <a:masterClrMapping/>
  </p:clrMapOvr>
  <p:transition spd="med" advTm="13696">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313258"/>
            <a:ext cx="8229600" cy="5089202"/>
          </a:xfrm>
        </p:spPr>
        <p:txBody>
          <a:bodyPr/>
          <a:lstStyle/>
          <a:p>
            <a:r>
              <a:rPr lang="en-US" dirty="0" smtClean="0"/>
              <a:t>63 studies</a:t>
            </a:r>
          </a:p>
          <a:p>
            <a:pPr lvl="1"/>
            <a:r>
              <a:rPr lang="en-US" dirty="0" smtClean="0"/>
              <a:t>AAQ </a:t>
            </a:r>
            <a:r>
              <a:rPr lang="en-US" dirty="0"/>
              <a:t>and </a:t>
            </a:r>
            <a:r>
              <a:rPr lang="en-US" dirty="0" smtClean="0"/>
              <a:t>all measures </a:t>
            </a:r>
            <a:r>
              <a:rPr lang="en-US" dirty="0"/>
              <a:t>of anxiety </a:t>
            </a:r>
            <a:r>
              <a:rPr lang="en-US" i="1" dirty="0" smtClean="0"/>
              <a:t>r </a:t>
            </a:r>
            <a:r>
              <a:rPr lang="en-US" dirty="0"/>
              <a:t>= .</a:t>
            </a:r>
            <a:r>
              <a:rPr lang="en-US" dirty="0" smtClean="0"/>
              <a:t>45</a:t>
            </a:r>
          </a:p>
          <a:p>
            <a:r>
              <a:rPr lang="en-US" dirty="0" smtClean="0"/>
              <a:t> General </a:t>
            </a:r>
            <a:r>
              <a:rPr lang="en-US" dirty="0"/>
              <a:t>anxiety symptoms </a:t>
            </a:r>
            <a:r>
              <a:rPr lang="en-US" i="1" dirty="0" smtClean="0"/>
              <a:t>r </a:t>
            </a:r>
            <a:r>
              <a:rPr lang="en-US" dirty="0"/>
              <a:t>= .</a:t>
            </a:r>
            <a:r>
              <a:rPr lang="en-US" dirty="0" smtClean="0"/>
              <a:t>48</a:t>
            </a:r>
          </a:p>
          <a:p>
            <a:r>
              <a:rPr lang="en-US" i="1" dirty="0" smtClean="0"/>
              <a:t>S</a:t>
            </a:r>
            <a:r>
              <a:rPr lang="en-US" dirty="0" smtClean="0"/>
              <a:t>pecific </a:t>
            </a:r>
            <a:r>
              <a:rPr lang="en-US" dirty="0"/>
              <a:t>anxiety disorder symptoms </a:t>
            </a:r>
            <a:r>
              <a:rPr lang="en-US" i="1" dirty="0" smtClean="0"/>
              <a:t>r </a:t>
            </a:r>
            <a:r>
              <a:rPr lang="en-US" dirty="0"/>
              <a:t>= .</a:t>
            </a:r>
            <a:r>
              <a:rPr lang="en-US" dirty="0" smtClean="0"/>
              <a:t>42</a:t>
            </a:r>
          </a:p>
          <a:p>
            <a:r>
              <a:rPr lang="en-US" dirty="0" smtClean="0"/>
              <a:t>Specific disorders</a:t>
            </a:r>
          </a:p>
          <a:p>
            <a:pPr lvl="1"/>
            <a:r>
              <a:rPr lang="en-US" dirty="0" smtClean="0"/>
              <a:t>GAD </a:t>
            </a:r>
            <a:r>
              <a:rPr lang="en-US" i="1" dirty="0" smtClean="0"/>
              <a:t>r </a:t>
            </a:r>
            <a:r>
              <a:rPr lang="en-US" dirty="0"/>
              <a:t>= .</a:t>
            </a:r>
            <a:r>
              <a:rPr lang="en-US" dirty="0" smtClean="0"/>
              <a:t>61</a:t>
            </a:r>
          </a:p>
          <a:p>
            <a:pPr lvl="1"/>
            <a:r>
              <a:rPr lang="en-US" dirty="0" smtClean="0"/>
              <a:t>Social </a:t>
            </a:r>
            <a:r>
              <a:rPr lang="en-US" dirty="0"/>
              <a:t>phobia </a:t>
            </a:r>
            <a:r>
              <a:rPr lang="en-US" i="1" dirty="0" smtClean="0"/>
              <a:t>r </a:t>
            </a:r>
            <a:r>
              <a:rPr lang="en-US" dirty="0"/>
              <a:t>= .</a:t>
            </a:r>
            <a:r>
              <a:rPr lang="en-US" dirty="0" smtClean="0"/>
              <a:t>41</a:t>
            </a:r>
          </a:p>
          <a:p>
            <a:pPr lvl="1"/>
            <a:r>
              <a:rPr lang="en-US" dirty="0" smtClean="0"/>
              <a:t>PTSD </a:t>
            </a:r>
            <a:r>
              <a:rPr lang="en-US" i="1" dirty="0" smtClean="0"/>
              <a:t>r </a:t>
            </a:r>
            <a:r>
              <a:rPr lang="en-US" dirty="0"/>
              <a:t>= .</a:t>
            </a:r>
            <a:r>
              <a:rPr lang="en-US" dirty="0" smtClean="0"/>
              <a:t>39</a:t>
            </a:r>
          </a:p>
          <a:p>
            <a:pPr lvl="1"/>
            <a:r>
              <a:rPr lang="en-US" dirty="0" smtClean="0"/>
              <a:t>OCD </a:t>
            </a:r>
            <a:r>
              <a:rPr lang="en-US" i="1" dirty="0" smtClean="0"/>
              <a:t>r </a:t>
            </a:r>
            <a:r>
              <a:rPr lang="en-US" dirty="0"/>
              <a:t>= .</a:t>
            </a:r>
            <a:r>
              <a:rPr lang="en-US" dirty="0" smtClean="0"/>
              <a:t>36</a:t>
            </a:r>
          </a:p>
          <a:p>
            <a:pPr lvl="1"/>
            <a:r>
              <a:rPr lang="en-US" dirty="0" smtClean="0"/>
              <a:t>panic/agoraphobia </a:t>
            </a:r>
            <a:r>
              <a:rPr lang="en-US" i="1" dirty="0" smtClean="0"/>
              <a:t>r </a:t>
            </a:r>
            <a:r>
              <a:rPr lang="en-US" dirty="0"/>
              <a:t>= .</a:t>
            </a:r>
            <a:r>
              <a:rPr lang="en-US" dirty="0" smtClean="0"/>
              <a:t>21</a:t>
            </a:r>
            <a:endParaRPr lang="en-US" dirty="0"/>
          </a:p>
        </p:txBody>
      </p:sp>
      <p:sp>
        <p:nvSpPr>
          <p:cNvPr id="5" name="Title 4"/>
          <p:cNvSpPr>
            <a:spLocks noGrp="1"/>
          </p:cNvSpPr>
          <p:nvPr>
            <p:ph type="title"/>
          </p:nvPr>
        </p:nvSpPr>
        <p:spPr/>
        <p:txBody>
          <a:bodyPr/>
          <a:lstStyle/>
          <a:p>
            <a:r>
              <a:rPr lang="en-US" dirty="0" smtClean="0"/>
              <a:t>AAQ and Anxiety</a:t>
            </a:r>
            <a:endParaRPr lang="en-US" dirty="0"/>
          </a:p>
        </p:txBody>
      </p:sp>
      <p:sp>
        <p:nvSpPr>
          <p:cNvPr id="2" name="TextBox 1"/>
          <p:cNvSpPr txBox="1"/>
          <p:nvPr/>
        </p:nvSpPr>
        <p:spPr>
          <a:xfrm flipH="1">
            <a:off x="5410200" y="6402460"/>
            <a:ext cx="2765729" cy="369332"/>
          </a:xfrm>
          <a:prstGeom prst="rect">
            <a:avLst/>
          </a:prstGeom>
          <a:noFill/>
        </p:spPr>
        <p:txBody>
          <a:bodyPr wrap="square" rtlCol="0">
            <a:spAutoFit/>
          </a:bodyPr>
          <a:lstStyle/>
          <a:p>
            <a:r>
              <a:rPr lang="en-US" dirty="0" err="1" smtClean="0"/>
              <a:t>Bluett</a:t>
            </a:r>
            <a:r>
              <a:rPr lang="en-US" dirty="0" smtClean="0"/>
              <a:t> et al. 2015 </a:t>
            </a:r>
            <a:r>
              <a:rPr lang="en-US" i="1" dirty="0" smtClean="0"/>
              <a:t>JAD</a:t>
            </a:r>
            <a:endParaRPr lang="en-US" i="1" dirty="0"/>
          </a:p>
        </p:txBody>
      </p:sp>
    </p:spTree>
    <p:extLst>
      <p:ext uri="{BB962C8B-B14F-4D97-AF65-F5344CB8AC3E}">
        <p14:creationId xmlns:p14="http://schemas.microsoft.com/office/powerpoint/2010/main" val="3089807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 and related disorders</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4475" y="2057400"/>
            <a:ext cx="1485900"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981200"/>
            <a:ext cx="1828800" cy="1609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788381"/>
            <a:ext cx="27432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http://www.lucindaellery-hairloss.com/galleryimages/theresa-before-4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343400"/>
            <a:ext cx="1981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therunningdoc.com/wp-content/uploads/2013/09/Skin-Picking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4343400"/>
            <a:ext cx="2819400"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126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pPr marL="0" indent="0">
              <a:buNone/>
            </a:pPr>
            <a:r>
              <a:rPr lang="en-US" u="sng" dirty="0" smtClean="0"/>
              <a:t>Randomized Trials</a:t>
            </a:r>
          </a:p>
          <a:p>
            <a:r>
              <a:rPr lang="en-US" dirty="0" smtClean="0"/>
              <a:t>Effectiveness=4</a:t>
            </a:r>
          </a:p>
          <a:p>
            <a:r>
              <a:rPr lang="en-US" dirty="0" smtClean="0"/>
              <a:t>Mixed Anxiety=2</a:t>
            </a:r>
          </a:p>
          <a:p>
            <a:r>
              <a:rPr lang="en-US" dirty="0" smtClean="0"/>
              <a:t>OCD=3</a:t>
            </a:r>
          </a:p>
          <a:p>
            <a:r>
              <a:rPr lang="en-US" dirty="0" smtClean="0"/>
              <a:t>Trichotillomania=2</a:t>
            </a:r>
            <a:endParaRPr lang="en-US" dirty="0"/>
          </a:p>
        </p:txBody>
      </p:sp>
      <p:sp>
        <p:nvSpPr>
          <p:cNvPr id="3" name="Content Placeholder 2"/>
          <p:cNvSpPr>
            <a:spLocks noGrp="1"/>
          </p:cNvSpPr>
          <p:nvPr>
            <p:ph sz="half" idx="2"/>
          </p:nvPr>
        </p:nvSpPr>
        <p:spPr/>
        <p:txBody>
          <a:bodyPr>
            <a:normAutofit/>
          </a:bodyPr>
          <a:lstStyle/>
          <a:p>
            <a:pPr marL="0" indent="0">
              <a:buNone/>
            </a:pPr>
            <a:r>
              <a:rPr lang="en-US" u="sng" dirty="0" smtClean="0"/>
              <a:t>SS designs, cases, open</a:t>
            </a:r>
            <a:endParaRPr lang="en-US" u="sng" dirty="0"/>
          </a:p>
          <a:p>
            <a:r>
              <a:rPr lang="en-US" dirty="0" smtClean="0"/>
              <a:t>Mixed Anxiety=2</a:t>
            </a:r>
            <a:endParaRPr lang="en-US" dirty="0"/>
          </a:p>
          <a:p>
            <a:r>
              <a:rPr lang="en-US" dirty="0" smtClean="0"/>
              <a:t>OCD=6</a:t>
            </a:r>
            <a:endParaRPr lang="en-US" dirty="0"/>
          </a:p>
          <a:p>
            <a:r>
              <a:rPr lang="en-US" dirty="0" err="1" smtClean="0"/>
              <a:t>Trich</a:t>
            </a:r>
            <a:r>
              <a:rPr lang="en-US" dirty="0" smtClean="0"/>
              <a:t> and Skin picking=6</a:t>
            </a:r>
            <a:endParaRPr lang="en-US" dirty="0"/>
          </a:p>
        </p:txBody>
      </p:sp>
      <p:sp>
        <p:nvSpPr>
          <p:cNvPr id="4" name="Title 3"/>
          <p:cNvSpPr>
            <a:spLocks noGrp="1"/>
          </p:cNvSpPr>
          <p:nvPr>
            <p:ph type="title"/>
          </p:nvPr>
        </p:nvSpPr>
        <p:spPr/>
        <p:txBody>
          <a:bodyPr>
            <a:normAutofit fontScale="90000"/>
          </a:bodyPr>
          <a:lstStyle/>
          <a:p>
            <a:r>
              <a:rPr lang="en-US" dirty="0" smtClean="0"/>
              <a:t>OCD and related disorders outcomes</a:t>
            </a:r>
            <a:endParaRPr lang="en-US" dirty="0"/>
          </a:p>
        </p:txBody>
      </p:sp>
    </p:spTree>
    <p:extLst>
      <p:ext uri="{BB962C8B-B14F-4D97-AF65-F5344CB8AC3E}">
        <p14:creationId xmlns:p14="http://schemas.microsoft.com/office/powerpoint/2010/main" val="33747687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3" name="Content Placeholder 3"/>
          <p:cNvGraphicFramePr>
            <a:graphicFrameLocks noGrp="1"/>
          </p:cNvGraphicFramePr>
          <p:nvPr>
            <p:ph idx="1"/>
          </p:nvPr>
        </p:nvGraphicFramePr>
        <p:xfrm>
          <a:off x="457200" y="1500188"/>
          <a:ext cx="8229600" cy="4625975"/>
        </p:xfrm>
        <a:graphic>
          <a:graphicData uri="http://schemas.openxmlformats.org/presentationml/2006/ole">
            <mc:AlternateContent xmlns:mc="http://schemas.openxmlformats.org/markup-compatibility/2006">
              <mc:Choice xmlns:v="urn:schemas-microsoft-com:vml" Requires="v">
                <p:oleObj spid="_x0000_s156680" r:id="rId3" imgW="8230313" imgH="4627265" progId="Excel.Chart.8">
                  <p:embed/>
                </p:oleObj>
              </mc:Choice>
              <mc:Fallback>
                <p:oleObj r:id="rId3" imgW="8230313" imgH="4627265"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500188"/>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Y-BOCS Scores</a:t>
            </a:r>
            <a:endParaRPr lang="en-US" dirty="0">
              <a:ea typeface="+mj-ea"/>
              <a:cs typeface="+mj-cs"/>
            </a:endParaRPr>
          </a:p>
        </p:txBody>
      </p:sp>
      <p:sp>
        <p:nvSpPr>
          <p:cNvPr id="54275" name="TextBox 4"/>
          <p:cNvSpPr txBox="1">
            <a:spLocks noChangeArrowheads="1"/>
          </p:cNvSpPr>
          <p:nvPr/>
        </p:nvSpPr>
        <p:spPr bwMode="auto">
          <a:xfrm>
            <a:off x="0" y="6400800"/>
            <a:ext cx="5943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r>
              <a:rPr lang="en-US" altLang="en-US" sz="1800" dirty="0"/>
              <a:t>Twohig et al. (2010). </a:t>
            </a:r>
            <a:r>
              <a:rPr lang="en-US" altLang="en-US" sz="1800" i="1" dirty="0" smtClean="0"/>
              <a:t>JCCP</a:t>
            </a:r>
            <a:endParaRPr lang="en-US" altLang="en-US" sz="1800" i="1" dirty="0"/>
          </a:p>
        </p:txBody>
      </p:sp>
    </p:spTree>
    <p:extLst>
      <p:ext uri="{BB962C8B-B14F-4D97-AF65-F5344CB8AC3E}">
        <p14:creationId xmlns:p14="http://schemas.microsoft.com/office/powerpoint/2010/main" val="17794015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297" name="Content Placeholder 3"/>
          <p:cNvGraphicFramePr>
            <a:graphicFrameLocks noGrp="1"/>
          </p:cNvGraphicFramePr>
          <p:nvPr>
            <p:ph idx="1"/>
          </p:nvPr>
        </p:nvGraphicFramePr>
        <p:xfrm>
          <a:off x="406400" y="1449388"/>
          <a:ext cx="8331200" cy="4727575"/>
        </p:xfrm>
        <a:graphic>
          <a:graphicData uri="http://schemas.openxmlformats.org/presentationml/2006/ole">
            <mc:AlternateContent xmlns:mc="http://schemas.openxmlformats.org/markup-compatibility/2006">
              <mc:Choice xmlns:v="urn:schemas-microsoft-com:vml" Requires="v">
                <p:oleObj spid="_x0000_s157704" r:id="rId4" imgW="8327858" imgH="4724809" progId="Excel.Chart.8">
                  <p:embed/>
                </p:oleObj>
              </mc:Choice>
              <mc:Fallback>
                <p:oleObj r:id="rId4" imgW="8327858" imgH="4724809"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1449388"/>
                        <a:ext cx="8331200"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itle 2"/>
          <p:cNvSpPr>
            <a:spLocks noGrp="1"/>
          </p:cNvSpPr>
          <p:nvPr>
            <p:ph type="title"/>
          </p:nvPr>
        </p:nvSpPr>
        <p:spPr/>
        <p:txBody>
          <a:bodyPr/>
          <a:lstStyle/>
          <a:p>
            <a:pPr>
              <a:defRPr/>
            </a:pPr>
            <a:r>
              <a:rPr lang="en-US" dirty="0" smtClean="0">
                <a:ea typeface="+mj-ea"/>
                <a:cs typeface="+mj-cs"/>
              </a:rPr>
              <a:t>% treatment responders</a:t>
            </a:r>
            <a:endParaRPr lang="en-US" dirty="0">
              <a:ea typeface="+mj-ea"/>
              <a:cs typeface="+mj-cs"/>
            </a:endParaRPr>
          </a:p>
        </p:txBody>
      </p:sp>
    </p:spTree>
    <p:extLst>
      <p:ext uri="{BB962C8B-B14F-4D97-AF65-F5344CB8AC3E}">
        <p14:creationId xmlns:p14="http://schemas.microsoft.com/office/powerpoint/2010/main" val="33763608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45" name="Content Placeholder 4"/>
          <p:cNvGraphicFramePr>
            <a:graphicFrameLocks noGrp="1"/>
          </p:cNvGraphicFramePr>
          <p:nvPr>
            <p:ph sz="half" idx="1"/>
          </p:nvPr>
        </p:nvGraphicFramePr>
        <p:xfrm>
          <a:off x="406400" y="1549400"/>
          <a:ext cx="4140200" cy="4627563"/>
        </p:xfrm>
        <a:graphic>
          <a:graphicData uri="http://schemas.openxmlformats.org/presentationml/2006/ole">
            <mc:AlternateContent xmlns:mc="http://schemas.openxmlformats.org/markup-compatibility/2006">
              <mc:Choice xmlns:v="urn:schemas-microsoft-com:vml" Requires="v">
                <p:oleObj spid="_x0000_s158734" r:id="rId4" imgW="4139543" imgH="4627265" progId="Excel.Chart.8">
                  <p:embed/>
                </p:oleObj>
              </mc:Choice>
              <mc:Fallback>
                <p:oleObj r:id="rId4" imgW="4139543" imgH="4627265"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1549400"/>
                        <a:ext cx="414020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7346" name="Content Placeholder 5"/>
          <p:cNvGraphicFramePr>
            <a:graphicFrameLocks noGrp="1"/>
          </p:cNvGraphicFramePr>
          <p:nvPr>
            <p:ph sz="half" idx="2"/>
          </p:nvPr>
        </p:nvGraphicFramePr>
        <p:xfrm>
          <a:off x="4597400" y="1549400"/>
          <a:ext cx="4140200" cy="4627563"/>
        </p:xfrm>
        <a:graphic>
          <a:graphicData uri="http://schemas.openxmlformats.org/presentationml/2006/ole">
            <mc:AlternateContent xmlns:mc="http://schemas.openxmlformats.org/markup-compatibility/2006">
              <mc:Choice xmlns:v="urn:schemas-microsoft-com:vml" Requires="v">
                <p:oleObj spid="_x0000_s158735" r:id="rId6" imgW="4139543" imgH="4627265" progId="Excel.Chart.8">
                  <p:embed/>
                </p:oleObj>
              </mc:Choice>
              <mc:Fallback>
                <p:oleObj r:id="rId6" imgW="4139543" imgH="4627265" progId="Excel.Chart.8">
                  <p:embed/>
                  <p:pic>
                    <p:nvPicPr>
                      <p:cNvPr id="0" name=""/>
                      <p:cNvPicPr>
                        <a:picLocks noGrp="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7400" y="1549400"/>
                        <a:ext cx="414020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itle 3"/>
          <p:cNvSpPr>
            <a:spLocks noGrp="1"/>
          </p:cNvSpPr>
          <p:nvPr>
            <p:ph type="title"/>
          </p:nvPr>
        </p:nvSpPr>
        <p:spPr>
          <a:xfrm>
            <a:off x="685800" y="304800"/>
            <a:ext cx="7770813" cy="1371600"/>
          </a:xfrm>
        </p:spPr>
        <p:txBody>
          <a:bodyPr>
            <a:normAutofit fontScale="90000"/>
          </a:bodyPr>
          <a:lstStyle/>
          <a:p>
            <a:pPr>
              <a:defRPr/>
            </a:pPr>
            <a:r>
              <a:rPr lang="en-US" dirty="0" smtClean="0">
                <a:ea typeface="+mj-ea"/>
                <a:cs typeface="+mj-cs"/>
              </a:rPr>
              <a:t>Refusal, drop-out, and acceptability</a:t>
            </a:r>
            <a:endParaRPr lang="en-US" dirty="0">
              <a:ea typeface="+mj-ea"/>
              <a:cs typeface="+mj-cs"/>
            </a:endParaRPr>
          </a:p>
        </p:txBody>
      </p:sp>
    </p:spTree>
    <p:extLst>
      <p:ext uri="{BB962C8B-B14F-4D97-AF65-F5344CB8AC3E}">
        <p14:creationId xmlns:p14="http://schemas.microsoft.com/office/powerpoint/2010/main" val="41335572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Content Placeholder 3"/>
          <p:cNvGraphicFramePr>
            <a:graphicFrameLocks noGrp="1"/>
          </p:cNvGraphicFramePr>
          <p:nvPr>
            <p:ph idx="1"/>
          </p:nvPr>
        </p:nvGraphicFramePr>
        <p:xfrm>
          <a:off x="457200" y="1500188"/>
          <a:ext cx="8229600" cy="4625975"/>
        </p:xfrm>
        <a:graphic>
          <a:graphicData uri="http://schemas.openxmlformats.org/presentationml/2006/ole">
            <mc:AlternateContent xmlns:mc="http://schemas.openxmlformats.org/markup-compatibility/2006">
              <mc:Choice xmlns:v="urn:schemas-microsoft-com:vml" Requires="v">
                <p:oleObj spid="_x0000_s159752" r:id="rId3" imgW="8230313" imgH="4627265" progId="Excel.Chart.8">
                  <p:embed/>
                </p:oleObj>
              </mc:Choice>
              <mc:Fallback>
                <p:oleObj r:id="rId3" imgW="8230313" imgH="4627265"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500188"/>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err="1" smtClean="0">
                <a:ea typeface="+mj-ea"/>
                <a:cs typeface="+mj-cs"/>
              </a:rPr>
              <a:t>ACT+habit</a:t>
            </a:r>
            <a:r>
              <a:rPr lang="en-US" dirty="0" smtClean="0">
                <a:ea typeface="+mj-ea"/>
                <a:cs typeface="+mj-cs"/>
              </a:rPr>
              <a:t> reversal for trichotillomania</a:t>
            </a:r>
            <a:endParaRPr lang="en-US" dirty="0">
              <a:ea typeface="+mj-ea"/>
              <a:cs typeface="+mj-cs"/>
            </a:endParaRPr>
          </a:p>
        </p:txBody>
      </p:sp>
      <p:sp>
        <p:nvSpPr>
          <p:cNvPr id="37892" name="TextBox 5"/>
          <p:cNvSpPr txBox="1">
            <a:spLocks noChangeArrowheads="1"/>
          </p:cNvSpPr>
          <p:nvPr/>
        </p:nvSpPr>
        <p:spPr bwMode="auto">
          <a:xfrm>
            <a:off x="457200" y="6324600"/>
            <a:ext cx="548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2" pitchFamily="18" charset="2"/>
              <a:buChar char="¥"/>
              <a:defRPr sz="3200">
                <a:solidFill>
                  <a:schemeClr val="tx1"/>
                </a:solidFill>
                <a:latin typeface="Gill Sans MT" pitchFamily="34" charset="0"/>
                <a:ea typeface="ＭＳ Ｐゴシック" pitchFamily="34" charset="-128"/>
              </a:defRPr>
            </a:lvl1pPr>
            <a:lvl2pPr marL="742950" indent="-285750">
              <a:spcBef>
                <a:spcPct val="20000"/>
              </a:spcBef>
              <a:buClr>
                <a:srgbClr val="108BB4"/>
              </a:buClr>
              <a:buSzPct val="60000"/>
              <a:buFont typeface="Wingdings 2" pitchFamily="18" charset="2"/>
              <a:buChar char="¥"/>
              <a:defRPr sz="2800">
                <a:solidFill>
                  <a:schemeClr val="tx1"/>
                </a:solidFill>
                <a:latin typeface="Gill Sans MT" pitchFamily="34" charset="0"/>
                <a:ea typeface="ＭＳ Ｐゴシック" pitchFamily="34" charset="-128"/>
              </a:defRPr>
            </a:lvl2pPr>
            <a:lvl3pPr marL="1143000" indent="-228600">
              <a:spcBef>
                <a:spcPct val="20000"/>
              </a:spcBef>
              <a:buClr>
                <a:srgbClr val="DA7328"/>
              </a:buClr>
              <a:buSzPct val="57000"/>
              <a:buFont typeface="Wingdings 2" pitchFamily="18" charset="2"/>
              <a:buChar char="¥"/>
              <a:defRPr sz="2400">
                <a:solidFill>
                  <a:schemeClr val="tx1"/>
                </a:solidFill>
                <a:latin typeface="Gill Sans MT" pitchFamily="34" charset="0"/>
                <a:ea typeface="ＭＳ Ｐゴシック" pitchFamily="34" charset="-128"/>
              </a:defRPr>
            </a:lvl3pPr>
            <a:lvl4pPr marL="1600200" indent="-228600">
              <a:spcBef>
                <a:spcPct val="20000"/>
              </a:spcBef>
              <a:buClr>
                <a:srgbClr val="AE589F"/>
              </a:buClr>
              <a:buSzPct val="55000"/>
              <a:buFont typeface="Wingdings 2" pitchFamily="18" charset="2"/>
              <a:buChar char="¥"/>
              <a:defRPr sz="2000">
                <a:solidFill>
                  <a:schemeClr val="tx1"/>
                </a:solidFill>
                <a:latin typeface="Gill Sans MT" pitchFamily="34" charset="0"/>
                <a:ea typeface="ＭＳ Ｐゴシック" pitchFamily="34" charset="-128"/>
              </a:defRPr>
            </a:lvl4pPr>
            <a:lvl5pPr marL="2057400" indent="-228600">
              <a:spcBef>
                <a:spcPct val="20000"/>
              </a:spcBef>
              <a:buClr>
                <a:schemeClr val="accent2"/>
              </a:buClr>
              <a:buSzPct val="50000"/>
              <a:buFont typeface="Wingdings 2" pitchFamily="18" charset="2"/>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Clr>
                <a:schemeClr val="accent2"/>
              </a:buClr>
              <a:buSzPct val="50000"/>
              <a:buFont typeface="Wingdings 2" pitchFamily="18" charset="2"/>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Clr>
                <a:schemeClr val="accent2"/>
              </a:buClr>
              <a:buSzPct val="50000"/>
              <a:buFont typeface="Wingdings 2" pitchFamily="18" charset="2"/>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Clr>
                <a:schemeClr val="accent2"/>
              </a:buClr>
              <a:buSzPct val="50000"/>
              <a:buFont typeface="Wingdings 2" pitchFamily="18" charset="2"/>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Clr>
                <a:schemeClr val="accent2"/>
              </a:buClr>
              <a:buSzPct val="50000"/>
              <a:buFont typeface="Wingdings 2" pitchFamily="18" charset="2"/>
              <a:buChar char="¥"/>
              <a:defRPr sz="2000">
                <a:solidFill>
                  <a:schemeClr val="tx1"/>
                </a:solidFill>
                <a:latin typeface="Gill Sans MT" pitchFamily="34" charset="0"/>
                <a:ea typeface="ＭＳ Ｐゴシック" pitchFamily="34" charset="-128"/>
              </a:defRPr>
            </a:lvl9pPr>
          </a:lstStyle>
          <a:p>
            <a:pPr>
              <a:spcBef>
                <a:spcPct val="0"/>
              </a:spcBef>
              <a:buClrTx/>
              <a:buSzTx/>
              <a:buFontTx/>
              <a:buNone/>
            </a:pPr>
            <a:r>
              <a:rPr lang="en-US" altLang="en-US" sz="1800" dirty="0">
                <a:latin typeface="Verdana" pitchFamily="34" charset="0"/>
              </a:rPr>
              <a:t>Woods et al. (2006) </a:t>
            </a:r>
            <a:r>
              <a:rPr lang="en-US" altLang="en-US" sz="1800" i="1" dirty="0" smtClean="0">
                <a:latin typeface="Verdana" pitchFamily="34" charset="0"/>
              </a:rPr>
              <a:t>BRAT.</a:t>
            </a:r>
            <a:endParaRPr lang="en-US" altLang="en-US" sz="1800" i="1" dirty="0">
              <a:latin typeface="Verdana" pitchFamily="34" charset="0"/>
            </a:endParaRPr>
          </a:p>
        </p:txBody>
      </p:sp>
    </p:spTree>
    <p:extLst>
      <p:ext uri="{BB962C8B-B14F-4D97-AF65-F5344CB8AC3E}">
        <p14:creationId xmlns:p14="http://schemas.microsoft.com/office/powerpoint/2010/main" val="3366788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descr="http://www.ezilon.com/maps/images/political-map-of-North-Am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556" y="203589"/>
            <a:ext cx="8381044" cy="65276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p:cNvGraphicFramePr>
            <a:graphicFrameLocks noGrp="1"/>
          </p:cNvGraphicFramePr>
          <p:nvPr>
            <p:ph idx="1"/>
            <p:extLst/>
          </p:nvPr>
        </p:nvGraphicFramePr>
        <p:xfrm>
          <a:off x="508000" y="1550988"/>
          <a:ext cx="8128000" cy="452437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Hours Viewing per week</a:t>
            </a:r>
            <a:endParaRPr lang="en-US" dirty="0">
              <a:ea typeface="+mj-ea"/>
              <a:cs typeface="+mj-cs"/>
            </a:endParaRPr>
          </a:p>
        </p:txBody>
      </p:sp>
      <p:sp>
        <p:nvSpPr>
          <p:cNvPr id="31748" name="TextBox 4"/>
          <p:cNvSpPr txBox="1">
            <a:spLocks noChangeArrowheads="1"/>
          </p:cNvSpPr>
          <p:nvPr/>
        </p:nvSpPr>
        <p:spPr bwMode="auto">
          <a:xfrm>
            <a:off x="0" y="64008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2" pitchFamily="18" charset="2"/>
              <a:buChar char="¥"/>
              <a:defRPr sz="3200">
                <a:solidFill>
                  <a:schemeClr val="tx1"/>
                </a:solidFill>
                <a:latin typeface="Gill Sans MT" pitchFamily="34" charset="0"/>
                <a:ea typeface="ＭＳ Ｐゴシック" pitchFamily="34" charset="-128"/>
              </a:defRPr>
            </a:lvl1pPr>
            <a:lvl2pPr marL="742950" indent="-285750">
              <a:spcBef>
                <a:spcPct val="20000"/>
              </a:spcBef>
              <a:buClr>
                <a:srgbClr val="108BB4"/>
              </a:buClr>
              <a:buSzPct val="60000"/>
              <a:buFont typeface="Wingdings 2" pitchFamily="18" charset="2"/>
              <a:buChar char="¥"/>
              <a:defRPr sz="2800">
                <a:solidFill>
                  <a:schemeClr val="tx1"/>
                </a:solidFill>
                <a:latin typeface="Gill Sans MT" pitchFamily="34" charset="0"/>
                <a:ea typeface="ＭＳ Ｐゴシック" pitchFamily="34" charset="-128"/>
              </a:defRPr>
            </a:lvl2pPr>
            <a:lvl3pPr marL="1143000" indent="-228600">
              <a:spcBef>
                <a:spcPct val="20000"/>
              </a:spcBef>
              <a:buClr>
                <a:srgbClr val="DA7328"/>
              </a:buClr>
              <a:buSzPct val="57000"/>
              <a:buFont typeface="Wingdings 2" pitchFamily="18" charset="2"/>
              <a:buChar char="¥"/>
              <a:defRPr sz="2400">
                <a:solidFill>
                  <a:schemeClr val="tx1"/>
                </a:solidFill>
                <a:latin typeface="Gill Sans MT" pitchFamily="34" charset="0"/>
                <a:ea typeface="ＭＳ Ｐゴシック" pitchFamily="34" charset="-128"/>
              </a:defRPr>
            </a:lvl3pPr>
            <a:lvl4pPr marL="1600200" indent="-228600">
              <a:spcBef>
                <a:spcPct val="20000"/>
              </a:spcBef>
              <a:buClr>
                <a:srgbClr val="AE589F"/>
              </a:buClr>
              <a:buSzPct val="55000"/>
              <a:buFont typeface="Wingdings 2" pitchFamily="18" charset="2"/>
              <a:buChar char="¥"/>
              <a:defRPr sz="2000">
                <a:solidFill>
                  <a:schemeClr val="tx1"/>
                </a:solidFill>
                <a:latin typeface="Gill Sans MT" pitchFamily="34" charset="0"/>
                <a:ea typeface="ＭＳ Ｐゴシック" pitchFamily="34" charset="-128"/>
              </a:defRPr>
            </a:lvl4pPr>
            <a:lvl5pPr marL="2057400" indent="-228600">
              <a:spcBef>
                <a:spcPct val="20000"/>
              </a:spcBef>
              <a:buClr>
                <a:schemeClr val="accent2"/>
              </a:buClr>
              <a:buSzPct val="50000"/>
              <a:buFont typeface="Wingdings 2" pitchFamily="18" charset="2"/>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Clr>
                <a:schemeClr val="accent2"/>
              </a:buClr>
              <a:buSzPct val="50000"/>
              <a:buFont typeface="Wingdings 2" pitchFamily="18" charset="2"/>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Clr>
                <a:schemeClr val="accent2"/>
              </a:buClr>
              <a:buSzPct val="50000"/>
              <a:buFont typeface="Wingdings 2" pitchFamily="18" charset="2"/>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Clr>
                <a:schemeClr val="accent2"/>
              </a:buClr>
              <a:buSzPct val="50000"/>
              <a:buFont typeface="Wingdings 2" pitchFamily="18" charset="2"/>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Clr>
                <a:schemeClr val="accent2"/>
              </a:buClr>
              <a:buSzPct val="50000"/>
              <a:buFont typeface="Wingdings 2" pitchFamily="18" charset="2"/>
              <a:buChar char="¥"/>
              <a:defRPr sz="2000">
                <a:solidFill>
                  <a:schemeClr val="tx1"/>
                </a:solidFill>
                <a:latin typeface="Gill Sans MT" pitchFamily="34" charset="0"/>
                <a:ea typeface="ＭＳ Ｐゴシック" pitchFamily="34" charset="-128"/>
              </a:defRPr>
            </a:lvl9pPr>
          </a:lstStyle>
          <a:p>
            <a:pPr>
              <a:spcBef>
                <a:spcPct val="0"/>
              </a:spcBef>
              <a:buClrTx/>
              <a:buSzTx/>
              <a:buFontTx/>
              <a:buNone/>
            </a:pPr>
            <a:r>
              <a:rPr lang="en-US" altLang="en-US" sz="1800" dirty="0" smtClean="0">
                <a:latin typeface="Verdana" pitchFamily="34" charset="0"/>
              </a:rPr>
              <a:t>Crosby &amp; Twohig (not quite there yet)</a:t>
            </a:r>
            <a:endParaRPr lang="en-US" altLang="en-US" sz="1800" i="1" dirty="0">
              <a:latin typeface="Verdana" pitchFamily="34" charset="0"/>
            </a:endParaRPr>
          </a:p>
        </p:txBody>
      </p:sp>
    </p:spTree>
    <p:extLst>
      <p:ext uri="{BB962C8B-B14F-4D97-AF65-F5344CB8AC3E}">
        <p14:creationId xmlns:p14="http://schemas.microsoft.com/office/powerpoint/2010/main" val="28352679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52400"/>
            <a:ext cx="5858659" cy="716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76579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Grp="1" noChangeAspect="1"/>
          </p:cNvGraphicFramePr>
          <p:nvPr>
            <p:ph/>
          </p:nvPr>
        </p:nvGraphicFramePr>
        <p:xfrm>
          <a:off x="1131888" y="703263"/>
          <a:ext cx="6880225" cy="5849937"/>
        </p:xfrm>
        <a:graphic>
          <a:graphicData uri="http://schemas.openxmlformats.org/presentationml/2006/ole">
            <mc:AlternateContent xmlns:mc="http://schemas.openxmlformats.org/markup-compatibility/2006">
              <mc:Choice xmlns:v="urn:schemas-microsoft-com:vml" Requires="v">
                <p:oleObj spid="_x0000_s160776" name="CorelDRAW" r:id="rId4" imgW="7137360" imgH="6068880" progId="">
                  <p:embed/>
                </p:oleObj>
              </mc:Choice>
              <mc:Fallback>
                <p:oleObj name="CorelDRAW" r:id="rId4" imgW="7137360" imgH="60688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1888" y="703263"/>
                        <a:ext cx="6880225" cy="584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3" name="Oval 3"/>
          <p:cNvSpPr>
            <a:spLocks noChangeArrowheads="1"/>
          </p:cNvSpPr>
          <p:nvPr/>
        </p:nvSpPr>
        <p:spPr bwMode="auto">
          <a:xfrm>
            <a:off x="3810000" y="2743200"/>
            <a:ext cx="1676400" cy="1676400"/>
          </a:xfrm>
          <a:prstGeom prst="ellipse">
            <a:avLst/>
          </a:prstGeom>
          <a:solidFill>
            <a:srgbClr val="0066CC"/>
          </a:solidFill>
          <a:ln w="9525">
            <a:solidFill>
              <a:schemeClr val="tx1"/>
            </a:solidFill>
            <a:miter lim="800000"/>
            <a:headEnd/>
            <a:tailEnd/>
          </a:ln>
        </p:spPr>
        <p:txBody>
          <a:bodyPr wrap="none" anchor="ctr"/>
          <a:lstStyle/>
          <a:p>
            <a:endParaRPr lang="en-US"/>
          </a:p>
        </p:txBody>
      </p:sp>
      <p:sp>
        <p:nvSpPr>
          <p:cNvPr id="15364" name="Text Box 4"/>
          <p:cNvSpPr txBox="1">
            <a:spLocks noChangeArrowheads="1"/>
          </p:cNvSpPr>
          <p:nvPr/>
        </p:nvSpPr>
        <p:spPr bwMode="auto">
          <a:xfrm>
            <a:off x="3810000" y="3182938"/>
            <a:ext cx="1676400" cy="779462"/>
          </a:xfrm>
          <a:prstGeom prst="rect">
            <a:avLst/>
          </a:prstGeom>
          <a:noFill/>
          <a:ln w="9525">
            <a:noFill/>
            <a:miter lim="800000"/>
            <a:headEnd/>
            <a:tailEnd/>
          </a:ln>
        </p:spPr>
        <p:txBody>
          <a:bodyPr>
            <a:spAutoFit/>
          </a:bodyPr>
          <a:lstStyle/>
          <a:p>
            <a:pPr algn="ctr">
              <a:spcBef>
                <a:spcPct val="50000"/>
              </a:spcBef>
            </a:pPr>
            <a:r>
              <a:rPr lang="en-US" dirty="0"/>
              <a:t>Psychological</a:t>
            </a:r>
          </a:p>
          <a:p>
            <a:pPr algn="ctr">
              <a:spcBef>
                <a:spcPct val="50000"/>
              </a:spcBef>
            </a:pPr>
            <a:r>
              <a:rPr lang="en-US" dirty="0"/>
              <a:t>Flexibility</a:t>
            </a:r>
          </a:p>
        </p:txBody>
      </p:sp>
      <p:sp>
        <p:nvSpPr>
          <p:cNvPr id="106501" name="Rectangle 5"/>
          <p:cNvSpPr>
            <a:spLocks noChangeArrowheads="1"/>
          </p:cNvSpPr>
          <p:nvPr/>
        </p:nvSpPr>
        <p:spPr bwMode="auto">
          <a:xfrm>
            <a:off x="773113" y="0"/>
            <a:ext cx="7772400" cy="819150"/>
          </a:xfrm>
          <a:prstGeom prst="rect">
            <a:avLst/>
          </a:prstGeom>
          <a:noFill/>
          <a:ln w="9525">
            <a:noFill/>
            <a:miter lim="800000"/>
            <a:headEnd/>
            <a:tailEnd/>
          </a:ln>
          <a:effectLst/>
        </p:spPr>
        <p:txBody>
          <a:bodyPr anchor="ctr"/>
          <a:lstStyle/>
          <a:p>
            <a:pPr algn="ctr" eaLnBrk="1" hangingPunct="1">
              <a:defRPr/>
            </a:pPr>
            <a:r>
              <a:rPr lang="en-US" sz="2800" b="1" dirty="0">
                <a:solidFill>
                  <a:schemeClr val="hlink"/>
                </a:solidFill>
                <a:effectLst>
                  <a:outerShdw blurRad="38100" dist="38100" dir="2700000" algn="tl">
                    <a:srgbClr val="000000"/>
                  </a:outerShdw>
                </a:effectLst>
                <a:latin typeface="Garamond" pitchFamily="18" charset="0"/>
              </a:rPr>
              <a:t>The Primary ACT Model of Treatment</a:t>
            </a:r>
          </a:p>
        </p:txBody>
      </p:sp>
    </p:spTree>
    <p:extLst>
      <p:ext uri="{BB962C8B-B14F-4D97-AF65-F5344CB8AC3E}">
        <p14:creationId xmlns:p14="http://schemas.microsoft.com/office/powerpoint/2010/main" val="316726905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 and related disorders</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4475" y="2057400"/>
            <a:ext cx="1485900"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981200"/>
            <a:ext cx="1828800" cy="1609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1788381"/>
            <a:ext cx="27432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http://www.lucindaellery-hairloss.com/galleryimages/theresa-before-4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343400"/>
            <a:ext cx="1981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therunningdoc.com/wp-content/uploads/2013/09/Skin-Pickin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4343400"/>
            <a:ext cx="2819400" cy="21145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Object 2"/>
          <p:cNvGraphicFramePr>
            <a:graphicFrameLocks noChangeAspect="1"/>
          </p:cNvGraphicFramePr>
          <p:nvPr>
            <p:extLst>
              <p:ext uri="{D42A27DB-BD31-4B8C-83A1-F6EECF244321}">
                <p14:modId xmlns:p14="http://schemas.microsoft.com/office/powerpoint/2010/main" val="1653640446"/>
              </p:ext>
            </p:extLst>
          </p:nvPr>
        </p:nvGraphicFramePr>
        <p:xfrm>
          <a:off x="5867400" y="4267200"/>
          <a:ext cx="3047090" cy="2590800"/>
        </p:xfrm>
        <a:graphic>
          <a:graphicData uri="http://schemas.openxmlformats.org/presentationml/2006/ole">
            <mc:AlternateContent xmlns:mc="http://schemas.openxmlformats.org/markup-compatibility/2006">
              <mc:Choice xmlns:v="urn:schemas-microsoft-com:vml" Requires="v">
                <p:oleObj spid="_x0000_s161799" name="CorelDRAW" r:id="rId8" imgW="7137360" imgH="6068880" progId="">
                  <p:embed/>
                </p:oleObj>
              </mc:Choice>
              <mc:Fallback>
                <p:oleObj name="CorelDRAW" r:id="rId8" imgW="7137360" imgH="606888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4267200"/>
                        <a:ext cx="3047090" cy="2590800"/>
                      </a:xfrm>
                      <a:prstGeom prst="rect">
                        <a:avLst/>
                      </a:prstGeom>
                      <a:noFill/>
                      <a:extLst/>
                    </p:spPr>
                  </p:pic>
                </p:oleObj>
              </mc:Fallback>
            </mc:AlternateContent>
          </a:graphicData>
        </a:graphic>
      </p:graphicFrame>
    </p:spTree>
    <p:extLst>
      <p:ext uri="{BB962C8B-B14F-4D97-AF65-F5344CB8AC3E}">
        <p14:creationId xmlns:p14="http://schemas.microsoft.com/office/powerpoint/2010/main" val="20970111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Exposure therapy is #1 treatment </a:t>
            </a:r>
            <a:endParaRPr lang="en-US" dirty="0"/>
          </a:p>
        </p:txBody>
      </p:sp>
      <p:pic>
        <p:nvPicPr>
          <p:cNvPr id="4" name="Picture 1"/>
          <p:cNvPicPr>
            <a:picLocks noGrp="1" noChangeAspect="1" noChangeArrowheads="1"/>
          </p:cNvPicPr>
          <p:nvPr>
            <p:ph idx="1"/>
          </p:nvPr>
        </p:nvPicPr>
        <p:blipFill>
          <a:blip r:embed="rId2" cstate="print"/>
          <a:srcRect/>
          <a:stretch>
            <a:fillRect/>
          </a:stretch>
        </p:blipFill>
        <p:spPr bwMode="auto">
          <a:xfrm>
            <a:off x="1645064" y="1676400"/>
            <a:ext cx="6575822" cy="4800600"/>
          </a:xfrm>
          <a:prstGeom prst="rect">
            <a:avLst/>
          </a:prstGeom>
          <a:noFill/>
          <a:ln w="9525">
            <a:noFill/>
            <a:miter lim="800000"/>
            <a:headEnd/>
            <a:tailEnd/>
          </a:ln>
        </p:spPr>
      </p:pic>
    </p:spTree>
    <p:extLst>
      <p:ext uri="{BB962C8B-B14F-4D97-AF65-F5344CB8AC3E}">
        <p14:creationId xmlns:p14="http://schemas.microsoft.com/office/powerpoint/2010/main" val="40981297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1"/>
          <p:cNvSpPr>
            <a:spLocks noGrp="1"/>
          </p:cNvSpPr>
          <p:nvPr>
            <p:ph idx="1"/>
          </p:nvPr>
        </p:nvSpPr>
        <p:spPr>
          <a:xfrm>
            <a:off x="457200" y="1500188"/>
            <a:ext cx="8229600" cy="4625975"/>
          </a:xfrm>
        </p:spPr>
        <p:txBody>
          <a:bodyPr/>
          <a:lstStyle/>
          <a:p>
            <a:r>
              <a:rPr lang="en-US" altLang="en-US" dirty="0" smtClean="0">
                <a:ea typeface="ＭＳ Ｐゴシック" panose="020B0600070205080204" pitchFamily="34" charset="-128"/>
              </a:rPr>
              <a:t>Procedure (How you do it)?</a:t>
            </a:r>
          </a:p>
          <a:p>
            <a:r>
              <a:rPr lang="en-US" altLang="en-US" dirty="0" smtClean="0">
                <a:ea typeface="ＭＳ Ｐゴシック" panose="020B0600070205080204" pitchFamily="34" charset="-128"/>
              </a:rPr>
              <a:t>Process of change (What type of learning do you hope is occurring)?</a:t>
            </a:r>
          </a:p>
          <a:p>
            <a:r>
              <a:rPr lang="en-US" altLang="en-US" dirty="0" smtClean="0">
                <a:ea typeface="ＭＳ Ｐゴシック" panose="020B0600070205080204" pitchFamily="34" charset="-128"/>
              </a:rPr>
              <a:t>Outcome (How do you know you are helping the client)?</a:t>
            </a:r>
          </a:p>
          <a:p>
            <a:endParaRPr lang="en-US" altLang="en-US" dirty="0" smtClean="0">
              <a:ea typeface="ＭＳ Ｐゴシック" panose="020B0600070205080204" pitchFamily="34" charset="-128"/>
            </a:endParaRPr>
          </a:p>
        </p:txBody>
      </p:sp>
      <p:sp>
        <p:nvSpPr>
          <p:cNvPr id="3" name="Title 2"/>
          <p:cNvSpPr>
            <a:spLocks noGrp="1"/>
          </p:cNvSpPr>
          <p:nvPr>
            <p:ph type="title"/>
          </p:nvPr>
        </p:nvSpPr>
        <p:spPr/>
        <p:txBody>
          <a:bodyPr/>
          <a:lstStyle/>
          <a:p>
            <a:pPr>
              <a:defRPr/>
            </a:pPr>
            <a:r>
              <a:rPr lang="en-US" dirty="0" smtClean="0">
                <a:ea typeface="+mj-ea"/>
                <a:cs typeface="+mj-cs"/>
              </a:rPr>
              <a:t>Exposure Therapy</a:t>
            </a:r>
            <a:endParaRPr lang="en-US" dirty="0">
              <a:ea typeface="+mj-ea"/>
              <a:cs typeface="+mj-cs"/>
            </a:endParaRPr>
          </a:p>
        </p:txBody>
      </p:sp>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962400"/>
            <a:ext cx="2314575"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1167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1"/>
          <p:cNvSpPr>
            <a:spLocks noGrp="1"/>
          </p:cNvSpPr>
          <p:nvPr>
            <p:ph idx="1"/>
          </p:nvPr>
        </p:nvSpPr>
        <p:spPr>
          <a:xfrm>
            <a:off x="457200" y="1500188"/>
            <a:ext cx="8229600" cy="4625975"/>
          </a:xfrm>
        </p:spPr>
        <p:txBody>
          <a:bodyPr/>
          <a:lstStyle/>
          <a:p>
            <a:r>
              <a:rPr lang="en-US" altLang="en-US" dirty="0" smtClean="0">
                <a:ea typeface="ＭＳ Ｐゴシック" pitchFamily="34" charset="-128"/>
              </a:rPr>
              <a:t>Within and between session fear reduction is associated with better clinical outcomes</a:t>
            </a:r>
          </a:p>
          <a:p>
            <a:r>
              <a:rPr lang="en-US" altLang="en-US" dirty="0" smtClean="0">
                <a:ea typeface="ＭＳ Ｐゴシック" pitchFamily="34" charset="-128"/>
              </a:rPr>
              <a:t>Moving through the hierarchy in an orderly fashion is best </a:t>
            </a:r>
          </a:p>
          <a:p>
            <a:r>
              <a:rPr lang="en-US" altLang="en-US" dirty="0" smtClean="0">
                <a:ea typeface="ＭＳ Ｐゴシック" pitchFamily="34" charset="-128"/>
              </a:rPr>
              <a:t>Can’</a:t>
            </a:r>
            <a:r>
              <a:rPr lang="en-US" altLang="ja-JP" dirty="0" smtClean="0">
                <a:ea typeface="ＭＳ Ｐゴシック" pitchFamily="34" charset="-128"/>
              </a:rPr>
              <a:t>t stop exposures without fear reduction</a:t>
            </a:r>
          </a:p>
          <a:p>
            <a:r>
              <a:rPr lang="en-US" altLang="ja-JP" dirty="0" smtClean="0">
                <a:ea typeface="ＭＳ Ｐゴシック" pitchFamily="34" charset="-128"/>
              </a:rPr>
              <a:t>Exposure is about fear reduction</a:t>
            </a:r>
          </a:p>
          <a:p>
            <a:pPr lvl="1"/>
            <a:r>
              <a:rPr lang="en-US" altLang="ja-JP" dirty="0" smtClean="0">
                <a:ea typeface="ＭＳ Ｐゴシック" pitchFamily="34" charset="-128"/>
              </a:rPr>
              <a:t>Not fear toleration</a:t>
            </a:r>
          </a:p>
          <a:p>
            <a:r>
              <a:rPr lang="en-US" dirty="0"/>
              <a:t>“optimizing learning …. based on increasing tolerance for fear and anxiety” (Arch &amp; </a:t>
            </a:r>
            <a:r>
              <a:rPr lang="en-US" dirty="0" err="1"/>
              <a:t>Craske</a:t>
            </a:r>
            <a:r>
              <a:rPr lang="en-US" dirty="0"/>
              <a:t>, 2009)</a:t>
            </a:r>
          </a:p>
          <a:p>
            <a:endParaRPr lang="en-US" altLang="ja-JP" dirty="0" smtClean="0">
              <a:ea typeface="ＭＳ Ｐゴシック" pitchFamily="34" charset="-128"/>
            </a:endParaRPr>
          </a:p>
          <a:p>
            <a:endParaRPr lang="en-US" altLang="en-US" dirty="0" smtClean="0">
              <a:ea typeface="ＭＳ Ｐゴシック" pitchFamily="34" charset="-128"/>
            </a:endParaRPr>
          </a:p>
        </p:txBody>
      </p:sp>
      <p:sp>
        <p:nvSpPr>
          <p:cNvPr id="3" name="Title 2"/>
          <p:cNvSpPr>
            <a:spLocks noGrp="1"/>
          </p:cNvSpPr>
          <p:nvPr>
            <p:ph type="title"/>
          </p:nvPr>
        </p:nvSpPr>
        <p:spPr/>
        <p:txBody>
          <a:bodyPr>
            <a:normAutofit fontScale="90000"/>
          </a:bodyPr>
          <a:lstStyle/>
          <a:p>
            <a:pPr>
              <a:defRPr/>
            </a:pPr>
            <a:r>
              <a:rPr lang="en-US" dirty="0" smtClean="0">
                <a:ea typeface="+mj-ea"/>
                <a:cs typeface="+mj-cs"/>
              </a:rPr>
              <a:t>Some misconceptions about exposure work</a:t>
            </a:r>
            <a:endParaRPr lang="en-US" dirty="0">
              <a:ea typeface="+mj-ea"/>
              <a:cs typeface="+mj-cs"/>
            </a:endParaRPr>
          </a:p>
        </p:txBody>
      </p:sp>
    </p:spTree>
    <p:extLst>
      <p:ext uri="{BB962C8B-B14F-4D97-AF65-F5344CB8AC3E}">
        <p14:creationId xmlns:p14="http://schemas.microsoft.com/office/powerpoint/2010/main" val="26124358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55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55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Extinction involves new leaning and not unlearning</a:t>
            </a:r>
          </a:p>
          <a:p>
            <a:pPr lvl="1"/>
            <a:r>
              <a:rPr lang="en-US" dirty="0"/>
              <a:t>spontaneous recovery (passage of time)</a:t>
            </a:r>
          </a:p>
          <a:p>
            <a:pPr lvl="1"/>
            <a:r>
              <a:rPr lang="en-US" dirty="0"/>
              <a:t> </a:t>
            </a:r>
            <a:r>
              <a:rPr lang="en-US" dirty="0" err="1"/>
              <a:t>disinhibition</a:t>
            </a:r>
            <a:r>
              <a:rPr lang="en-US" dirty="0"/>
              <a:t> (presentation of a novel stimulus)</a:t>
            </a:r>
          </a:p>
          <a:p>
            <a:pPr lvl="1"/>
            <a:r>
              <a:rPr lang="en-US" dirty="0"/>
              <a:t> reinstatement (presentation of the US or </a:t>
            </a:r>
            <a:r>
              <a:rPr lang="en-US" dirty="0" err="1"/>
              <a:t>reinforcer</a:t>
            </a:r>
            <a:r>
              <a:rPr lang="en-US" dirty="0"/>
              <a:t>)</a:t>
            </a:r>
          </a:p>
          <a:p>
            <a:pPr lvl="1"/>
            <a:r>
              <a:rPr lang="en-US" dirty="0"/>
              <a:t>renewal (a change in context)</a:t>
            </a:r>
          </a:p>
          <a:p>
            <a:pPr lvl="1"/>
            <a:r>
              <a:rPr lang="en-US" dirty="0"/>
              <a:t>resurgence (new behavior introduced during extinction places on extinction)</a:t>
            </a:r>
          </a:p>
          <a:p>
            <a:endParaRPr lang="en-US" sz="2800" dirty="0"/>
          </a:p>
        </p:txBody>
      </p:sp>
      <p:sp>
        <p:nvSpPr>
          <p:cNvPr id="3" name="Title 2"/>
          <p:cNvSpPr>
            <a:spLocks noGrp="1"/>
          </p:cNvSpPr>
          <p:nvPr>
            <p:ph type="title"/>
          </p:nvPr>
        </p:nvSpPr>
        <p:spPr/>
        <p:txBody>
          <a:bodyPr>
            <a:normAutofit fontScale="90000"/>
          </a:bodyPr>
          <a:lstStyle/>
          <a:p>
            <a:r>
              <a:rPr lang="en-US" dirty="0" smtClean="0"/>
              <a:t>Example of the importance of basic sciences</a:t>
            </a:r>
            <a:endParaRPr lang="en-US" dirty="0"/>
          </a:p>
        </p:txBody>
      </p:sp>
    </p:spTree>
    <p:extLst>
      <p:ext uri="{BB962C8B-B14F-4D97-AF65-F5344CB8AC3E}">
        <p14:creationId xmlns:p14="http://schemas.microsoft.com/office/powerpoint/2010/main" val="33846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3"/>
          <p:cNvSpPr>
            <a:spLocks noGrp="1" noChangeArrowheads="1"/>
          </p:cNvSpPr>
          <p:nvPr>
            <p:ph idx="1"/>
          </p:nvPr>
        </p:nvSpPr>
        <p:spPr/>
        <p:txBody>
          <a:bodyPr/>
          <a:lstStyle/>
          <a:p>
            <a:pPr eaLnBrk="1" hangingPunct="1">
              <a:lnSpc>
                <a:spcPct val="90000"/>
              </a:lnSpc>
              <a:defRPr/>
            </a:pPr>
            <a:r>
              <a:rPr lang="en-US" sz="2800" dirty="0" smtClean="0">
                <a:latin typeface="Arial" charset="0"/>
              </a:rPr>
              <a:t>ACT with limited exposure or ACT with lots of exposure</a:t>
            </a:r>
          </a:p>
          <a:p>
            <a:pPr eaLnBrk="1" hangingPunct="1">
              <a:lnSpc>
                <a:spcPct val="90000"/>
              </a:lnSpc>
              <a:defRPr/>
            </a:pPr>
            <a:r>
              <a:rPr lang="en-US" sz="2800" dirty="0" smtClean="0">
                <a:latin typeface="Arial" charset="0"/>
              </a:rPr>
              <a:t>Limited exposure</a:t>
            </a:r>
          </a:p>
          <a:p>
            <a:pPr lvl="1" eaLnBrk="1" hangingPunct="1">
              <a:lnSpc>
                <a:spcPct val="90000"/>
              </a:lnSpc>
              <a:defRPr/>
            </a:pPr>
            <a:r>
              <a:rPr lang="en-US" sz="2400" dirty="0" smtClean="0">
                <a:latin typeface="Arial" charset="0"/>
              </a:rPr>
              <a:t>Creative Hopelessness</a:t>
            </a:r>
          </a:p>
          <a:p>
            <a:pPr lvl="1" eaLnBrk="1" hangingPunct="1">
              <a:lnSpc>
                <a:spcPct val="90000"/>
              </a:lnSpc>
              <a:defRPr/>
            </a:pPr>
            <a:r>
              <a:rPr lang="en-US" sz="2400" dirty="0" smtClean="0">
                <a:latin typeface="Arial" charset="0"/>
              </a:rPr>
              <a:t>Control as a Problem</a:t>
            </a:r>
          </a:p>
          <a:p>
            <a:pPr lvl="1" eaLnBrk="1" hangingPunct="1">
              <a:lnSpc>
                <a:spcPct val="90000"/>
              </a:lnSpc>
              <a:defRPr/>
            </a:pPr>
            <a:r>
              <a:rPr lang="en-US" sz="2400" dirty="0" smtClean="0">
                <a:latin typeface="Arial" charset="0"/>
              </a:rPr>
              <a:t>Acceptance</a:t>
            </a:r>
          </a:p>
          <a:p>
            <a:pPr lvl="1" eaLnBrk="1" hangingPunct="1">
              <a:lnSpc>
                <a:spcPct val="90000"/>
              </a:lnSpc>
              <a:defRPr/>
            </a:pPr>
            <a:r>
              <a:rPr lang="en-US" sz="2400" dirty="0" smtClean="0">
                <a:latin typeface="Arial" charset="0"/>
              </a:rPr>
              <a:t>Defusion</a:t>
            </a:r>
          </a:p>
          <a:p>
            <a:pPr lvl="1" eaLnBrk="1" hangingPunct="1">
              <a:lnSpc>
                <a:spcPct val="90000"/>
              </a:lnSpc>
              <a:defRPr/>
            </a:pPr>
            <a:r>
              <a:rPr lang="en-US" sz="2400" dirty="0" smtClean="0">
                <a:latin typeface="Arial" charset="0"/>
              </a:rPr>
              <a:t>Self as context/ being present</a:t>
            </a:r>
          </a:p>
          <a:p>
            <a:pPr lvl="1" eaLnBrk="1" hangingPunct="1">
              <a:lnSpc>
                <a:spcPct val="90000"/>
              </a:lnSpc>
              <a:defRPr/>
            </a:pPr>
            <a:r>
              <a:rPr lang="en-US" sz="2400" dirty="0" smtClean="0">
                <a:latin typeface="Arial" charset="0"/>
              </a:rPr>
              <a:t>Behavioral commitments at session 3ish</a:t>
            </a:r>
          </a:p>
          <a:p>
            <a:pPr lvl="1" eaLnBrk="1" hangingPunct="1">
              <a:lnSpc>
                <a:spcPct val="90000"/>
              </a:lnSpc>
              <a:defRPr/>
            </a:pPr>
            <a:r>
              <a:rPr lang="en-US" sz="2400" dirty="0" smtClean="0">
                <a:latin typeface="Arial" charset="0"/>
              </a:rPr>
              <a:t>Values last two sessions</a:t>
            </a:r>
          </a:p>
          <a:p>
            <a:pPr eaLnBrk="1" hangingPunct="1">
              <a:lnSpc>
                <a:spcPct val="90000"/>
              </a:lnSpc>
              <a:defRPr/>
            </a:pPr>
            <a:endParaRPr lang="en-US" sz="2800" dirty="0" smtClean="0">
              <a:latin typeface="Arial" charset="0"/>
            </a:endParaRPr>
          </a:p>
        </p:txBody>
      </p:sp>
      <p:sp>
        <p:nvSpPr>
          <p:cNvPr id="150530" name="Rectangle 2"/>
          <p:cNvSpPr>
            <a:spLocks noGrp="1" noRot="1" noChangeArrowheads="1"/>
          </p:cNvSpPr>
          <p:nvPr>
            <p:ph type="title"/>
          </p:nvPr>
        </p:nvSpPr>
        <p:spPr/>
        <p:txBody>
          <a:bodyPr/>
          <a:lstStyle/>
          <a:p>
            <a:pPr eaLnBrk="1" hangingPunct="1">
              <a:defRPr/>
            </a:pPr>
            <a:r>
              <a:rPr lang="en-US" dirty="0" smtClean="0">
                <a:solidFill>
                  <a:schemeClr val="bg1"/>
                </a:solidFill>
                <a:latin typeface="Arial" charset="0"/>
              </a:rPr>
              <a:t>Options</a:t>
            </a:r>
          </a:p>
        </p:txBody>
      </p:sp>
    </p:spTree>
    <p:extLst>
      <p:ext uri="{BB962C8B-B14F-4D97-AF65-F5344CB8AC3E}">
        <p14:creationId xmlns:p14="http://schemas.microsoft.com/office/powerpoint/2010/main" val="21072458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1"/>
          <p:cNvSpPr>
            <a:spLocks noGrp="1"/>
          </p:cNvSpPr>
          <p:nvPr>
            <p:ph idx="1"/>
          </p:nvPr>
        </p:nvSpPr>
        <p:spPr>
          <a:xfrm>
            <a:off x="457200" y="1500188"/>
            <a:ext cx="8229600" cy="4625975"/>
          </a:xfrm>
        </p:spPr>
        <p:txBody>
          <a:bodyPr/>
          <a:lstStyle/>
          <a:p>
            <a:r>
              <a:rPr lang="en-US" dirty="0"/>
              <a:t>3 or so sessions setting </a:t>
            </a:r>
            <a:r>
              <a:rPr lang="en-US" dirty="0" smtClean="0"/>
              <a:t>up exposures</a:t>
            </a:r>
          </a:p>
          <a:p>
            <a:r>
              <a:rPr lang="en-US" altLang="en-US" dirty="0" smtClean="0">
                <a:ea typeface="ＭＳ Ｐゴシック" panose="020B0600070205080204" pitchFamily="34" charset="-128"/>
              </a:rPr>
              <a:t>Procedure</a:t>
            </a:r>
          </a:p>
          <a:p>
            <a:pPr lvl="1"/>
            <a:r>
              <a:rPr lang="en-US" altLang="en-US" dirty="0" smtClean="0">
                <a:ea typeface="ＭＳ Ｐゴシック" panose="020B0600070205080204" pitchFamily="34" charset="-128"/>
              </a:rPr>
              <a:t>Contacting feared stimuli</a:t>
            </a:r>
          </a:p>
          <a:p>
            <a:pPr lvl="1"/>
            <a:r>
              <a:rPr lang="en-US" altLang="en-US" dirty="0" smtClean="0">
                <a:ea typeface="ＭＳ Ｐゴシック" panose="020B0600070205080204" pitchFamily="34" charset="-128"/>
              </a:rPr>
              <a:t>And/or engaging in valued activities</a:t>
            </a:r>
          </a:p>
          <a:p>
            <a:pPr lvl="1"/>
            <a:r>
              <a:rPr lang="en-US" altLang="en-US" dirty="0" smtClean="0">
                <a:ea typeface="ＭＳ Ｐゴシック" panose="020B0600070205080204" pitchFamily="34" charset="-128"/>
              </a:rPr>
              <a:t>While practicing ACT concepts</a:t>
            </a:r>
          </a:p>
          <a:p>
            <a:r>
              <a:rPr lang="en-US" altLang="en-US" dirty="0" smtClean="0">
                <a:ea typeface="ＭＳ Ｐゴシック" panose="020B0600070205080204" pitchFamily="34" charset="-128"/>
              </a:rPr>
              <a:t>Process of change</a:t>
            </a:r>
          </a:p>
          <a:p>
            <a:pPr lvl="1"/>
            <a:r>
              <a:rPr lang="en-US" altLang="en-US" dirty="0" smtClean="0">
                <a:ea typeface="ＭＳ Ｐゴシック" panose="020B0600070205080204" pitchFamily="34" charset="-128"/>
              </a:rPr>
              <a:t>Psychological flexibility</a:t>
            </a:r>
          </a:p>
          <a:p>
            <a:r>
              <a:rPr lang="en-US" altLang="en-US" dirty="0" smtClean="0">
                <a:ea typeface="ＭＳ Ｐゴシック" panose="020B0600070205080204" pitchFamily="34" charset="-128"/>
              </a:rPr>
              <a:t>Desired outcome</a:t>
            </a:r>
          </a:p>
          <a:p>
            <a:pPr lvl="1"/>
            <a:r>
              <a:rPr lang="en-US" altLang="en-US" dirty="0" smtClean="0">
                <a:ea typeface="ＭＳ Ｐゴシック" panose="020B0600070205080204" pitchFamily="34" charset="-128"/>
              </a:rPr>
              <a:t>Greater life functioning</a:t>
            </a:r>
          </a:p>
          <a:p>
            <a:pPr lvl="1"/>
            <a:r>
              <a:rPr lang="en-US" altLang="en-US" dirty="0" smtClean="0">
                <a:ea typeface="ＭＳ Ｐゴシック" panose="020B0600070205080204" pitchFamily="34" charset="-128"/>
              </a:rPr>
              <a:t>Change in internal experience not a concern</a:t>
            </a:r>
          </a:p>
          <a:p>
            <a:pPr lvl="1"/>
            <a:endParaRPr lang="en-US" altLang="en-US" dirty="0" smtClean="0">
              <a:ea typeface="ＭＳ Ｐゴシック" panose="020B0600070205080204" pitchFamily="34" charset="-128"/>
            </a:endParaRPr>
          </a:p>
        </p:txBody>
      </p:sp>
      <p:sp>
        <p:nvSpPr>
          <p:cNvPr id="3" name="Title 2"/>
          <p:cNvSpPr>
            <a:spLocks noGrp="1"/>
          </p:cNvSpPr>
          <p:nvPr>
            <p:ph type="title"/>
          </p:nvPr>
        </p:nvSpPr>
        <p:spPr/>
        <p:txBody>
          <a:bodyPr/>
          <a:lstStyle/>
          <a:p>
            <a:pPr>
              <a:defRPr/>
            </a:pPr>
            <a:r>
              <a:rPr lang="en-US" dirty="0" smtClean="0">
                <a:ea typeface="+mj-ea"/>
                <a:cs typeface="+mj-cs"/>
              </a:rPr>
              <a:t>ACT’s view on Exposure</a:t>
            </a:r>
            <a:endParaRPr lang="en-US" dirty="0">
              <a:ea typeface="+mj-ea"/>
              <a:cs typeface="+mj-cs"/>
            </a:endParaRPr>
          </a:p>
        </p:txBody>
      </p:sp>
    </p:spTree>
    <p:extLst>
      <p:ext uri="{BB962C8B-B14F-4D97-AF65-F5344CB8AC3E}">
        <p14:creationId xmlns:p14="http://schemas.microsoft.com/office/powerpoint/2010/main" val="237774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69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69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697">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69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697">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697">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697">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69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defRPr/>
            </a:pPr>
            <a:r>
              <a:rPr lang="en-US" dirty="0" smtClean="0"/>
              <a:t>My life</a:t>
            </a:r>
            <a:endParaRPr lang="en-US" dirty="0"/>
          </a:p>
        </p:txBody>
      </p:sp>
      <p:pic>
        <p:nvPicPr>
          <p:cNvPr id="16392" name="Picture 8" descr="http://www.babyjellybeans.com/sites/C/3518/photos/3518_140421_13_43951726177288622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05854"/>
            <a:ext cx="3231249" cy="2423437"/>
          </a:xfrm>
          <a:prstGeom prst="rect">
            <a:avLst/>
          </a:prstGeom>
          <a:noFill/>
          <a:extLst>
            <a:ext uri="{909E8E84-426E-40DD-AFC4-6F175D3DCCD1}">
              <a14:hiddenFill xmlns:a14="http://schemas.microsoft.com/office/drawing/2010/main">
                <a:solidFill>
                  <a:srgbClr val="FFFFFF"/>
                </a:solidFill>
              </a14:hiddenFill>
            </a:ext>
          </a:extLst>
        </p:spPr>
      </p:pic>
      <p:pic>
        <p:nvPicPr>
          <p:cNvPr id="16394" name="Picture 10" descr="http://www.babyjellybeans.com/sites/C/3518/photos/3518_140326_12_46304509744431169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24000"/>
            <a:ext cx="3276600" cy="2457450"/>
          </a:xfrm>
          <a:prstGeom prst="rect">
            <a:avLst/>
          </a:prstGeom>
          <a:noFill/>
          <a:extLst>
            <a:ext uri="{909E8E84-426E-40DD-AFC4-6F175D3DCCD1}">
              <a14:hiddenFill xmlns:a14="http://schemas.microsoft.com/office/drawing/2010/main">
                <a:solidFill>
                  <a:srgbClr val="FFFFFF"/>
                </a:solidFill>
              </a14:hiddenFill>
            </a:ext>
          </a:extLst>
        </p:spPr>
      </p:pic>
      <p:pic>
        <p:nvPicPr>
          <p:cNvPr id="16396" name="Picture 12" descr="http://www.babyjellybeans.com/sites/C/3518/photos/3518_140326_12_242988277697858392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5162" y="4136392"/>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6398" name="Picture 14" descr="http://www.babyjellybeans.com/sites/C/3518/photos/3518_130530_12_45977329595452757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886200"/>
            <a:ext cx="3381589" cy="25361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Content Placeholder 3" descr="Overall Figure for pilot.pdf"/>
          <p:cNvPicPr>
            <a:picLocks noGrp="1"/>
          </p:cNvPicPr>
          <p:nvPr>
            <p:ph idx="4294967295"/>
          </p:nvPr>
        </p:nvPicPr>
        <p:blipFill>
          <a:blip r:embed="rId2">
            <a:extLst>
              <a:ext uri="{28A0092B-C50C-407E-A947-70E740481C1C}">
                <a14:useLocalDpi xmlns:a14="http://schemas.microsoft.com/office/drawing/2010/main" val="0"/>
              </a:ext>
            </a:extLst>
          </a:blip>
          <a:srcRect t="13861" b="8582"/>
          <a:stretch>
            <a:fillRect/>
          </a:stretch>
        </p:blipFill>
        <p:spPr>
          <a:xfrm>
            <a:off x="1371600" y="152400"/>
            <a:ext cx="6172200" cy="6248400"/>
          </a:xfrm>
        </p:spPr>
      </p:pic>
      <p:sp>
        <p:nvSpPr>
          <p:cNvPr id="72706" name="TextBox 1"/>
          <p:cNvSpPr txBox="1">
            <a:spLocks noChangeArrowheads="1"/>
          </p:cNvSpPr>
          <p:nvPr/>
        </p:nvSpPr>
        <p:spPr bwMode="auto">
          <a:xfrm>
            <a:off x="228600" y="6553200"/>
            <a:ext cx="5011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r>
              <a:rPr lang="en-US" altLang="en-US" sz="1400"/>
              <a:t>Meuret, Twohig, Hayes, Rosenfeld, &amp; Craske, in press</a:t>
            </a:r>
          </a:p>
        </p:txBody>
      </p:sp>
    </p:spTree>
    <p:extLst>
      <p:ext uri="{BB962C8B-B14F-4D97-AF65-F5344CB8AC3E}">
        <p14:creationId xmlns:p14="http://schemas.microsoft.com/office/powerpoint/2010/main" val="24264716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Habit Reversal	</a:t>
            </a:r>
            <a:endParaRPr lang="en-US" dirty="0"/>
          </a:p>
        </p:txBody>
      </p:sp>
      <p:sp>
        <p:nvSpPr>
          <p:cNvPr id="3" name="Content Placeholder 2"/>
          <p:cNvSpPr>
            <a:spLocks noGrp="1"/>
          </p:cNvSpPr>
          <p:nvPr>
            <p:ph idx="1"/>
          </p:nvPr>
        </p:nvSpPr>
        <p:spPr/>
        <p:txBody>
          <a:bodyPr/>
          <a:lstStyle/>
          <a:p>
            <a:r>
              <a:rPr lang="en-US" dirty="0" smtClean="0"/>
              <a:t>Awareness training</a:t>
            </a:r>
          </a:p>
          <a:p>
            <a:r>
              <a:rPr lang="en-US" dirty="0" smtClean="0"/>
              <a:t>Competing response training</a:t>
            </a:r>
          </a:p>
          <a:p>
            <a:r>
              <a:rPr lang="en-US" dirty="0" smtClean="0"/>
              <a:t>Social support</a:t>
            </a:r>
          </a:p>
          <a:p>
            <a:pPr marL="0" indent="0">
              <a:buNone/>
            </a:pPr>
            <a:endParaRPr lang="en-US" dirty="0"/>
          </a:p>
        </p:txBody>
      </p:sp>
    </p:spTree>
    <p:extLst>
      <p:ext uri="{BB962C8B-B14F-4D97-AF65-F5344CB8AC3E}">
        <p14:creationId xmlns:p14="http://schemas.microsoft.com/office/powerpoint/2010/main" val="226009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a:latin typeface="Arial" panose="020B0604020202020204" pitchFamily="34" charset="0"/>
                <a:cs typeface="Arial" panose="020B0604020202020204" pitchFamily="34" charset="0"/>
              </a:rPr>
              <a:t>Arch, J. J., Eifert, G. H., Davies, C., Vilardaga, J. C. P., Rose, R. D., &amp; Craske, M. G. (2012). Randomized clinical trial of cognitive behavioral therapy (CBT) versus acceptance and commitment therapy (ACT) for mixed anxiety disorders. </a:t>
            </a:r>
            <a:r>
              <a:rPr lang="en-US" sz="2000" i="1" dirty="0">
                <a:latin typeface="Arial" panose="020B0604020202020204" pitchFamily="34" charset="0"/>
                <a:cs typeface="Arial" panose="020B0604020202020204" pitchFamily="34" charset="0"/>
              </a:rPr>
              <a:t>Journal of Consulting and Clinical Psychology</a:t>
            </a:r>
            <a:r>
              <a:rPr lang="en-US" sz="2000"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80</a:t>
            </a:r>
            <a:r>
              <a:rPr lang="en-US" sz="2000" dirty="0">
                <a:latin typeface="Arial" panose="020B0604020202020204" pitchFamily="34" charset="0"/>
                <a:cs typeface="Arial" panose="020B0604020202020204" pitchFamily="34" charset="0"/>
              </a:rPr>
              <a:t>(5), 750–765. doi:10.1037/a0028310</a:t>
            </a:r>
          </a:p>
          <a:p>
            <a:r>
              <a:rPr lang="en-US" sz="2000" dirty="0" smtClean="0">
                <a:latin typeface="Arial" panose="020B0604020202020204" pitchFamily="34" charset="0"/>
                <a:cs typeface="Arial" panose="020B0604020202020204" pitchFamily="34" charset="0"/>
              </a:rPr>
              <a:t>Arch</a:t>
            </a:r>
            <a:r>
              <a:rPr lang="en-US" sz="2000" dirty="0">
                <a:latin typeface="Arial" panose="020B0604020202020204" pitchFamily="34" charset="0"/>
                <a:cs typeface="Arial" panose="020B0604020202020204" pitchFamily="34" charset="0"/>
              </a:rPr>
              <a:t>, J. J., &amp; Craske, M. G. (2006). Mechanisms of mindfulness: Emotion regulation following a focused breathing induction. </a:t>
            </a:r>
            <a:r>
              <a:rPr lang="en-US" sz="2000" i="1" dirty="0" err="1">
                <a:latin typeface="Arial" panose="020B0604020202020204" pitchFamily="34" charset="0"/>
                <a:cs typeface="Arial" panose="020B0604020202020204" pitchFamily="34" charset="0"/>
              </a:rPr>
              <a:t>Behaviour</a:t>
            </a:r>
            <a:r>
              <a:rPr lang="en-US" sz="2000" i="1" dirty="0">
                <a:latin typeface="Arial" panose="020B0604020202020204" pitchFamily="34" charset="0"/>
                <a:cs typeface="Arial" panose="020B0604020202020204" pitchFamily="34" charset="0"/>
              </a:rPr>
              <a:t> Research and Therapy</a:t>
            </a:r>
            <a:r>
              <a:rPr lang="en-US" sz="2000"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44</a:t>
            </a:r>
            <a:r>
              <a:rPr lang="en-US" sz="2000" dirty="0">
                <a:latin typeface="Arial" panose="020B0604020202020204" pitchFamily="34" charset="0"/>
                <a:cs typeface="Arial" panose="020B0604020202020204" pitchFamily="34" charset="0"/>
              </a:rPr>
              <a:t>(12), 1849–1858. </a:t>
            </a:r>
            <a:r>
              <a:rPr lang="en-US" sz="2000" dirty="0" smtClean="0">
                <a:latin typeface="Arial" panose="020B0604020202020204" pitchFamily="34" charset="0"/>
                <a:cs typeface="Arial" panose="020B0604020202020204" pitchFamily="34" charset="0"/>
              </a:rPr>
              <a:t>doi:10.1016/j.brat.2005.12.007</a:t>
            </a:r>
          </a:p>
          <a:p>
            <a:r>
              <a:rPr lang="en-US" sz="2000" dirty="0" err="1" smtClean="0">
                <a:latin typeface="Arial" panose="020B0604020202020204" pitchFamily="34" charset="0"/>
                <a:cs typeface="Arial" panose="020B0604020202020204" pitchFamily="34" charset="0"/>
              </a:rPr>
              <a:t>Wolitzky</a:t>
            </a:r>
            <a:r>
              <a:rPr lang="en-US" sz="2000" dirty="0" smtClean="0">
                <a:latin typeface="Arial" panose="020B0604020202020204" pitchFamily="34" charset="0"/>
                <a:cs typeface="Arial" panose="020B0604020202020204" pitchFamily="34" charset="0"/>
              </a:rPr>
              <a:t>-Taylor</a:t>
            </a:r>
            <a:r>
              <a:rPr lang="en-US" sz="2000" dirty="0">
                <a:latin typeface="Arial" panose="020B0604020202020204" pitchFamily="34" charset="0"/>
                <a:cs typeface="Arial" panose="020B0604020202020204" pitchFamily="34" charset="0"/>
              </a:rPr>
              <a:t>, K. B., Arch, J. J., Rosenfield, D., &amp; Craske, M. G. (2012). Moderators and non-specific predictors of treatment outcome for anxiety disorders: a comparison of cognitive behavioral therapy to acceptance and commitment therapy. </a:t>
            </a:r>
            <a:r>
              <a:rPr lang="en-US" sz="2000" i="1" dirty="0">
                <a:latin typeface="Arial" panose="020B0604020202020204" pitchFamily="34" charset="0"/>
                <a:cs typeface="Arial" panose="020B0604020202020204" pitchFamily="34" charset="0"/>
              </a:rPr>
              <a:t>Journal of Consulting and Clinical Psychology</a:t>
            </a:r>
            <a:r>
              <a:rPr lang="en-US" sz="2000"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80</a:t>
            </a:r>
            <a:r>
              <a:rPr lang="en-US" sz="2000" dirty="0">
                <a:latin typeface="Arial" panose="020B0604020202020204" pitchFamily="34" charset="0"/>
                <a:cs typeface="Arial" panose="020B0604020202020204" pitchFamily="34" charset="0"/>
              </a:rPr>
              <a:t>(5), 786–799. doi:10.1037/a0029418</a:t>
            </a:r>
          </a:p>
          <a:p>
            <a:endParaRPr lang="en-US" sz="20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smtClean="0"/>
              <a:t>Top Anxiety Reads</a:t>
            </a:r>
            <a:endParaRPr lang="en-US" dirty="0"/>
          </a:p>
        </p:txBody>
      </p:sp>
    </p:spTree>
    <p:extLst>
      <p:ext uri="{BB962C8B-B14F-4D97-AF65-F5344CB8AC3E}">
        <p14:creationId xmlns:p14="http://schemas.microsoft.com/office/powerpoint/2010/main" val="3170391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PEA8PDxQPDw0PDg8NDw0PDw8QEBAQFREWGBQRFhUZHCghGBolHRQVITEhJSkrLy4uFx8zODMsNygtLisBCgoKDg0OFBAPFiwcHBwsLCwuLCwsNy0sLCwsLDAsLCwsLCwtLCwsLCwsKywsMzcsLCw3NCwsLCwrLC04LCssLP/AABEIAMIBAwMBIgACEQEDEQH/xAAcAAABBQEBAQAAAAAAAAAAAAABAAIFBgcIBAP/xABREAACAQMCAgUHBQkNBgcAAAABAgMABBEFEgchBhMxQVEUIlJhcYGRMnSSobMIFSQlNXOCstEjMzRCVGJyk5Sio7HSF0NTZMHTFkRjwsPh8P/EABoBAQEBAAMBAAAAAAAAAAAAAAABAgQFBgP/xAAuEQEAAQEGBAUDBQEAAAAAAAAAAQIDFBZRU6EEEZHhQVJhYtEGMWMFISIywRL/2gAMAwEAAhEDEQA/ALRinAVMRWKju3HxP7K+vkyeivwryNP0/bzHOquIc6eLpyQgpwqa8mT0V+Apwt19FfgK1h211I6Sl6pyQgFOAqbFuvor8BThbr6K/AUw5aakdC9RkhBThU35Ovor8BRFuvor8BUw5aakdC9U5IQUam/J19FfgKcLdfRX4Cphu01I6F7jJB0anPJ19FfgKPk6+ivwFTDVpqR0L3GSCpVPeTr6K/AUvJ19FfgKYatdSOhe6ckDSqe8mT0V+ApeTJ6K/AUw3a6kdFvdOSCoVPeTJ6K/Cl5Knor8KmG7XUjdb3TkgsUKnfJU9FfhS8lT0V+FTDdtqRuXunJBUqnfJE9FfhQ8jT0Vphu31Kd0vdOUoKlU75Gnoih5Enoj66Yc4jz07/Be6cpQdDFTnkSeiPrpeQp6I+JqYc4jz07/AAXqnJBUDU75Ano/W37aabBPR+tv20w7xHmp3+FvVGSCoVOfe+P0f7zU06cngfpGph7ifNT1n4L1R6oShips6cngfpGnpaIvYo9p5/51uj6e4iZ/lVTHWf8AEniqfCEEIyewEjxANKrFto1y8OUak9O7F69HxApYo0q9K4aI1vpHbWJQXUqwmQMUDK53BcZ7AfEfGvdpt/HcxJPAwkhkBZHAIDAEjODz7Qayjjz++af+buv1oqsXDzpNZw6ZZxTXVrFKkbh45J41dT1rnmCcjkRQT+p9NbG1leC4nWOaPbvQpKSu5Qw5hcdjA++rEK5s4mXkc+p3ssLpLE/UbZY2DI2LaMHBHbggj3V0Hq+sQ2UBuLlxHEoAzjJZj2KoHaT4UEkKcKyluNcAfAtZzHn5RliD48dnZ9dXjTOlcN3Zy3trumWKN3eAALMGVdxjIPY2OzuPjQT4pwqn9Cun0OrSSxRRyxPFGJcSlDvUtg42k9mR8a8V7xRt4b1rIxTEpcratODH1YYsFLducAk55dxoL8KIqr9NumkWkdR1qSTNP1m1IimQE25Y7iOXnCpjo9qgvbWG6VHiWdOsWNypYLk7SccuYGffQSNKvFreoi0tp7p1ZkgieZlXG4hRkgZ76ocfGWzMUshiuEeMxqkB6rfMW3ZIIbAC7eZPpDtzQaTRrOND4wWk5cXCSWZSNpFZmEqybR8gFee89wxzryQ8a7YyANb3KQE463dEzAekUB+oE0GpUqj77WYILY3kkii1Eay9aMkMjY2bQOZJyMAduRWeXHGu3DHq7W5dF7XZ4kOPHGTj40Gp0qqvRTp1b6mkxt1lE8EZke1cKJCOeChztYEjHbyJGcZFefolxFt9Tn8mijuIpOqeUGZYgrbSuVG1id3nZ/RNBcqVVHpdxBttLmWCdZ5JDEJj1KxsEUswAbcw5+aTVqtJusjjk2sm9FfY+Ny7gDtbBIyM+NB8dT1KK1jM1xIkMIIUySHCgnsGa+WkazBeKzWssc6oQrtE24KSMgGqrxq/JEvzi2+0FQ3AH+C33zqP7EUGpYpUaBoBTTRNA0AoUaFAKBo0KAUqVCg+dHFGiooMd49D9008eEdzn3mL9lQ3Rfhk1/apdC5WIOGPVmAuRhivbvHh4VdeLPRi5vntGtYut6sTiTz4027ur2/KIz2H4VYugWkSWunwQTr1cyiTem5WxmViOakjsIq+A586TaObK4lti/WmMKesC7AdyBuzJx2+NaBxvvTI1hEuREIpZSO5pDtGfcP1jR6fdBL25vp5beHrInSMK/WwrkiIA8mYHtFW7pp0NN/booIS5h86JzzXJADI2O44HMdhAPPspy/ZXm0DQrRtFhiaOM9daJLJJtG7rHjDF93aCCeXhiqbwMuiuoSRk/uU1m5kXuLI6FWPs3MP0jQTQtaihaxSOTyY5TzXtiuw9qiQncF5nlyq6cP+hZ09XkmIa6lAU7MlI0HPYD3knmT6h4c2aKF0emGja7Iv+4SSe3IOf3h13Rc/6o1Avp8lxa3WpNkN5aqufBpQzOfpPH9daHxF6E3F3cxz2kYk3RdXNmSNMMreafOIzkNj9GpHTeh8q6JLYugF3Ks0uzcpHXb90Q3A4/iRjOaChdLdRbVLuzRSSWt7WFR27ZZsFvhvUH+jXQekQLFBFEg2xxRrGijlhVGAPgKyLh/w+uoL6O4vIhHDCkjoetifMpG1RhSe5mOf5tbFGuBigr/EmTGl34Hfay5+jWR8IdMimuLl50SXqo4wiyKGUFy+Tg8s+Z9ZrYOmlhJc2N3DCu+WS3ljjTKruYrgDJIA99UPhl0VurJ7s3cXVCRYAh6yJ9xUybvkscfKHb41IVQptLj+/Qttg8mOqRRGLsXqmnXcnswSKtfHTS4IJbA28UUJeK4WTqkVAwQx7MheWRubn66Nx0NvDrAuhDm1++EVx1vWw/vayKS23du7AeWM1K8Uejl1fNaG2iM3VicP58Sbd3V7flMM/JPZ4VR7or6yXo5YffNWmh6qFVt0d1eSVN2xQVYdgBPM45VBaL0weOCWDR9JC2zMxZ5Z5JVZiMEuWAB5d288q9uq9CrmfSLO3VcXdqA5gLL5/JgyBs7QeYI545dtRugafrEcHkCWyQRZkHlM+0GIOxLEYc7jliRgGiIzglJs1PI5jyKYe7fF/wDVO1JPvVryuvmxtcrOvPGIZyQ/uXdIP0RUvwz6J3dlfiW4gaOHqJYus6yBgCWQjkrk/wATwo8bTC5tJEeNp1aSFkV1ZurxncQO4MMfpmgiBH999ebOXiFwd2eY6i3wPgxUfTrf4xyHsrI+CGj/ALnPeMP3xxbxH+YnNyPaxA/QrXAeVQUTjd+SX+c2369RPAD+CXp/5tfsVqw8VtKmvdOaC1jM0xuIX2AoDtUkk5YgV4ODeg3Fha3SXcTQSSXIkRWZGJXqlGfNJHaDQX8000TQNA2hRNCgBoUjQoFQpUqAUqVKgApwptEUBoiqD0w4lJpl01q1vJMVjSTesqqMMOzBHqqO0zjDHPPBALWVTNNFAHMyEKXcLnG3n20GoCjtpCjQLZTTFTwaNB8hHT1SlTgaA4pEUQaWaBu2mtEDX1zSzQeZ46+arXpeq/0w14adayXbIZRG0a9WrBSd7he0j10FhjAolax5eNaD/wArN/XR/srQuhnSYanai6VGiBkki2MwY5THPIHroJt1rK5uDayTSyvdvtlmeVkS3VWG5y23cXPjjOK1U0hQePRdMjtIY7eEbYolCKM5PrJPeScknxNe/NNzSzQOFOzTAaWaAmgaRNNoFSpUKBU2iaBoBQo0DQCjQpUCpUqVBgHGoY1VvXa25/WqrdGD+HWPz21+2SrXxtH409tpB/m9VHo8cXlmfC7tj/jLSFdX5o14NR1SK1jM1xJHDEva8jBRnwHifUOdU254waejYXyqUemkGFP0yD9VEaFmhmqbpXE7TrlggmMLscAXEbRAnw381HvNW8NnmOYPMeseNA7NLNNo0DwadUPrfSG2sV3Xc0cORlVYkuw/moMs3uFVG54yaehwou5R6SQgD+8wP1UGjZobqo2m8V9NnIUyyW7E4HlETKufWy5A95FXKCZZFV42V42G5XRgysPEEcjQfVjVG4yfki5/OW/26Vd6o/GU/ii5/p2/26UHOua6G4JfklPnNx/mK55xXQ3BEfimP5zcfrCir9mhXh1nWILJFlu5UgjZxGrvuwXIJC8ge5T8Kh/9oOm/yyD/ABP9NEWfNKvH98ouoF0ZI1tWjWYTuwSPq2GVbLYwCCO2qje8W9NiJVXmnwcboYG2+4vtz7qC90M1SdP4rabOQplkgJ5Dr4XVc+tlyB7yKuME6yKskbLJG43LIjBlYeII5EUH1zSoUhQOoUaBoAaFI0KBGhSoUCpUKVAaVA0aDBeNw/Ga+uyg+0lqj6fOIpoZTkiOaKUgdpCuGIHr5VeuOI/GUfrsYftZqz0mkKnuketXGr3RkKySEbuotolaTqos9gVc8+zLd59wqMvdIuIBumguIVOPOlhljXn2DLDFdE9CujqafaRRKo65kV7iTHnSSkZOT4DOAO4Cpi8iWRHjkVXjdSro4DKyntBB7RQcpVrfBTpU5dtNmYsmxpbUseabflxA+GPOA7sNWedKNLFne3NsvyIpT1ee3q2AZAfHAYDPqr1dAp+r1TT2HfdJH7pMof1qsDp0LVA4odPPvagt7ba1/Mu4MQGW3j7OsI72PPAPLlk9mDoM0oRGduSIjOx8FUZJ+ArkzXdTe9uZ7qT5c8hkx27V7ET2KoVfdUR4r27eaR5ZmaSVzueR2LMx9ZNSmn9Er65QSQWtzJGRlZBEwVhjtUnGfdVv4LdGY7u6lubhQ8NoE2RsMq87ZIJHeFAJx4keFb+RRXIOo6bNatsuIpYH7QssbISPEZHMeyp3oN02m0qUFC0lozDrrUnzWHeyei/r7+/NdC9LujsepWsttKqlipMMhHOKbHmuD3c+3xGRXKckZUlWBVlJVlPIhgcEGg6/0m8juoYriBt8MyCRG7Mg9xHcR2EdxBqncaUxpFx+ct/tkqvfc+a6WiurBznqSLqEE8wjnbIAO4Bth9rmrNxr56NcH/1bb7ZaDm/FdE8DkzpEfzi4/WFc7iujOB/5Hj+c3P69BG/dBjGnW3z9PsJqwIVvn3QJzp1t8/T7CasFK0EzrvSWa9jtLZsrb2kEFvDApJBdIwhlPpMxBx4A4HeSV6H35TrBZ3mzGc+TyZx47cZ+qtP4I9FEEP3zmUPNIzpa7hkRRqdrSAHsYsGGe4D1mtYxQcfyRlWKsGVlO1lYFWUjtBB7DVp6BdNJdKmHNnspGHX22cjHYZEHc4+vGD3Y1PjH0VS5tHvo1Au7Vd7uBgywD5at47R5wPdgjvrATQde21wsqJJGweORFkR15hkYZVh6iDX2ArO+CGrGfTjCxy1pO0S5OT1TAOn1lx7FFaMtELFA06mtQMNNpxppoFQpUKBUqVKgVKlRFBhXHVfxjAfGwjHwnm/bWe26gsgPYXUH2ZGa0njwv4daHxssfCZ/21mqnBB8CDVp+6us3HM+018ZV5V6G7aBWojnnimuNUuPWkB/wl/ZUP0TbGo6f3/h9p9sgqc4wDbq03rgtz/cqvdFG/GGn/P7T7dKQrpTpy5XTNRIyCLG5wR284mFcsCus9ctPKbW5t/+PbzQe90K/wDWuSiCOTAhgdrA5BBHaCPGg9Ntqc0GRDNNCGOWEU0kYY+JCkZr6npHd/yu8/tU/wDqrReBSwTSXlvPHDJJtinj62NHO0Eq+Nw7iU+NbCOj9r/JrT+zQ/6aDlj/AMSXf8rvP7VP/qqNeQsSzEszEszMSSSe0kntNdctoFr/ACa0/s0P+moK61DSInaOQ6UkiMUdGW1DKwPNSMcjQZLwIlxq20f7y0nQ+wFW/wDaK1LjV+Rrj87bfbLU30eudPldjY+QvLGuWa2WHeity5lRkA1B8bD+J7j85b/bLQc35ro7gh+R4fnFz+vXNxNdI8EfyND+fuPtKCN+6C/gFr8/T7CWsHIrdfugT+AWvz9fsJawljQdQ8PIAul6eB2eRwN72QMfrJqzbKpvCHU1udJtcEb7dTayAHmpjOFz7UKH31cyaIjekFuHtrlGGUe3mRgewqYyCPrrkZRy9wrqfiLqgtNMvJScMYHhj8TLINiY97Z9gNctgUVrX3PzkNqK9221b35lFbOlZHwHsysN5OeyWaOEesRKSfrl+qtcSiHU1qdTDQMNCiaFAKFGgaBUqVKgVGgKdQYvx3QeVWRPL8FlHIZ5iTkO311lzjkfYa3viX0In1SW2kgeFBDHIjdaXBJZlIxhT4GqY3Bq8IP7radnpy/6KQrbl7AfUKOKdGmAoPaAAfbinbaI5641jGqv67a3P1EVVuip/D7D59a/bJWu8R+HFzqV6bmB7ZI+oiixK0gbcu7PJUIxzHfUHovB+9gubadpbMrDcQzMA82SqSKxA8ztwKK2w1gfF/ok1pcvexLm0un3uR/urg/KU+AY+cD4kjwz0Dtr5XdmkyPFKqyRSKUeNwCrKe4iiOTNG1eWynjubdtk0Ryp7QR3qw71I5EVrmmcb4ygFzbSrIORMDo6N68OQV9mT7a+XSfgrljJpsoRTz8muCxA9SygE49RB9tUufhfqiMQLbePSjntyp+LA/EUVaOknGaSVGjsYTAWGPKJWVnXPbtQcgfWSfZWUyEsSSSzsxJJJZmYnmfEkmrvp/CbU5Thoo7dfTmnjx8ELH6q0/oPwut9OdbidvK7xeaMV2wwt6SJ3t/OPuAoPVwk6ItptlumXbeXRE0w70UD9ziPrAJJ9bEd1fPjWPxPcfnLf7ZavgNVviLoEmpafLaQNGksjxMGlLBAFkDHJAJ7B4URyqa6T4IfkaH89cfaGs4PBO+/41j9Of8A7daxw70KTTbCO0maN5UklctEWKYZyRzIB7PVRVY+6E5WFp8+H2MlYKTW6fdBPmxtPnn/AML1hGaCz9C+mVxo8zPEA8UoUzW0mQsi4yrA9qtg8mHce8VqC8c7bZk2tyJMfIDxFM+G/t9+2jF0Cg1bSdNYkwXaWUSx3KqDlcZCSL/GXn45H1Ghajwl1KJsRxxXC9zwzxjl7JCpFB4enPTufV3XrAIbaI5itUYsAxGC7ty3tjlnAAHYOZzA6fZvcSxwwqXllcRog7yf8h3k9wBNW/S+EmoysBKkVqmebSzIxx4hYy2fqrW+hHQKDSwWXM1067XuXABx3qi/xF95J7zQe/ologsLWC2Xn1aec+Mb5Ccu/vYn6qn1NNC06iHU00qBoGmhRoUAoUaBoBSpUqBA0QaaKcKBwpwNRut6xFYwm4uCywqyqzqjvgscDIUE4zy99eXo50rtdRMi2khkaIKXDRyRkBs4PnAZ+Seygnc0RXg1jVIrOCS5uG6uCPbvfBbG5gowBzPNhUf0b6YWmovIlo7yNGgd8wyoFBOBzYAZPh6jQT5p1QfSPpXaacB5XMsbMMrEAXlYeIRcnHrPKq3b8YNNZtrNcxj03gJX+6SfqoL/ALqKtXj0++iuY1mt5EmhfO2SNgynHaOXePConpD0zs9NkSK8laKR4+tUCKV8ruIzlVI7VNBZaVeTS9RjuYY7iEloZkDxsVK5U9+DzFQ3SHp1ZafKILuVo5TGsoUQyuNhJAOVUjtU0FjzWd9IeL1nayNFCsl66HDPEUWHPgHPyvaAR66keIOqyS6M8unLNM14kKxGGKRpOpl5s20DI8wEerdWa8L+ghmlml1C2mWOBYxHDcRSRrI77sthgNwUL2dnnCgt2mcbbSRgs8NxbAnHWDbMi+tsYbHsBrSLa7SZEkiZZI5FDo6EMrKewgisK4y9Hba0FrLbIkEkrSRvFH5quqgEOF7sZxy8RVr4B3DvYTxsSY4roiLP8UMisyj1ZOfaxoNNNDFPxSxQZV90B/ArT54fsmrCq6V4qdE5tVt7eG2aFWinMrGZnUY2FcDap586zP8A2LX/APxLH+tm/wC1RWvdAR+K9O+ZwfqCp+o/oxpzWtlaW0m0yQW0ULlCSpZVAOCQOXuqT20QyiKOKWKB1A0qVADQNKhQA0KNKgbQNE000CpUqVA0U4UwGnCg8ut6ct3bT2z/ACJ4mjJ9EkcmHrBwfdWFcOr9tO1ZIpfN3u9hODyAYthT/WKvuJroGsL4zaP5PerdJlUu13lhkbbiPAY57iRsPuNWJ5SLNx11bbbW1mpwZ5TM/wCbiAwD7WcH9Gvvwos10/SLjUJR50yzXbcvOMEKtsX34cj+nWbdJNXk1q+tgoIeSO1s1U5IEhx1rY8N7P7lBredS0gNp01jDyBsZLSEdw/cSif9KKwPovp769qn4U7HrS9zcuD5wjX+ImewZKqPAeytY1XhPYSwNHBGbacIeqnWWV8P3bwxIYZ7e/wxWZcItSW11RBOerE0Ulpl/NCyEqVBz2ZZNvtNdCXNysKPLKwjijUu7scBVA5kmoMD4Q67JY6klo5IhupDbSwk8lnGQjj17ht9jHwFSX3QQ/DbQ/8AJkf4z/tqtdDEN7rls6AgNfm8I9FFkMpz7hirbx4Ci7smdS6G1lXk+w5Emcg4PZkdx7aDRuGzfinT/mwH941kvHbnqcfzGL7WWtS4UXqTaTaCM5MIkgdcgsrLI2A2O8gqfYRWS8bL5JdUIjYN1NtFA5ByA4Z2K+0bx76DbugZ/Fem/Mbf7MV9Ol+urp1lPduN/VgBI843yMQqLnuGTzPcM18OgJ/FenfMoP1BUbxS8jezSLUZpLaCSdSrxIzs0iqxC8kbljJ7O6iMXs7S96RXhLMCRjfIRiG2iJOFVfjgdpxzPaa6A6JdHYtNtktockAl3cgBpJDjdI3r5AeoADuqr8KrSySKcadNJcoJlaV5UZGVimAvNFyMLWhCgNI0qVA0ihin0MUAFGlSoAaBo0DQKhSoUCoUaFAqFGgaBpppp1A0DaVGlQfIGng18Q1O3UH2Bqg8YHgk019zxmVJYntwGUs0m8KwUZ5+Yz59mavQasdbg7MXJ8ptlUsTnq5CwBPhyz8aDwcFdG6+/e5YZSziyPzsoKr/AHRIfhW7gCq/0R6OxaXb+TwlnZmMkszABpHIxnA7AAAAKm91BnvTnhVHfSvdWjrb3Mh3SxupMMj978uaMe/tB7cZyaqp4W6rKFhmuYjACPNe6uJIwB4JtrbN1HfQVjoF0Eh0hWYN193Iu2S4ZduFznq0X+KuQCeeTgeyvpxA6HJq8CJvENxCxeGYruA3ABkYeicDs7CB7DYt1HNBh9nwk1KNyEmt4UbCvJHcTDK+tQoJ9hqV1fgqxW3W1miBSIi4lm6wNLKWJ3BVBCqBgAZ7q1zdRDUHj6M2DWlna2zlWeCCOFmXO0lVxkZ54qC4mdE5NWt4YYXiiaKfri0u/BGxlwNoPPnVqzRBoKhwx6GyaRHcpNJFKZpI3Uxb8AKpBB3AeNXbNfIGnZoPpmlmmZo5oHZpU3NLNA6lTc0s0BoUM0s0BoUs0M0BoUs0M0CoGkTTSaA000iaBNAqVNzSoIi0vwQAxww5ZPYa9glHiPjVdFOrydh+u2lnTFNdP/XLx58nYV8JTM84nksIkHiPjR3j1VXqNfbEM6W/Zm5+qw7vX9dODVXaNTEU6W/ZLp7li3ez40d3/wC5VXaNMRfi37F09yw7qO72fGq9SpiP8W/YunqsW6ju9lV2jmpiP8W/YunuWINTg9VzNHNMRzpb9lufqse8eqjvHiPjVbzRzUxHOlv2Ln7lk3jxHxpdYPEfGq3mlmmI50t+xc48yydYPEfGl1g8R8RVczSzTEdWlv2Ln7lj6weI+IodaPEfEVXc0M1MR1aUdexc48yx9aPEfEUuuHivxFVzNLNMR1aW/YuceZYuvX0l+IoGdfSX6Qqu7qBamI69KOvYucZrF5QvpL9IUDcr6S/SFVwmhmpiK0046rc4zWI3Sekn0hTTdp6afSFV+hTEVppx1S6U5p/ytPTT6Qp6SBvkkH2EGq5mhuxzHb4irT9Q18/5WcdS5x4Ss1CoFdQkAxn4gE0q50fr3D5VdI+Xzulfojrf5C/0R/lX1FKlXlK/7S7Cn7QdRFClWJU4UhSpVmWRo0qVQGjSpVAaVKlQKjQpUUaVKlUUqVKlQKjQpUCpUqVAqVKlQClSpVQKVKlQChSpUZCmmlSrUNG0qVKtD//Z"/>
          <p:cNvSpPr>
            <a:spLocks noChangeAspect="1" noChangeArrowheads="1"/>
          </p:cNvSpPr>
          <p:nvPr/>
        </p:nvSpPr>
        <p:spPr bwMode="auto">
          <a:xfrm>
            <a:off x="1730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4628" name="Picture 4" descr="http://danlopez2012.com/wp-content/uploads/2011/01/howmayihelpyo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
            <a:ext cx="8686800" cy="65151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7838" y="685800"/>
            <a:ext cx="1808162" cy="646331"/>
          </a:xfrm>
          <a:prstGeom prst="rect">
            <a:avLst/>
          </a:prstGeom>
          <a:noFill/>
        </p:spPr>
        <p:txBody>
          <a:bodyPr wrap="square" rtlCol="0">
            <a:spAutoFit/>
          </a:bodyPr>
          <a:lstStyle/>
          <a:p>
            <a:r>
              <a:rPr lang="en-US" dirty="0" smtClean="0"/>
              <a:t>Certain populations?</a:t>
            </a:r>
            <a:endParaRPr lang="en-US" dirty="0"/>
          </a:p>
        </p:txBody>
      </p:sp>
      <p:sp>
        <p:nvSpPr>
          <p:cNvPr id="6" name="TextBox 5"/>
          <p:cNvSpPr txBox="1"/>
          <p:nvPr/>
        </p:nvSpPr>
        <p:spPr>
          <a:xfrm>
            <a:off x="3276600" y="762000"/>
            <a:ext cx="1981200" cy="369332"/>
          </a:xfrm>
          <a:prstGeom prst="rect">
            <a:avLst/>
          </a:prstGeom>
          <a:noFill/>
        </p:spPr>
        <p:txBody>
          <a:bodyPr wrap="square" rtlCol="0">
            <a:spAutoFit/>
          </a:bodyPr>
          <a:lstStyle/>
          <a:p>
            <a:r>
              <a:rPr lang="en-US" dirty="0" smtClean="0"/>
              <a:t>Age groups?</a:t>
            </a:r>
            <a:endParaRPr lang="en-US" dirty="0"/>
          </a:p>
        </p:txBody>
      </p:sp>
      <p:sp>
        <p:nvSpPr>
          <p:cNvPr id="7" name="TextBox 6"/>
          <p:cNvSpPr txBox="1"/>
          <p:nvPr/>
        </p:nvSpPr>
        <p:spPr>
          <a:xfrm>
            <a:off x="6096000" y="1332131"/>
            <a:ext cx="1371600" cy="646331"/>
          </a:xfrm>
          <a:prstGeom prst="rect">
            <a:avLst/>
          </a:prstGeom>
          <a:noFill/>
        </p:spPr>
        <p:txBody>
          <a:bodyPr wrap="square" rtlCol="0">
            <a:spAutoFit/>
          </a:bodyPr>
          <a:lstStyle/>
          <a:p>
            <a:r>
              <a:rPr lang="en-US" dirty="0" smtClean="0"/>
              <a:t>Empirical support?</a:t>
            </a:r>
            <a:endParaRPr lang="en-US" dirty="0"/>
          </a:p>
        </p:txBody>
      </p:sp>
      <p:sp>
        <p:nvSpPr>
          <p:cNvPr id="8" name="TextBox 7"/>
          <p:cNvSpPr txBox="1"/>
          <p:nvPr/>
        </p:nvSpPr>
        <p:spPr>
          <a:xfrm>
            <a:off x="5715000" y="3352800"/>
            <a:ext cx="1828800" cy="923330"/>
          </a:xfrm>
          <a:prstGeom prst="rect">
            <a:avLst/>
          </a:prstGeom>
          <a:noFill/>
        </p:spPr>
        <p:txBody>
          <a:bodyPr wrap="square" rtlCol="0">
            <a:spAutoFit/>
          </a:bodyPr>
          <a:lstStyle/>
          <a:p>
            <a:r>
              <a:rPr lang="en-US" dirty="0" smtClean="0"/>
              <a:t>Is this really any different than CBT?</a:t>
            </a:r>
            <a:endParaRPr lang="en-US" dirty="0"/>
          </a:p>
        </p:txBody>
      </p:sp>
      <p:sp>
        <p:nvSpPr>
          <p:cNvPr id="9" name="TextBox 8"/>
          <p:cNvSpPr txBox="1"/>
          <p:nvPr/>
        </p:nvSpPr>
        <p:spPr>
          <a:xfrm>
            <a:off x="6096000" y="5638800"/>
            <a:ext cx="2743200" cy="923330"/>
          </a:xfrm>
          <a:prstGeom prst="rect">
            <a:avLst/>
          </a:prstGeom>
          <a:noFill/>
        </p:spPr>
        <p:txBody>
          <a:bodyPr wrap="square" rtlCol="0">
            <a:spAutoFit/>
          </a:bodyPr>
          <a:lstStyle/>
          <a:p>
            <a:r>
              <a:rPr lang="en-US" dirty="0" smtClean="0"/>
              <a:t>I saw Hayes present on this and I couldn’t follow him. </a:t>
            </a:r>
            <a:endParaRPr lang="en-US" dirty="0"/>
          </a:p>
        </p:txBody>
      </p:sp>
      <p:sp>
        <p:nvSpPr>
          <p:cNvPr id="10" name="TextBox 9"/>
          <p:cNvSpPr txBox="1"/>
          <p:nvPr/>
        </p:nvSpPr>
        <p:spPr>
          <a:xfrm>
            <a:off x="2362200" y="1447800"/>
            <a:ext cx="2057400" cy="923330"/>
          </a:xfrm>
          <a:prstGeom prst="rect">
            <a:avLst/>
          </a:prstGeom>
          <a:noFill/>
        </p:spPr>
        <p:txBody>
          <a:bodyPr wrap="square" rtlCol="0">
            <a:spAutoFit/>
          </a:bodyPr>
          <a:lstStyle/>
          <a:p>
            <a:r>
              <a:rPr lang="en-US" dirty="0" smtClean="0"/>
              <a:t>How does this fit with what I do? </a:t>
            </a:r>
            <a:endParaRPr lang="en-US" dirty="0"/>
          </a:p>
        </p:txBody>
      </p:sp>
      <p:sp>
        <p:nvSpPr>
          <p:cNvPr id="11" name="TextBox 10"/>
          <p:cNvSpPr txBox="1"/>
          <p:nvPr/>
        </p:nvSpPr>
        <p:spPr>
          <a:xfrm>
            <a:off x="6477000" y="609600"/>
            <a:ext cx="2209800" cy="646331"/>
          </a:xfrm>
          <a:prstGeom prst="rect">
            <a:avLst/>
          </a:prstGeom>
          <a:noFill/>
        </p:spPr>
        <p:txBody>
          <a:bodyPr wrap="square" rtlCol="0">
            <a:spAutoFit/>
          </a:bodyPr>
          <a:lstStyle/>
          <a:p>
            <a:r>
              <a:rPr lang="en-US" dirty="0" smtClean="0"/>
              <a:t>Is this said A-C-T or “ACT”?</a:t>
            </a:r>
            <a:endParaRPr lang="en-US" dirty="0"/>
          </a:p>
        </p:txBody>
      </p:sp>
      <p:sp>
        <p:nvSpPr>
          <p:cNvPr id="12" name="TextBox 11"/>
          <p:cNvSpPr txBox="1"/>
          <p:nvPr/>
        </p:nvSpPr>
        <p:spPr>
          <a:xfrm>
            <a:off x="6781800" y="2286000"/>
            <a:ext cx="1905000" cy="923330"/>
          </a:xfrm>
          <a:prstGeom prst="rect">
            <a:avLst/>
          </a:prstGeom>
          <a:noFill/>
        </p:spPr>
        <p:txBody>
          <a:bodyPr wrap="square" rtlCol="0">
            <a:spAutoFit/>
          </a:bodyPr>
          <a:lstStyle/>
          <a:p>
            <a:r>
              <a:rPr lang="en-US" dirty="0" smtClean="0"/>
              <a:t>What do you want to get out of today?</a:t>
            </a:r>
            <a:endParaRPr lang="en-US" dirty="0"/>
          </a:p>
        </p:txBody>
      </p:sp>
      <p:sp>
        <p:nvSpPr>
          <p:cNvPr id="14" name="TextBox 13"/>
          <p:cNvSpPr txBox="1"/>
          <p:nvPr/>
        </p:nvSpPr>
        <p:spPr>
          <a:xfrm>
            <a:off x="6248400" y="4687669"/>
            <a:ext cx="2209800" cy="646331"/>
          </a:xfrm>
          <a:prstGeom prst="rect">
            <a:avLst/>
          </a:prstGeom>
          <a:noFill/>
        </p:spPr>
        <p:txBody>
          <a:bodyPr wrap="square" rtlCol="0">
            <a:spAutoFit/>
          </a:bodyPr>
          <a:lstStyle/>
          <a:p>
            <a:r>
              <a:rPr lang="en-US" dirty="0" smtClean="0"/>
              <a:t>Do I need to know about RFT?</a:t>
            </a:r>
            <a:endParaRPr lang="en-US" dirty="0"/>
          </a:p>
        </p:txBody>
      </p:sp>
      <p:sp>
        <p:nvSpPr>
          <p:cNvPr id="15" name="TextBox 14"/>
          <p:cNvSpPr txBox="1"/>
          <p:nvPr/>
        </p:nvSpPr>
        <p:spPr>
          <a:xfrm>
            <a:off x="381000" y="1752600"/>
            <a:ext cx="1600200" cy="646331"/>
          </a:xfrm>
          <a:prstGeom prst="rect">
            <a:avLst/>
          </a:prstGeom>
          <a:noFill/>
        </p:spPr>
        <p:txBody>
          <a:bodyPr wrap="square" rtlCol="0">
            <a:spAutoFit/>
          </a:bodyPr>
          <a:lstStyle/>
          <a:p>
            <a:r>
              <a:rPr lang="en-US" dirty="0" smtClean="0"/>
              <a:t>Is it ethical to use ACT?</a:t>
            </a:r>
            <a:endParaRPr lang="en-US" dirty="0"/>
          </a:p>
        </p:txBody>
      </p:sp>
      <p:sp>
        <p:nvSpPr>
          <p:cNvPr id="16" name="TextBox 15"/>
          <p:cNvSpPr txBox="1"/>
          <p:nvPr/>
        </p:nvSpPr>
        <p:spPr>
          <a:xfrm>
            <a:off x="4495800" y="1600200"/>
            <a:ext cx="1600200" cy="1200329"/>
          </a:xfrm>
          <a:prstGeom prst="rect">
            <a:avLst/>
          </a:prstGeom>
          <a:noFill/>
        </p:spPr>
        <p:txBody>
          <a:bodyPr wrap="square" rtlCol="0">
            <a:spAutoFit/>
          </a:bodyPr>
          <a:lstStyle/>
          <a:p>
            <a:r>
              <a:rPr lang="en-US" dirty="0" smtClean="0"/>
              <a:t>What is contextual behavioral science?</a:t>
            </a:r>
            <a:endParaRPr lang="en-US" dirty="0"/>
          </a:p>
        </p:txBody>
      </p:sp>
    </p:spTree>
    <p:extLst>
      <p:ext uri="{BB962C8B-B14F-4D97-AF65-F5344CB8AC3E}">
        <p14:creationId xmlns:p14="http://schemas.microsoft.com/office/powerpoint/2010/main" val="2556042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MCj0424216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884059">
            <a:off x="1517650" y="-222250"/>
            <a:ext cx="5886450" cy="5721350"/>
          </a:xfrm>
          <a:prstGeom prst="rect">
            <a:avLst/>
          </a:prstGeom>
          <a:noFill/>
          <a:extLst>
            <a:ext uri="{909E8E84-426E-40DD-AFC4-6F175D3DCCD1}">
              <a14:hiddenFill xmlns:a14="http://schemas.microsoft.com/office/drawing/2010/main">
                <a:solidFill>
                  <a:srgbClr val="FFFFFF"/>
                </a:solidFill>
              </a14:hiddenFill>
            </a:ext>
          </a:extLst>
        </p:spPr>
      </p:pic>
      <p:sp>
        <p:nvSpPr>
          <p:cNvPr id="8195" name="Text Box 3"/>
          <p:cNvSpPr txBox="1">
            <a:spLocks noChangeArrowheads="1"/>
          </p:cNvSpPr>
          <p:nvPr/>
        </p:nvSpPr>
        <p:spPr bwMode="auto">
          <a:xfrm rot="-2997016">
            <a:off x="-98425" y="4213225"/>
            <a:ext cx="5257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latin typeface="Arial" charset="0"/>
                <a:cs typeface="Arial" charset="0"/>
              </a:rPr>
              <a:t>Exposure with response prevention</a:t>
            </a:r>
          </a:p>
        </p:txBody>
      </p:sp>
      <p:sp>
        <p:nvSpPr>
          <p:cNvPr id="8196" name="Text Box 4"/>
          <p:cNvSpPr txBox="1">
            <a:spLocks noChangeArrowheads="1"/>
          </p:cNvSpPr>
          <p:nvPr/>
        </p:nvSpPr>
        <p:spPr bwMode="auto">
          <a:xfrm rot="18124133">
            <a:off x="1806575" y="4670425"/>
            <a:ext cx="3733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latin typeface="Arial" charset="0"/>
                <a:cs typeface="Arial" charset="0"/>
              </a:rPr>
              <a:t>Beck’s Cognitive Therapy</a:t>
            </a:r>
          </a:p>
        </p:txBody>
      </p:sp>
      <p:sp>
        <p:nvSpPr>
          <p:cNvPr id="8197" name="Text Box 5"/>
          <p:cNvSpPr txBox="1">
            <a:spLocks noChangeArrowheads="1"/>
          </p:cNvSpPr>
          <p:nvPr/>
        </p:nvSpPr>
        <p:spPr bwMode="auto">
          <a:xfrm rot="3971534">
            <a:off x="5959475" y="4860925"/>
            <a:ext cx="411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latin typeface="Arial" charset="0"/>
                <a:cs typeface="Arial" charset="0"/>
              </a:rPr>
              <a:t>Dialectical Behavior Therapy</a:t>
            </a:r>
          </a:p>
        </p:txBody>
      </p:sp>
      <p:sp>
        <p:nvSpPr>
          <p:cNvPr id="8198" name="Text Box 6"/>
          <p:cNvSpPr txBox="1">
            <a:spLocks noChangeArrowheads="1"/>
          </p:cNvSpPr>
          <p:nvPr/>
        </p:nvSpPr>
        <p:spPr bwMode="auto">
          <a:xfrm rot="-3226550">
            <a:off x="511175" y="3984625"/>
            <a:ext cx="541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latin typeface="Arial" charset="0"/>
                <a:cs typeface="Arial" charset="0"/>
              </a:rPr>
              <a:t>Mindfulness Based Cognitive Therapy</a:t>
            </a:r>
          </a:p>
        </p:txBody>
      </p:sp>
      <p:sp>
        <p:nvSpPr>
          <p:cNvPr id="8199" name="Text Box 7"/>
          <p:cNvSpPr txBox="1">
            <a:spLocks noChangeArrowheads="1"/>
          </p:cNvSpPr>
          <p:nvPr/>
        </p:nvSpPr>
        <p:spPr bwMode="auto">
          <a:xfrm rot="4254351">
            <a:off x="3140075" y="5699125"/>
            <a:ext cx="518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latin typeface="Arial" charset="0"/>
                <a:cs typeface="Arial" charset="0"/>
              </a:rPr>
              <a:t>Rational Emotive Behavior Therapy</a:t>
            </a:r>
          </a:p>
        </p:txBody>
      </p:sp>
      <p:sp>
        <p:nvSpPr>
          <p:cNvPr id="8200" name="Text Box 8"/>
          <p:cNvSpPr txBox="1">
            <a:spLocks noChangeArrowheads="1"/>
          </p:cNvSpPr>
          <p:nvPr/>
        </p:nvSpPr>
        <p:spPr bwMode="auto">
          <a:xfrm rot="4065226">
            <a:off x="4321175" y="5584825"/>
            <a:ext cx="541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latin typeface="Arial" charset="0"/>
                <a:cs typeface="Arial" charset="0"/>
              </a:rPr>
              <a:t>Acceptance and Commitment Therapy</a:t>
            </a:r>
          </a:p>
        </p:txBody>
      </p:sp>
      <p:sp>
        <p:nvSpPr>
          <p:cNvPr id="8201" name="Text Box 9"/>
          <p:cNvSpPr txBox="1">
            <a:spLocks noChangeArrowheads="1"/>
          </p:cNvSpPr>
          <p:nvPr/>
        </p:nvSpPr>
        <p:spPr bwMode="auto">
          <a:xfrm rot="4304416">
            <a:off x="3902075" y="5394325"/>
            <a:ext cx="2590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latin typeface="Arial" charset="0"/>
                <a:cs typeface="Arial" charset="0"/>
              </a:rPr>
              <a:t>Schema Therapy</a:t>
            </a:r>
          </a:p>
        </p:txBody>
      </p:sp>
      <p:sp>
        <p:nvSpPr>
          <p:cNvPr id="8202" name="Text Box 10"/>
          <p:cNvSpPr txBox="1">
            <a:spLocks noChangeArrowheads="1"/>
          </p:cNvSpPr>
          <p:nvPr/>
        </p:nvSpPr>
        <p:spPr bwMode="auto">
          <a:xfrm rot="4068679">
            <a:off x="4549775" y="4899025"/>
            <a:ext cx="3581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latin typeface="Arial" charset="0"/>
                <a:cs typeface="Arial" charset="0"/>
              </a:rPr>
              <a:t>Barlow’s Unified Protocol</a:t>
            </a:r>
          </a:p>
        </p:txBody>
      </p:sp>
      <p:sp>
        <p:nvSpPr>
          <p:cNvPr id="8203" name="Text Box 11"/>
          <p:cNvSpPr txBox="1">
            <a:spLocks noChangeArrowheads="1"/>
          </p:cNvSpPr>
          <p:nvPr/>
        </p:nvSpPr>
        <p:spPr bwMode="auto">
          <a:xfrm rot="-2922348">
            <a:off x="-686594" y="4266407"/>
            <a:ext cx="48783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latin typeface="Arial" charset="0"/>
                <a:cs typeface="Arial" charset="0"/>
              </a:rPr>
              <a:t>Wilhelm and Steketee’s Cognitive Therapy for OCD</a:t>
            </a:r>
          </a:p>
        </p:txBody>
      </p:sp>
      <p:sp>
        <p:nvSpPr>
          <p:cNvPr id="8204" name="Text Box 12"/>
          <p:cNvSpPr txBox="1">
            <a:spLocks noChangeArrowheads="1"/>
          </p:cNvSpPr>
          <p:nvPr/>
        </p:nvSpPr>
        <p:spPr bwMode="auto">
          <a:xfrm rot="18240355">
            <a:off x="1006475" y="4098925"/>
            <a:ext cx="518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latin typeface="Arial" charset="0"/>
                <a:cs typeface="Arial" charset="0"/>
              </a:rPr>
              <a:t>Functional Analytic Psychotherapy</a:t>
            </a:r>
          </a:p>
        </p:txBody>
      </p:sp>
      <p:sp>
        <p:nvSpPr>
          <p:cNvPr id="8205" name="Text Box 13"/>
          <p:cNvSpPr txBox="1">
            <a:spLocks noChangeArrowheads="1"/>
          </p:cNvSpPr>
          <p:nvPr/>
        </p:nvSpPr>
        <p:spPr bwMode="auto">
          <a:xfrm rot="-3575802">
            <a:off x="2301875" y="4857750"/>
            <a:ext cx="3352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latin typeface="Arial" charset="0"/>
                <a:cs typeface="Arial" charset="0"/>
              </a:rPr>
              <a:t>Metacognitive Therapy</a:t>
            </a:r>
          </a:p>
        </p:txBody>
      </p:sp>
      <p:sp>
        <p:nvSpPr>
          <p:cNvPr id="8206" name="Text Box 14"/>
          <p:cNvSpPr txBox="1">
            <a:spLocks noChangeArrowheads="1"/>
          </p:cNvSpPr>
          <p:nvPr/>
        </p:nvSpPr>
        <p:spPr bwMode="auto">
          <a:xfrm rot="4027149">
            <a:off x="7292975" y="3756025"/>
            <a:ext cx="190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latin typeface="Arial" charset="0"/>
                <a:cs typeface="Arial" charset="0"/>
              </a:rPr>
              <a:t>Many others</a:t>
            </a:r>
          </a:p>
        </p:txBody>
      </p:sp>
      <p:sp>
        <p:nvSpPr>
          <p:cNvPr id="8207" name="Text Box 15"/>
          <p:cNvSpPr txBox="1">
            <a:spLocks noChangeArrowheads="1"/>
          </p:cNvSpPr>
          <p:nvPr/>
        </p:nvSpPr>
        <p:spPr bwMode="auto">
          <a:xfrm rot="4161594">
            <a:off x="4810125" y="4646613"/>
            <a:ext cx="190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latin typeface="Arial" charset="0"/>
                <a:cs typeface="Arial" charset="0"/>
              </a:rPr>
              <a:t>Appraisal work</a:t>
            </a:r>
          </a:p>
        </p:txBody>
      </p:sp>
      <p:sp>
        <p:nvSpPr>
          <p:cNvPr id="8208" name="Text Box 16"/>
          <p:cNvSpPr txBox="1">
            <a:spLocks noChangeArrowheads="1"/>
          </p:cNvSpPr>
          <p:nvPr/>
        </p:nvSpPr>
        <p:spPr bwMode="auto">
          <a:xfrm rot="4091532">
            <a:off x="5045075" y="5546725"/>
            <a:ext cx="518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latin typeface="Arial" charset="0"/>
                <a:cs typeface="Arial" charset="0"/>
              </a:rPr>
              <a:t>Mindfulness Based Stress Reduction</a:t>
            </a:r>
          </a:p>
        </p:txBody>
      </p:sp>
      <p:sp>
        <p:nvSpPr>
          <p:cNvPr id="8209" name="Text Box 17"/>
          <p:cNvSpPr txBox="1">
            <a:spLocks noChangeArrowheads="1"/>
          </p:cNvSpPr>
          <p:nvPr/>
        </p:nvSpPr>
        <p:spPr bwMode="auto">
          <a:xfrm>
            <a:off x="2362200" y="1157288"/>
            <a:ext cx="914400" cy="143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800">
                <a:solidFill>
                  <a:srgbClr val="CCFF33"/>
                </a:solidFill>
                <a:latin typeface="Arial" charset="0"/>
                <a:cs typeface="Arial" charset="0"/>
              </a:rPr>
              <a:t>C</a:t>
            </a:r>
          </a:p>
        </p:txBody>
      </p:sp>
      <p:sp>
        <p:nvSpPr>
          <p:cNvPr id="8210" name="Text Box 18"/>
          <p:cNvSpPr txBox="1">
            <a:spLocks noChangeArrowheads="1"/>
          </p:cNvSpPr>
          <p:nvPr/>
        </p:nvSpPr>
        <p:spPr bwMode="auto">
          <a:xfrm>
            <a:off x="4419600" y="1143000"/>
            <a:ext cx="9144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800">
                <a:solidFill>
                  <a:srgbClr val="CCFF33"/>
                </a:solidFill>
                <a:latin typeface="Arial" charset="0"/>
                <a:cs typeface="Arial" charset="0"/>
              </a:rPr>
              <a:t>B</a:t>
            </a:r>
          </a:p>
        </p:txBody>
      </p:sp>
      <p:sp>
        <p:nvSpPr>
          <p:cNvPr id="8211" name="Text Box 19"/>
          <p:cNvSpPr txBox="1">
            <a:spLocks noChangeArrowheads="1"/>
          </p:cNvSpPr>
          <p:nvPr/>
        </p:nvSpPr>
        <p:spPr bwMode="auto">
          <a:xfrm>
            <a:off x="6172200" y="1143000"/>
            <a:ext cx="9144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800">
                <a:solidFill>
                  <a:srgbClr val="CCFF33"/>
                </a:solidFill>
                <a:latin typeface="Arial" charset="0"/>
                <a:cs typeface="Arial" charset="0"/>
              </a:rPr>
              <a:t>T</a:t>
            </a:r>
          </a:p>
        </p:txBody>
      </p:sp>
      <p:sp>
        <p:nvSpPr>
          <p:cNvPr id="8212" name="Text Box 20"/>
          <p:cNvSpPr txBox="1">
            <a:spLocks noChangeArrowheads="1"/>
          </p:cNvSpPr>
          <p:nvPr/>
        </p:nvSpPr>
        <p:spPr bwMode="auto">
          <a:xfrm rot="-2922348">
            <a:off x="-523081" y="3271044"/>
            <a:ext cx="48783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latin typeface="Arial" charset="0"/>
                <a:cs typeface="Arial" charset="0"/>
              </a:rPr>
              <a:t>Motivational Interviewing</a:t>
            </a:r>
          </a:p>
        </p:txBody>
      </p:sp>
    </p:spTree>
    <p:extLst>
      <p:ext uri="{BB962C8B-B14F-4D97-AF65-F5344CB8AC3E}">
        <p14:creationId xmlns:p14="http://schemas.microsoft.com/office/powerpoint/2010/main" val="4026734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idx="4294967295"/>
          </p:nvPr>
        </p:nvSpPr>
        <p:spPr>
          <a:xfrm>
            <a:off x="0" y="152400"/>
            <a:ext cx="8229600" cy="1143000"/>
          </a:xfrm>
        </p:spPr>
        <p:txBody>
          <a:bodyPr/>
          <a:lstStyle/>
          <a:p>
            <a:pPr eaLnBrk="1" hangingPunct="1">
              <a:defRPr/>
            </a:pPr>
            <a:r>
              <a:rPr lang="en-US" dirty="0" smtClean="0">
                <a:solidFill>
                  <a:schemeClr val="bg1"/>
                </a:solidFill>
              </a:rPr>
              <a:t>How did ACT develop?</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3952875" cy="2410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cstate="print"/>
          <a:srcRect/>
          <a:stretch>
            <a:fillRect/>
          </a:stretch>
        </p:blipFill>
        <p:spPr bwMode="auto">
          <a:xfrm>
            <a:off x="4953000" y="1392195"/>
            <a:ext cx="3894138" cy="5192746"/>
          </a:xfrm>
          <a:prstGeom prst="rect">
            <a:avLst/>
          </a:prstGeom>
          <a:noFill/>
          <a:ln w="9525">
            <a:noFill/>
            <a:miter lim="800000"/>
            <a:headEnd/>
            <a:tailEnd/>
          </a:ln>
        </p:spPr>
      </p:pic>
      <p:sp>
        <p:nvSpPr>
          <p:cNvPr id="2" name="AutoShape 2" descr="data:image/jpeg;base64,/9j/4AAQSkZJRgABAQAAAQABAAD/2wCEAAkGBxQSEhQUEhQUFBQUFRQUFRQXFxcUFBQVFRUXFxQUFBQYHCggGBolHBQUITEhJSkrLi4uFx8zODMtNygtLisBCgoKDg0OGxAQGywkHyQsLCwsLCwsLCwsLCwsLCwsLCwsLCwsLCwsLCwsLCwsLCwsLCwsLCwsLCwsLCw3Kyw3K//AABEIALYBFAMBIgACEQEDEQH/xAAcAAABBQEBAQAAAAAAAAAAAAAFAAIDBAYBBwj/xAA+EAACAQIEAwYDBgQGAQUAAAABAgADEQQSITEFQVEGImFxgZETMqFCUrHB0fAHFGKCFSOSwuHxciQzNKKy/8QAGgEAAwEBAQEAAAAAAAAAAAAAAQIDAAQFBv/EACERAAICAgICAwEAAAAAAAAAAAABAhEDIRIxBCITQVEy/9oADAMBAAIRAxEAPwDTKJMgkayZJ5h7BIklURiyZRNQo9RJVEjElhSEY5RHgRonQYaAPEcI0RwM1AHqY8SMR9oaEY6dEaIs0Jh8cIwGdDTCj50GNBnQYaMOEdGiOmEZ0RTgnZhWdnQJwxQoA6KcBnYTCnbTkQMLAOiiim0Y7adEbHCFUBjpyImcMLYtDGijSZyTsejFLJVEjWSoZI9JkqyUGV2qgakwZi+0tGmbF1v5wgD4kqmBcL2got9se8u0+JUz9sTCtMvgx15BSqg7G8feFCkoMeDIQ0eGhAyYGOvIlMdeYA+84WjM0azRbNRLniDSvnnQ8WzcSyHkitKoeOWpCpAcS4DHAyqtWRYviVKiM1WoqDqxtG5oRwYQZwoJJAABJJ2AGpJMxXEv4i01Yrh6RrW0zs3w0J/pFiW5a6TN/wARO1/xiuHoORTtesds5uMqXB2tqR4iZzBuANJpS1oriwKXZ6Ngv4gEkCrQyg7lHJIHPQrr7ibDh+Op10z0mDLt4g81I5HUTxE1iSBe3T985q+xXGfhZrXygd5b72ue74gljtBGT+w5vHSXqemgTsoYTi9KoLq3MrtbvDdT467Sf+ep3tnW519P2JRTj+nK4NFiKNSoG2IPlHQ2JR28V5y85eYx0mdBjIoLNRIxjLxrmcDTcg8RMYoxmik+RTiYevi1QXJtMxxLtklMkA3mE452pq1SQGsPCZ9q5JuSZWOFvsvLMl0bXjHbl2UqhteY7EY53N2YkyuxMaJeONROeeRyLacQqDZ2EtUeOVxtUaCmjrxnFCqb/Ta8D7dVqRAc5h9Zt+HfxBpPYMbX8LTxVHlqjUkZY19Fo5W+z6Ew/aCi4uHEsLxml94fWeEYTizpz0mr4Lxb4gsTrISUol48ZHpq8cpfe+hnf8cpdT7GYxTHgyfNlOCNh/jVPr9DOHi9PqfaZQNHqYjkzcEaNuLLyMgr8eVbX57eMBOYwqGGVtR+9R4wWw8UG248TsJGeOP4e0y1HEkEq26kg+n7v6y2tfS5M2w0gzV444Hza9BMnxPHZyxYnMeeYte/mdI3GOxJuSAeh6+UEGpnBBsHXQ8r256TJWK3XQExtX/Nbz08hsPKFMDV8ekFcRpE1M3XfzkuHPK/hOqSTSJ4pOLYbxC3UsCc2lh+Jh/shW7zPYkKC/mACcvQaA+8zlKgW00158gLjlNh2JoZQ7ONfl/pbMLaKPM7+fMxXXEeSk3ZNwvHPTxCrYpmp0ndPmAJ2A8hl130MK8fx+VSiEd8Asw6NrYdBqIFx9dVxFd1IGQUqKm2isVA28M/0kWJXvBBtoBrrYbee05mNVs3PCcSGRGByvbfcNYWNxy2h+hVuNdCNCJgOHYg0qml8qBbje+aw+gzN/aZtMHi1NjffKPfYfvrKY5UznzQCM4ZwmMzS5zcR14rxhM4G1i2MoidozNOVGkbNFsZIa+JA3igDjeLy1AP6b/UxTneSmdKxaPmkGJtJGWnGa89mjznIlvOGMG06pmoFnQ0eIwCOQzBHKJPTEhXeWKQisZFims0fZ7C63gGkJruzqWWc2X+Tpw7Yfpm0kzSveczzlo67LQqSRWlLPJEqTUayyzxlKprIKtSV0r6xGjWQcY7ta42dQf7h3T9AsrVMVZipJtmUD0/Z95b4nUBNJj8qliT6C31Ag7iNLUkcxcHyjLoVhGrTzC43Amd4ohRg48j+Uu1K5yCopsQAfNdLiM+OlUa7MNfWOo0JKSYIrnNqJBRpNmvewhDhnDneuKNtb3boEHzG/kdPEieiUOyuHcAMhQnQMhsy+NtifMH1llp0aO1syPC6vIeQh/E8UWjSKq3+YQMgGveOgPodfSaduAUMPURaaXa699u8SNLNb5QdTsI3jeRQBWs6tqqsMxuuvdB2tpqLbxJQLvMnFJGDxQKUQtyTfOxJuWYm5Ynmb3hXC1Q4NXklMn+/ZR7mD+I1VepZVyg/ZuTYeZiV/h4W22eo3+lRp+Mm1ZNOg9gcXnq0FGtSpq39i5Mx8O9U+kOVsRb5Se/iaSp5ISf9xme7OU1V3qbZKQQt0JBJA8izy5wyoa2KS3/ALVE57ePKCtiy2tlfi3E8bTq1KT1nOSodFIBKXDUyMutiCIS7N9oarV6aVa2ZGVr3C7gKF71ri7GLt3SX/5Ci+cCkw/rB7mh0Fxfl9iCuzuBzU2YWLm1gToUXlflc5iD5Rm62LFJqj0+85eBuF8YRgqswH3Cxtmtpa55i0Lg8+UotkXFp7G1DIniqPIK9WwitDJGb43rVPgAPpf852U8fi/8xz4/gAPyinnzb5M7UtHz3FEYp9EeEOBnVjI4GYNkkSRqGPWYNjkEu0ZBSWTpJt2URdorebHgyZUmSwIuRNlhUKqLznzHTg/SyTOZpGWjC0gXbJs878SVs05nmNZPVqaSka9jH1HgyvVsZnEHIJVK9xY7HeDf5k0wUqXIOlNvwUmRNiu6O8otuCSOuu0WJRitny8rEN1GlxaGMfoSUvw5/OClSGYE2uDoSAL87bbwRRxaqe6e6Tp/T/xL+FwFZyR8QALbOdzqPltz0vvJsHwSkrZmGg+ySTfztYfSUuMVsT2b0ajsKgqlnIGYBVB55L3t7ge012M4tTw+jAsyrnyjQAcsxO19gNz0nk+H4tWoPUFOoUbMysQBqMxK2uNNLHTrDPCuPZhlqqzszBmYWN1UXANyOYHvA00dUOL7N7wTjIZGq4yoqsGU66aEkhKYtqFAtb3mS4rxNnrOSxqLqFfLk7oPd7p+Ub6ecFY7GfFY/CACI+S7EhiLBi1uuZj6ASpjcQUDEMb93x0HX3m21ROTXJtdBPDg5WqHz8beHpIuKY5bUdbJmYnwVdW/CQ0serrldnS/d7qKy67EsXFv9JtJ6nCqNOk7s7VGFKr8O9slNip7xAGp94vGuwXfQTweIdaCIwAdyXe3IsSQvoCBNF2fcU6JI+ZmtfqAdZlsPifiEaFWO9x3QRvZxcEaaW+kL4IsotceWYSUkUVUH+0lqmCrnbIqubcgrqWP+nNr4mY/hXEmQjvW1v0AHL02H5zednLlG+Jqrd22/dIIcH0M82x2DOHq1KLamk7KOpXdW06qVOnXaNHcSd1KgvxHBJWJfPlYksRdGS5tfTQ+RkGGwtSn8tUKeZVnp689BpfwvByA6WPl4jwt+Vx1Ak1NzzIta3pyPMAe48oUmM2mG/8AF6qC7V6hA37zEC2pvcHYa2PSXMJxqpUIX5xzLd0gacwNem2p9Zk2uxBsLaW8bHQ+A0BG9tT0mv4WKHwwtyr2GZwLhj4qToNSBrtBJaMqMzxvHkVTlPX/APRnJYx/ZHEVHLJUoleRzlT6grpOSPBB5njpnJJWSxI8ZHPaPI6FOzkUxhwj0jBJAZglimZMg1lVGlykm0lL1OjDjeSVI0/ZfAFqikjS01fFSAQo5CVey9HuqbcpLxU/5h9JxylykejLGsUaRUZo28axjC0FESSRuZwtIneMkCztRoIxTawjUeDcYbw0I2R0HsCbga66XawGy30F77+EtUamhJA11A10AGp8STzPSBv5gKTmuR0HWSjGki49PCNxYqkg5wpitMC4zNdmJF7ljfXXykdSuQSDbc9Ta52J9dvKDkxtlFzy1/WDsRxRQbLtv5mCONthlkpBjFBahUkmmw0+Jkzoy3tZ9RqAdOugPKF+C8TplTTAOUnQtYuxtYO1tAdNhoNuVzh0Favf4asVBFwD3QbGxY+U0XBuAVL3eoF20XVtdtToPrKZEox2wYec3pF7E4TIzWOja+trHT0EGYkH5Rc35b3PlzmvPD0Ntz/5G589JT4/gEVFUInfqU1uRYd5wDmYa2NyD4EyEMm6OmfjNK7MpWrtSIWorK1hdHUjMD/S1j6iW8JUr1kIo03dTcG/ygnQgOTY76z03s+4WkcNUWnURAAoVjVphHFwoNQk6Ek2voCtpbrYOmEzKAqqjqEGigvbvKo0UfNoBzjTyJaojHG3tsxHBuF3Ip1jWp1ahIQlQtNiBfIpK95tPvc9oQwuAylQafcJy/EDKUB5fEzKGQ+RGvWGuE421MKQXAe+XRgCpBU66AggHqCJaxuFL06tSkCneViptuAQ4I1BQ358/SRcmyqSQKpJVoXrUGbIjZalMkgqdN12IsVIPQiUO2T56lPFLbJXUK2mq1aQCkHrdfh22PdbpDXDcSXRlQZKoNwm6NvmQX1sw1AN7EaaG0Gdrq9NcMqlcrPWByggJ3VbM6g7HUC23ehg3YJIBUal+V/Xn08/Y+cjr4kBc7XCDQa3ZjsQBz58tb67a0K9Xu2va+hPhy5/qOloLxVTM9uSCwH4/vwl1CyUp0g7h8Y1V7sbKNl6efUw9hsRbaZbAPYQpSq35xJqx8cjTU8a1tCZyUsPmC8j7/s/vzik6RSzy3jlK1S/WDJoeOU7i+l7Xt4X1meYT049Hl5OxTs5FGJjlj7RiyULeAdKyXC0cxhajT7yjxjeDYY7kS3WokVAbcxOXJK2ev4UOHsem8ApgUV05QHxMk1Gt4Qpw3Ej4I8oAxOKQ1TdjpOW6LzhzdMazyIvCmFrUX7rajrFX4CpN1qEjkL7Qqa+yE8El0B2qyJqsIVeEBTtf1P6yE4FPu+94ykiThIG1q0oV6sN1OHp90fWUsRw1OlvUx1NE3BmbxT3lL4pB0JHlpDOM4YORI+ogZqZUkHedONpo5ciaYqtR2tmYmMFOSqseBKXXQnGw3wLDCme8LsbEDcIOp5X/DlDqYgowI7x3PQDp+cyK4p7ALYba8yepPWWU4myizC4025kfeM5Z43J2z08WeEI8Uei4TEZlDLYjbQHQ+8AdteOKg+CO9UKd7Yhc22Y8mGpsOomRr8eq6im3w1PJTr/AKt/aCy19TqTqT4xsfj07kRz+byXGBvOEdpGoUlBBJPetdj9kKAGYm3dRdNhrJuI9uCEygBs26m4uABrceP7M8+DnkZ0eOsp8MW7ZzfPKqRp6va/EsLIVpL0QWNumY6j0tCHAu2VegRdi631DEtfrqxPtMenXlJqbX8oHjiZZJfZ7HR4zhMRTNRW+C4sSpBzAjbKVvmH18IA7U4xsU6MPlpqFA0BcnV6lxsxsNDcWUc7zI4HFZFY9NZocI2emrC5LAGwN/O/IHz+s55Q4bR1Rnz0BK2IVc11NgNAeWvI+OnsYOoPc+es1eL4QavzkAaaD8WbdjKh7Kn7D28CLj9Y0cka2JLFK9FLDvC2B1I1t9fcQbieHVaOrr3fvjVfXp6y9w1tRA6Y0U0zVU6gRQCeV9l/MeEUCcZJLJvpTA3t9popItyRiqYarc6aLt4EEaDzgiqtiRDlPAmnuxFjppcHwlHFYfUmdqnTOL47QNtEBJxSJkqYWO5JE1ikysqwrwzC5iJ3CcPuZreD8NC2Mjky6pHTh8d3sn4VwwWGksY/DqptYQvgqNvaZjtHisrmc0ds9FyUYhOjiwFtytA1asuZjlvcwZU4sV5S9gXNRMwAE04sGOXJk1Jm+ytpL8Wtt+ZlDE4upS1IuPCQ08bXYZ8hy9Yqhqx3kSdGu7OcJrVyb1Mvnr+MtYyiquadTRh9rkZB2T4odPSa3HYNa63Fsw59Yjf0acqe+jEVaOptK1WlDdXC2uCLESB8LMjnaszeJwl5m+L4Ir3h6/rN9UwkpVsH1ErDJxIzxctHnWfr7ToJPlNHxLs+p1Xun6e0APTy3Xobe07YzjLaOKUJR7Oo0IUT3bwcqwhSHd9DCzRKmOww+ZdPDkfKD4Tw9TdTOPgMxsu9ifPwhUq7A48toHpJVEY4todCN5y/vGJkzNc2EmQ7D3kFIc5JTPOKxkEMOpYlBu2VR5sSB+M9H4fw3IiqNlAXbXTr++cxXYunmxKE/ZDOfRSAfQss9HV+nIAjxB3HoZx+Q90d3jLVjFwgEd8ICOL/AE/DnK1XEAc/19pzUdRPoRYi99Lcj4HrMhkCVnVdg7AeAvtDjYwHT9+oH6wErg1qhHNj+9JWHTJz7Q7i9c5x/wCK/hFOYoXdvAgf/URR1FEX2WcThlMH1OBhpSp9plO8t4ftAn7MChND/JBnaHZbXeX07MXljB8apnnClHidM/aELUhlKK6KmD7MATQYPs3oNZSp8WRTuJqeDcUpOo7w94VBvsLy10Vk4AwU2MyHaD+H9ch6ofNzC25ed56jQqqdjeWcZWC0XJ5KT9JeOJIjLNJ9ny7i7glToQbEHlFgMY6kBbnwEXGsT8TE1mGzVGI9/wDiFexuPRanwqii5N1fx+6ZpRpEo5bn+F5a1RQDUQ2IhCnjFdMg0EOVMpFiLiAOIcJt36Wh6dZyUmd3P9LfD8GKR0a802C4jlmEw3E7aMLEQpQx/jFeNlPkiza1aS1RcaN+PhBr0raHSCcNxWx0MPYSutcWOjDYxLrTA4/aKTJpK1WiJZxalDY/9yhXqfvaPx0SugdxBQBPP8Ue83nNlxasf2R+sw9Q94zqwRo5PIlZxTCVD5RBZ3hGg3dl2jniypiBla8IcPrd9T429DoZVxCZtrRtBWRluCNR5bwSpo0Xsn7QoAwIHh/3BSiXeLVwzAdNZSEMF6i5H7aJCdJ3NpGEzqamEyZs+wzZTVawPcQeWZif9gmjbGMOYt5fsfSZ3srhWam5Ugd4Kefyi46ffhscLv8ANUbyAAnFlfszvxJqKO1MZ1J9T+xKNXiXJQXP9I099oSp8Opryuep1P1kqhRsBJ2i1MzuJFdxZAEuLXuSfQjaR8MQo2VhZhuPzHWaR6toDd81dj0CrfwH/ce7RJxp3ZMd2P8AUf0ijVa+vUk+5imsNI83MVorxAz0TyhwYjmY9a7jZj7yO8V5hrZP/Mv94+8lo46quq1GHkbSnmnbzAtmp4T2zxFH7ZceMN8Q/iZVq0GpZbFhYm887nbwNIosjLoqgy1QcXB5ixv5QSGkq1IKCpmyo9orDvTlbtMPsj8JjzUiDRPhiU+dmifii1T3lEmTIdA9vf8AWZpXkq1ZvjQflDRrPSN75hDXC+OajkZl8PiuRjgpBuJHJisvjzNHrVDFJiVs9sw2Ohma45h3w5766HZraGCeFcVFIZn2XaCuP9r6uKYBtEX5V/Mm0liwyuvofNlglYzH4wG+0z9OX6iioN7GUCCp1E7IwpHBOTbOk2j85P6Rix6iMJZJTEt065ErpJP1tBQRvEsMLZ10+8B+I95QWEcSSQtgdj7aSomEqHZHPkrfpD0K0yIyWkJyth3T5kZfNSI9d/KZhRv+yumHH9TM34L/ALBCxqQJ2af/ANOn9w9Q5/WEviTz5/0z08b9UTNUkLVJE9SRO8CQeQ+o8F0alqjnoT9P+pcarBNOpcOepb6mMlonJ7LCVbARSsXimoUxcU5FPSPOOxRRCYwhOzhnRMY7FFFAE6J0GNnZqCOvOgxl528BrHhpIpkAj1MxrLKNLFOsRKatHBpqKKReqHOLGDa2GKy4jx4e+8PRmlIGpUIln+ZDfMBJMThgRcSgDN2LuPYQOHRvl0MY1ErvKwqSalXOxO8FGtMcGl3C4U1NtADqem0o16R+zrfpD3DqBVAo0G5Ox13tJ5ZcUPjhydBXhihAAg1HPQk+JhfBY8ggEEEH26wDmyju30HKEOGUyRcmxO04nvbO+NdI2mECuoBAK3vYjSVeLdh8NiVYooo1N1ZARr4qNCJ3hJawE3nBOEEgNU0HLr6xod6BlpK2eLYXBVMKppVVyuGY+YNsrDwO8e1aep/xN7PrVw3xKKg10ZFSxtmDuqkHw1v6TzXFdnWRe/XphuaqrMAemYkfhGmqeycZ2tA58RIHxPjKHGA1EXN3Um2ZLZb66G+qnQ7jWxtAtTix+4vmxLfTQR447Vk5Za0H6+MABN9ZUpPZAPL9T+EEU8a7GxNgd1ACj6by6H0ELhQqyWWHq6xSo2KUaMdfWKbgbmArTsUU6zkYp2KKYAgJ2KKYKFFFFMEUUUUxkdiiimMdvOgxRQDEgjhFFAAkQx5M7FGKLolVtIOqCxiiigl0JSI8IIooRCfDkjYzTcNJdddxORSWVJo6sLdktPRrnWGMDiwSBaKKcbWzrXZ6L2SwCvZ21sdB+s0nF+IlBlUakb9IoplpOiclyybBGExTHQm+m8BcU4TTruXqg5mOuUlVJGhNhrc6c4ooJFaVmN/iBQw9HDLTyOC1RSCp5gMCXLEltCQByvPPKmGAJHQkTsU6cL9Di8iKUyNKVjJGJ6xRSnZE9E7M8Qqfy9MUsqgCxFt2GjNcHW+9zrcmKKKcEu2ejHpH/9k="/>
          <p:cNvSpPr>
            <a:spLocks noChangeAspect="1" noChangeArrowheads="1"/>
          </p:cNvSpPr>
          <p:nvPr/>
        </p:nvSpPr>
        <p:spPr bwMode="auto">
          <a:xfrm>
            <a:off x="1730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7700" name="Picture 4" descr="http://latimesblogs.latimes.com/photos/uncategorized/2008/09/30/psycho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943" y="4343400"/>
            <a:ext cx="3347388" cy="2209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1600200"/>
            <a:ext cx="502919" cy="369332"/>
          </a:xfrm>
          <a:prstGeom prst="rect">
            <a:avLst/>
          </a:prstGeom>
          <a:noFill/>
        </p:spPr>
        <p:txBody>
          <a:bodyPr wrap="square" rtlCol="0">
            <a:spAutoFit/>
          </a:bodyPr>
          <a:lstStyle/>
          <a:p>
            <a:r>
              <a:rPr lang="en-US" dirty="0" smtClean="0"/>
              <a:t>1</a:t>
            </a:r>
            <a:endParaRPr lang="en-US" dirty="0"/>
          </a:p>
        </p:txBody>
      </p:sp>
      <p:sp>
        <p:nvSpPr>
          <p:cNvPr id="6" name="TextBox 5"/>
          <p:cNvSpPr txBox="1"/>
          <p:nvPr/>
        </p:nvSpPr>
        <p:spPr>
          <a:xfrm>
            <a:off x="4648200" y="1524000"/>
            <a:ext cx="381000" cy="369332"/>
          </a:xfrm>
          <a:prstGeom prst="rect">
            <a:avLst/>
          </a:prstGeom>
          <a:noFill/>
        </p:spPr>
        <p:txBody>
          <a:bodyPr wrap="square" rtlCol="0">
            <a:spAutoFit/>
          </a:bodyPr>
          <a:lstStyle/>
          <a:p>
            <a:r>
              <a:rPr lang="en-US" dirty="0" smtClean="0"/>
              <a:t>2</a:t>
            </a:r>
            <a:endParaRPr lang="en-US" dirty="0"/>
          </a:p>
        </p:txBody>
      </p:sp>
      <p:sp>
        <p:nvSpPr>
          <p:cNvPr id="7" name="TextBox 6"/>
          <p:cNvSpPr txBox="1"/>
          <p:nvPr/>
        </p:nvSpPr>
        <p:spPr>
          <a:xfrm>
            <a:off x="251459" y="4419600"/>
            <a:ext cx="508484" cy="369332"/>
          </a:xfrm>
          <a:prstGeom prst="rect">
            <a:avLst/>
          </a:prstGeom>
          <a:noFill/>
        </p:spPr>
        <p:txBody>
          <a:bodyPr wrap="square" rtlCol="0">
            <a:spAutoFit/>
          </a:bodyPr>
          <a:lstStyle/>
          <a:p>
            <a:r>
              <a:rPr lang="en-US" dirty="0" smtClean="0"/>
              <a:t>3</a:t>
            </a:r>
            <a:endParaRPr lang="en-US" dirty="0"/>
          </a:p>
        </p:txBody>
      </p:sp>
    </p:spTree>
    <p:extLst>
      <p:ext uri="{BB962C8B-B14F-4D97-AF65-F5344CB8AC3E}">
        <p14:creationId xmlns:p14="http://schemas.microsoft.com/office/powerpoint/2010/main" val="856554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p:txBody>
          <a:bodyPr/>
          <a:lstStyle/>
          <a:p>
            <a:pPr eaLnBrk="1" hangingPunct="1">
              <a:defRPr/>
            </a:pPr>
            <a:r>
              <a:rPr lang="en-US" dirty="0" smtClean="0"/>
              <a:t>Verbal humans are insensitive to </a:t>
            </a:r>
          </a:p>
          <a:p>
            <a:pPr lvl="1" eaLnBrk="1" hangingPunct="1">
              <a:buFont typeface="Wingdings" pitchFamily="2" charset="2"/>
              <a:buNone/>
              <a:defRPr/>
            </a:pPr>
            <a:r>
              <a:rPr lang="en-US" sz="2400" dirty="0" smtClean="0"/>
              <a:t>environmental contingencies</a:t>
            </a:r>
          </a:p>
          <a:p>
            <a:pPr eaLnBrk="1" hangingPunct="1">
              <a:defRPr/>
            </a:pPr>
            <a:r>
              <a:rPr lang="en-US" dirty="0" smtClean="0"/>
              <a:t>Non-verbal ones are not</a:t>
            </a:r>
          </a:p>
          <a:p>
            <a:pPr eaLnBrk="1" hangingPunct="1">
              <a:defRPr/>
            </a:pPr>
            <a:r>
              <a:rPr lang="en-US" dirty="0" smtClean="0"/>
              <a:t>How does this happen?</a:t>
            </a:r>
            <a:endParaRPr lang="en-US" sz="3200" dirty="0" smtClean="0"/>
          </a:p>
        </p:txBody>
      </p:sp>
      <p:sp>
        <p:nvSpPr>
          <p:cNvPr id="30722" name="Rectangle 2"/>
          <p:cNvSpPr>
            <a:spLocks noGrp="1" noRot="1" noChangeArrowheads="1"/>
          </p:cNvSpPr>
          <p:nvPr>
            <p:ph type="title"/>
          </p:nvPr>
        </p:nvSpPr>
        <p:spPr/>
        <p:txBody>
          <a:bodyPr/>
          <a:lstStyle/>
          <a:p>
            <a:pPr eaLnBrk="1" hangingPunct="1">
              <a:defRPr/>
            </a:pPr>
            <a:r>
              <a:rPr lang="en-US" dirty="0" smtClean="0">
                <a:solidFill>
                  <a:schemeClr val="bg1"/>
                </a:solidFill>
              </a:rPr>
              <a:t>Rule Governed Behavior</a:t>
            </a:r>
          </a:p>
        </p:txBody>
      </p:sp>
      <p:pic>
        <p:nvPicPr>
          <p:cNvPr id="33796" name="Picture 4"/>
          <p:cNvPicPr>
            <a:picLocks noChangeAspect="1" noChangeArrowheads="1"/>
          </p:cNvPicPr>
          <p:nvPr/>
        </p:nvPicPr>
        <p:blipFill>
          <a:blip r:embed="rId3" cstate="print"/>
          <a:srcRect/>
          <a:stretch>
            <a:fillRect/>
          </a:stretch>
        </p:blipFill>
        <p:spPr bwMode="auto">
          <a:xfrm>
            <a:off x="5410200" y="2209800"/>
            <a:ext cx="3276600" cy="3276600"/>
          </a:xfrm>
          <a:prstGeom prst="rect">
            <a:avLst/>
          </a:prstGeom>
          <a:noFill/>
          <a:ln w="9525">
            <a:noFill/>
            <a:miter lim="800000"/>
            <a:headEnd/>
            <a:tailEnd/>
          </a:ln>
        </p:spPr>
      </p:pic>
    </p:spTree>
    <p:extLst>
      <p:ext uri="{BB962C8B-B14F-4D97-AF65-F5344CB8AC3E}">
        <p14:creationId xmlns:p14="http://schemas.microsoft.com/office/powerpoint/2010/main" val="299594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7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62200"/>
            <a:ext cx="7697704" cy="3635947"/>
          </a:xfrm>
        </p:spPr>
        <p:txBody>
          <a:bodyPr>
            <a:normAutofit/>
          </a:bodyPr>
          <a:lstStyle/>
          <a:p>
            <a:pPr>
              <a:defRPr/>
            </a:pPr>
            <a:r>
              <a:rPr lang="en-US" dirty="0" smtClean="0">
                <a:cs typeface="Arial" pitchFamily="34" charset="0"/>
              </a:rPr>
              <a:t>Stimuli</a:t>
            </a:r>
          </a:p>
          <a:p>
            <a:pPr>
              <a:defRPr/>
            </a:pPr>
            <a:r>
              <a:rPr lang="en-US" dirty="0" smtClean="0">
                <a:cs typeface="Arial" pitchFamily="34" charset="0"/>
              </a:rPr>
              <a:t>Three-term contingency</a:t>
            </a:r>
          </a:p>
          <a:p>
            <a:pPr>
              <a:defRPr/>
            </a:pPr>
            <a:r>
              <a:rPr lang="en-US" dirty="0" smtClean="0">
                <a:cs typeface="Arial" pitchFamily="34" charset="0"/>
              </a:rPr>
              <a:t>Meaning vs function</a:t>
            </a:r>
          </a:p>
          <a:p>
            <a:pPr>
              <a:defRPr/>
            </a:pPr>
            <a:endParaRPr lang="en-US" dirty="0">
              <a:latin typeface="Arial" pitchFamily="34" charset="0"/>
              <a:cs typeface="Arial" pitchFamily="34" charset="0"/>
            </a:endParaRPr>
          </a:p>
        </p:txBody>
      </p:sp>
      <p:sp>
        <p:nvSpPr>
          <p:cNvPr id="2" name="Title 1"/>
          <p:cNvSpPr>
            <a:spLocks noGrp="1"/>
          </p:cNvSpPr>
          <p:nvPr>
            <p:ph type="title"/>
          </p:nvPr>
        </p:nvSpPr>
        <p:spPr/>
        <p:txBody>
          <a:bodyPr/>
          <a:lstStyle/>
          <a:p>
            <a:r>
              <a:rPr lang="en-US" dirty="0" smtClean="0">
                <a:solidFill>
                  <a:schemeClr val="bg1"/>
                </a:solidFill>
                <a:cs typeface="Arial" pitchFamily="34" charset="0"/>
              </a:rPr>
              <a:t>Relational Frame Theory</a:t>
            </a:r>
            <a:endParaRPr lang="en-US" dirty="0">
              <a:solidFill>
                <a:schemeClr val="bg1"/>
              </a:solidFill>
              <a:cs typeface="Arial" pitchFamily="34" charset="0"/>
            </a:endParaRPr>
          </a:p>
        </p:txBody>
      </p:sp>
      <p:pic>
        <p:nvPicPr>
          <p:cNvPr id="158722" name="Picture 2" descr="Product Detai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0065" y="5221165"/>
            <a:ext cx="15240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158726" name="Picture 6" descr="https://p.gr-assets.com/max_square/fill/books/1348438654/10909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4896096"/>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58728" name="Picture 8" descr="http://media-cache-ak0.pinimg.com/236x/b4/98/99/b49899dfc67ba8a0e18971a25496da8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6201" y="5316938"/>
            <a:ext cx="1395925" cy="1395926"/>
          </a:xfrm>
          <a:prstGeom prst="rect">
            <a:avLst/>
          </a:prstGeom>
          <a:noFill/>
          <a:extLst>
            <a:ext uri="{909E8E84-426E-40DD-AFC4-6F175D3DCCD1}">
              <a14:hiddenFill xmlns:a14="http://schemas.microsoft.com/office/drawing/2010/main">
                <a:solidFill>
                  <a:srgbClr val="FFFFFF"/>
                </a:solidFill>
              </a14:hiddenFill>
            </a:ext>
          </a:extLst>
        </p:spPr>
      </p:pic>
      <p:pic>
        <p:nvPicPr>
          <p:cNvPr id="158730" name="Picture 10" descr="http://images.contentreserve.com/ImageType-100/2861-1/%7B2E2D865B-4679-46D2-95D5-8CCA10DA682C%7DImg1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2895600"/>
            <a:ext cx="1373033"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58732" name="Picture 12" descr="http://ecx.images-amazon.com/images/I/51n5N-RZsNL._AA258_PIkin4,BottomRight,-43,22_AA280_SH20_OU35_.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9827" y="5154937"/>
            <a:ext cx="1656455" cy="1656455"/>
          </a:xfrm>
          <a:prstGeom prst="rect">
            <a:avLst/>
          </a:prstGeom>
          <a:noFill/>
          <a:extLst>
            <a:ext uri="{909E8E84-426E-40DD-AFC4-6F175D3DCCD1}">
              <a14:hiddenFill xmlns:a14="http://schemas.microsoft.com/office/drawing/2010/main">
                <a:solidFill>
                  <a:srgbClr val="FFFFFF"/>
                </a:solidFill>
              </a14:hiddenFill>
            </a:ext>
          </a:extLst>
        </p:spPr>
      </p:pic>
      <p:pic>
        <p:nvPicPr>
          <p:cNvPr id="158734" name="Picture 14" descr="http://books.google.com/books?id=O34oAAAAMAAJ&amp;printsec=frontcover&amp;img=1&amp;zoom=1&amp;imgtk=AFLRE70JdH_wRHS36g1OR6VdH16kL_XxosGQT_aEEMt2ggwfJzCT13p-dody9bD07yQiqqLwUlSnQrJ5zIvngGaF_W_v0YodkAvRlIihd_ra-6385Iapwt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5358390"/>
            <a:ext cx="969473" cy="1401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03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p:txBody>
          <a:bodyPr/>
          <a:lstStyle/>
          <a:p>
            <a:pPr eaLnBrk="1" hangingPunct="1">
              <a:lnSpc>
                <a:spcPct val="90000"/>
              </a:lnSpc>
              <a:defRPr/>
            </a:pPr>
            <a:r>
              <a:rPr lang="en-US" dirty="0" smtClean="0"/>
              <a:t>Useful and interfering effects of this ability</a:t>
            </a:r>
          </a:p>
          <a:p>
            <a:pPr eaLnBrk="1" hangingPunct="1">
              <a:lnSpc>
                <a:spcPct val="90000"/>
              </a:lnSpc>
              <a:defRPr/>
            </a:pPr>
            <a:r>
              <a:rPr lang="en-US" dirty="0" smtClean="0"/>
              <a:t>Grocery store</a:t>
            </a:r>
          </a:p>
          <a:p>
            <a:pPr eaLnBrk="1" hangingPunct="1">
              <a:lnSpc>
                <a:spcPct val="90000"/>
              </a:lnSpc>
              <a:defRPr/>
            </a:pPr>
            <a:r>
              <a:rPr lang="en-US" dirty="0" smtClean="0"/>
              <a:t>My wife and our children, “getting older”</a:t>
            </a:r>
          </a:p>
          <a:p>
            <a:pPr eaLnBrk="1" hangingPunct="1">
              <a:lnSpc>
                <a:spcPct val="90000"/>
              </a:lnSpc>
              <a:defRPr/>
            </a:pPr>
            <a:r>
              <a:rPr lang="en-US" dirty="0" smtClean="0"/>
              <a:t>We can apply this to our own thinking and emotions</a:t>
            </a:r>
          </a:p>
        </p:txBody>
      </p:sp>
      <p:sp>
        <p:nvSpPr>
          <p:cNvPr id="33794" name="Rectangle 2"/>
          <p:cNvSpPr>
            <a:spLocks noGrp="1" noRot="1" noChangeArrowheads="1"/>
          </p:cNvSpPr>
          <p:nvPr>
            <p:ph type="title"/>
          </p:nvPr>
        </p:nvSpPr>
        <p:spPr/>
        <p:txBody>
          <a:bodyPr>
            <a:normAutofit/>
          </a:bodyPr>
          <a:lstStyle/>
          <a:p>
            <a:pPr eaLnBrk="1" hangingPunct="1">
              <a:defRPr/>
            </a:pPr>
            <a:r>
              <a:rPr lang="en-US" dirty="0" smtClean="0">
                <a:solidFill>
                  <a:schemeClr val="bg1"/>
                </a:solidFill>
              </a:rPr>
              <a:t>Language: The two-edged sword</a:t>
            </a:r>
          </a:p>
        </p:txBody>
      </p:sp>
      <p:pic>
        <p:nvPicPr>
          <p:cNvPr id="36868" name="Picture 4"/>
          <p:cNvPicPr>
            <a:picLocks noChangeAspect="1" noChangeArrowheads="1"/>
          </p:cNvPicPr>
          <p:nvPr/>
        </p:nvPicPr>
        <p:blipFill>
          <a:blip r:embed="rId3" cstate="print"/>
          <a:srcRect/>
          <a:stretch>
            <a:fillRect/>
          </a:stretch>
        </p:blipFill>
        <p:spPr bwMode="auto">
          <a:xfrm>
            <a:off x="381000" y="4495800"/>
            <a:ext cx="2228850" cy="2228850"/>
          </a:xfrm>
          <a:prstGeom prst="rect">
            <a:avLst/>
          </a:prstGeom>
          <a:noFill/>
          <a:ln w="9525">
            <a:noFill/>
            <a:miter lim="800000"/>
            <a:headEnd/>
            <a:tailEnd/>
          </a:ln>
        </p:spPr>
      </p:pic>
    </p:spTree>
    <p:extLst>
      <p:ext uri="{BB962C8B-B14F-4D97-AF65-F5344CB8AC3E}">
        <p14:creationId xmlns:p14="http://schemas.microsoft.com/office/powerpoint/2010/main" val="189316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untain">
  <a:themeElements>
    <a:clrScheme name="Mountain">
      <a:dk1>
        <a:srgbClr val="000000"/>
      </a:dk1>
      <a:lt1>
        <a:srgbClr val="FFFFFF"/>
      </a:lt1>
      <a:dk2>
        <a:srgbClr val="0536B3"/>
      </a:dk2>
      <a:lt2>
        <a:srgbClr val="7CB7F8"/>
      </a:lt2>
      <a:accent1>
        <a:srgbClr val="3F9EE4"/>
      </a:accent1>
      <a:accent2>
        <a:srgbClr val="77B559"/>
      </a:accent2>
      <a:accent3>
        <a:srgbClr val="E4A81B"/>
      </a:accent3>
      <a:accent4>
        <a:srgbClr val="108BB4"/>
      </a:accent4>
      <a:accent5>
        <a:srgbClr val="DA7328"/>
      </a:accent5>
      <a:accent6>
        <a:srgbClr val="AE589F"/>
      </a:accent6>
      <a:hlink>
        <a:srgbClr val="460245"/>
      </a:hlink>
      <a:folHlink>
        <a:srgbClr val="AC17D6"/>
      </a:folHlink>
    </a:clrScheme>
    <a:fontScheme name="Mountain">
      <a:majorFont>
        <a:latin typeface="Gill Sans MT"/>
        <a:ea typeface=""/>
        <a:cs typeface=""/>
        <a:font script="Cyrl" typeface="Arial"/>
        <a:font script="Grek" typeface="Arial"/>
        <a:font script="Jpan" typeface="HG丸ｺﾞｼｯｸM-PRO"/>
        <a:font script="Hang" typeface="HY 헤드라인 M"/>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ill Sans MT"/>
        <a:ea typeface=""/>
        <a:cs typeface=""/>
        <a:font script="Cyrl" typeface="Arial"/>
        <a:font script="Grek" typeface="Arial"/>
        <a:font script="Jpan" typeface="HG丸ｺﾞｼｯｸM-PRO"/>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untain">
      <a:fillStyleLst>
        <a:solidFill>
          <a:schemeClr val="phClr"/>
        </a:solidFill>
        <a:gradFill rotWithShape="1">
          <a:gsLst>
            <a:gs pos="0">
              <a:schemeClr val="phClr">
                <a:tint val="100000"/>
                <a:shade val="100000"/>
                <a:hueMod val="100000"/>
                <a:satMod val="100000"/>
              </a:schemeClr>
            </a:gs>
            <a:gs pos="50000">
              <a:schemeClr val="phClr">
                <a:tint val="25000"/>
                <a:shade val="100000"/>
                <a:hueMod val="100000"/>
                <a:satMod val="100000"/>
              </a:schemeClr>
            </a:gs>
            <a:gs pos="100000">
              <a:schemeClr val="phClr">
                <a:tint val="100000"/>
                <a:shade val="100000"/>
                <a:hueMod val="100000"/>
                <a:satMod val="100000"/>
              </a:schemeClr>
            </a:gs>
          </a:gsLst>
          <a:lin ang="5400000" scaled="1"/>
        </a:gradFill>
        <a:gradFill rotWithShape="1">
          <a:gsLst>
            <a:gs pos="0">
              <a:schemeClr val="phClr">
                <a:tint val="40000"/>
                <a:shade val="100000"/>
                <a:hueMod val="100000"/>
                <a:satMod val="100000"/>
              </a:schemeClr>
            </a:gs>
            <a:gs pos="30000">
              <a:schemeClr val="phClr">
                <a:tint val="100000"/>
                <a:shade val="100000"/>
                <a:hueMod val="100000"/>
                <a:satMod val="100000"/>
              </a:schemeClr>
            </a:gs>
            <a:gs pos="68000">
              <a:schemeClr val="phClr">
                <a:tint val="100000"/>
                <a:shade val="100000"/>
                <a:hueMod val="100000"/>
                <a:satMod val="100000"/>
              </a:schemeClr>
            </a:gs>
            <a:gs pos="100000">
              <a:schemeClr val="phClr">
                <a:tint val="40000"/>
                <a:shade val="100000"/>
                <a:hueMod val="100000"/>
                <a:satMod val="100000"/>
              </a:schemeClr>
            </a:gs>
          </a:gsLst>
          <a:lin ang="5400000" scaled="1"/>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br" rotWithShape="0">
              <a:srgbClr val="000000">
                <a:alpha val="0"/>
              </a:srgbClr>
            </a:outerShdw>
          </a:effectLst>
        </a:effectStyle>
        <a:effectStyle>
          <a:effectLst>
            <a:outerShdw blurRad="38100" dist="25400" dir="5400000" algn="ctr" rotWithShape="0">
              <a:srgbClr val="EBE9ED">
                <a:alpha val="0"/>
              </a:srgbClr>
            </a:outerShdw>
          </a:effectLst>
          <a:scene3d>
            <a:camera prst="orthographicFront">
              <a:rot lat="0" lon="0" rev="0"/>
            </a:camera>
            <a:lightRig rig="glow" dir="b"/>
          </a:scene3d>
          <a:sp3d contourW="6350" prstMaterial="softEdge">
            <a:bevelT w="25400" h="25400"/>
            <a:contourClr>
              <a:schemeClr val="phClr">
                <a:tint val="90000"/>
                <a:shade val="100000"/>
                <a:hueMod val="100000"/>
                <a:satMod val="100000"/>
              </a:schemeClr>
            </a:contourClr>
          </a:sp3d>
        </a:effectStyle>
        <a:effectStyle>
          <a:effectLst>
            <a:reflection blurRad="12700" stA="40000" endPos="40000" dist="25400" dir="5400000" sy="-100000" rotWithShape="0"/>
          </a:effectLst>
          <a:scene3d>
            <a:camera prst="perspectiveFront"/>
            <a:lightRig rig="glow" dir="b"/>
          </a:scene3d>
          <a:sp3d contourW="6350" prstMaterial="softEdge">
            <a:bevelT w="50800" h="25400"/>
            <a:contourClr>
              <a:schemeClr val="phClr">
                <a:tint val="100000"/>
                <a:shade val="80000"/>
                <a:hueMod val="100000"/>
                <a:satMod val="100000"/>
              </a:schemeClr>
            </a:contourClr>
          </a:sp3d>
        </a:effectStyle>
      </a:effectStyleLst>
      <a:bgFillStyleLst>
        <a:solidFill>
          <a:schemeClr val="phClr"/>
        </a:solidFill>
        <a:gradFill rotWithShape="1">
          <a:gsLst>
            <a:gs pos="0">
              <a:schemeClr val="phClr">
                <a:shade val="40000"/>
                <a:satMod val="165000"/>
              </a:schemeClr>
            </a:gs>
            <a:gs pos="50000">
              <a:schemeClr val="phClr">
                <a:shade val="95000"/>
                <a:satMod val="100000"/>
              </a:schemeClr>
            </a:gs>
            <a:gs pos="100000">
              <a:schemeClr val="phClr">
                <a:tint val="10000"/>
                <a:satMod val="300000"/>
              </a:schemeClr>
            </a:gs>
          </a:gsLst>
          <a:lin ang="13000000" scaled="0"/>
        </a:gradFill>
        <a:blipFill>
          <a:blip xmlns:r="http://schemas.openxmlformats.org/officeDocument/2006/relationships" r:embed="rId1">
            <a:duotone>
              <a:schemeClr val="phClr">
                <a:shade val="75000"/>
              </a:schemeClr>
              <a:schemeClr val="phClr">
                <a:tint val="55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Mountain</Template>
  <TotalTime>3729</TotalTime>
  <Words>906</Words>
  <Application>Microsoft Office PowerPoint</Application>
  <PresentationFormat>On-screen Show (4:3)</PresentationFormat>
  <Paragraphs>151</Paragraphs>
  <Slides>32</Slides>
  <Notes>11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45" baseType="lpstr">
      <vt:lpstr>맑은 고딕</vt:lpstr>
      <vt:lpstr>ＭＳ Ｐゴシック</vt:lpstr>
      <vt:lpstr>ＭＳ Ｐゴシック</vt:lpstr>
      <vt:lpstr>Arial</vt:lpstr>
      <vt:lpstr>Garamond</vt:lpstr>
      <vt:lpstr>Gill Sans MT</vt:lpstr>
      <vt:lpstr>Times</vt:lpstr>
      <vt:lpstr>Verdana</vt:lpstr>
      <vt:lpstr>Wingdings</vt:lpstr>
      <vt:lpstr>Wingdings 2</vt:lpstr>
      <vt:lpstr>Mountain</vt:lpstr>
      <vt:lpstr>Microsoft Excel Chart</vt:lpstr>
      <vt:lpstr>CorelDRAW</vt:lpstr>
      <vt:lpstr>A functional contextual approach to the treatment of OCD and related disorders</vt:lpstr>
      <vt:lpstr>PowerPoint Presentation</vt:lpstr>
      <vt:lpstr>My life</vt:lpstr>
      <vt:lpstr>PowerPoint Presentation</vt:lpstr>
      <vt:lpstr>PowerPoint Presentation</vt:lpstr>
      <vt:lpstr>How did ACT develop?</vt:lpstr>
      <vt:lpstr>Rule Governed Behavior</vt:lpstr>
      <vt:lpstr>Relational Frame Theory</vt:lpstr>
      <vt:lpstr>Language: The two-edged sword</vt:lpstr>
      <vt:lpstr>Experiential avoidance</vt:lpstr>
      <vt:lpstr>Psychological flexibility</vt:lpstr>
      <vt:lpstr>PowerPoint Presentation</vt:lpstr>
      <vt:lpstr>AAQ and Anxiety</vt:lpstr>
      <vt:lpstr>OC and related disorders</vt:lpstr>
      <vt:lpstr>OCD and related disorders outcomes</vt:lpstr>
      <vt:lpstr>Y-BOCS Scores</vt:lpstr>
      <vt:lpstr>% treatment responders</vt:lpstr>
      <vt:lpstr>Refusal, drop-out, and acceptability</vt:lpstr>
      <vt:lpstr>ACT+habit reversal for trichotillomania</vt:lpstr>
      <vt:lpstr>Hours Viewing per week</vt:lpstr>
      <vt:lpstr>PowerPoint Presentation</vt:lpstr>
      <vt:lpstr>PowerPoint Presentation</vt:lpstr>
      <vt:lpstr>OC and related disorders</vt:lpstr>
      <vt:lpstr>Exposure therapy is #1 treatment </vt:lpstr>
      <vt:lpstr>Exposure Therapy</vt:lpstr>
      <vt:lpstr>Some misconceptions about exposure work</vt:lpstr>
      <vt:lpstr>Example of the importance of basic sciences</vt:lpstr>
      <vt:lpstr>Options</vt:lpstr>
      <vt:lpstr>ACT’s view on Exposure</vt:lpstr>
      <vt:lpstr>PowerPoint Presentation</vt:lpstr>
      <vt:lpstr>Habit Reversal </vt:lpstr>
      <vt:lpstr>Top Anxiety Reads</vt:lpstr>
    </vt:vector>
  </TitlesOfParts>
  <Company>OCDI McLean/MGH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OBSESSIVE-COMPULSIVE DISORDER</dc:title>
  <dc:creator>Jeff Szymanski</dc:creator>
  <cp:lastModifiedBy>Michael Twohig</cp:lastModifiedBy>
  <cp:revision>221</cp:revision>
  <cp:lastPrinted>2006-08-30T15:22:23Z</cp:lastPrinted>
  <dcterms:created xsi:type="dcterms:W3CDTF">2010-05-06T14:09:35Z</dcterms:created>
  <dcterms:modified xsi:type="dcterms:W3CDTF">2015-07-18T20:48:05Z</dcterms:modified>
</cp:coreProperties>
</file>