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0"/>
  </p:notesMasterIdLst>
  <p:sldIdLst>
    <p:sldId id="256" r:id="rId2"/>
    <p:sldId id="259" r:id="rId3"/>
    <p:sldId id="257" r:id="rId4"/>
    <p:sldId id="260" r:id="rId5"/>
    <p:sldId id="268" r:id="rId6"/>
    <p:sldId id="267" r:id="rId7"/>
    <p:sldId id="261" r:id="rId8"/>
    <p:sldId id="262" r:id="rId9"/>
    <p:sldId id="274" r:id="rId10"/>
    <p:sldId id="273" r:id="rId11"/>
    <p:sldId id="271" r:id="rId12"/>
    <p:sldId id="269" r:id="rId13"/>
    <p:sldId id="264" r:id="rId14"/>
    <p:sldId id="277" r:id="rId15"/>
    <p:sldId id="265" r:id="rId16"/>
    <p:sldId id="275" r:id="rId17"/>
    <p:sldId id="266"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uda Lab" initials="ADM" lastIdx="3" clrIdx="0"/>
  <p:cmAuthor id="1" name="Amar mandavia" initials="ADM" lastIdx="4" clrIdx="1"/>
  <p:cmAuthor id="2" name="Mary Hill" initials="MH" lastIdx="5" clrIdx="2">
    <p:extLst/>
  </p:cmAuthor>
  <p:cmAuthor id="3" name="Masuda Lab" initials="ML"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35" autoAdjust="0"/>
    <p:restoredTop sz="71471" autoAdjust="0"/>
  </p:normalViewPr>
  <p:slideViewPr>
    <p:cSldViewPr>
      <p:cViewPr varScale="1">
        <p:scale>
          <a:sx n="51" d="100"/>
          <a:sy n="51" d="100"/>
        </p:scale>
        <p:origin x="-108" y="-204"/>
      </p:cViewPr>
      <p:guideLst>
        <p:guide orient="horz" pos="2160"/>
        <p:guide pos="2880"/>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6-17T03:36:51.252" idx="2">
    <p:pos x="1174" y="554"/>
    <p:text>Check reasons why we used this method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8CBBCA-D3FC-49CC-92F7-9AC7CDB6EA47}" type="datetimeFigureOut">
              <a:rPr lang="en-US" smtClean="0"/>
              <a:t>6/16/2014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33801B-DD4E-4272-9A8C-2DA32AEB0AB3}" type="slidenum">
              <a:rPr lang="en-US" smtClean="0"/>
              <a:t>‹#›</a:t>
            </a:fld>
            <a:endParaRPr lang="en-US" dirty="0"/>
          </a:p>
        </p:txBody>
      </p:sp>
    </p:spTree>
    <p:extLst>
      <p:ext uri="{BB962C8B-B14F-4D97-AF65-F5344CB8AC3E}">
        <p14:creationId xmlns:p14="http://schemas.microsoft.com/office/powerpoint/2010/main" val="46783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1</a:t>
            </a:fld>
            <a:endParaRPr lang="en-US" dirty="0"/>
          </a:p>
        </p:txBody>
      </p:sp>
    </p:spTree>
    <p:extLst>
      <p:ext uri="{BB962C8B-B14F-4D97-AF65-F5344CB8AC3E}">
        <p14:creationId xmlns:p14="http://schemas.microsoft.com/office/powerpoint/2010/main" val="2320083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Consistent with hypotheses, the standardized parameter estimates for the model paths indicate that lower levels of mindfulness and higher levels of psychological inflexibility predicted higher levels of internalizing problems. Lower levels of mindfulness were associated with higher levels of depression, anxiety, and somatization, and higher levels of psychological inflexibility were associated with higher levels of depression, anxiety, and somatization. Age was unrelated to the three internalizing scores. Male gender was associated with higher levels of depression and gender was unrelated to anxiety and somatization. </a:t>
            </a:r>
            <a:endParaRPr lang="en-US" dirty="0" smtClean="0"/>
          </a:p>
          <a:p>
            <a:endParaRPr lang="en-US" dirty="0" smtClean="0"/>
          </a:p>
          <a:p>
            <a:r>
              <a:rPr lang="en-US" sz="1200" b="0" i="0" kern="1200" dirty="0" smtClean="0">
                <a:solidFill>
                  <a:schemeClr val="tx1"/>
                </a:solidFill>
                <a:effectLst/>
                <a:latin typeface="+mn-lt"/>
                <a:ea typeface="+mn-ea"/>
                <a:cs typeface="+mn-cs"/>
              </a:rPr>
              <a:t>Asian American men who used avoidant coping strategies reported higher levels of depressive symptoms</a:t>
            </a:r>
            <a:r>
              <a:rPr lang="en-US" sz="1200" b="0" i="0" kern="1200" baseline="0" dirty="0" smtClean="0">
                <a:solidFill>
                  <a:schemeClr val="tx1"/>
                </a:solidFill>
                <a:effectLst/>
                <a:latin typeface="+mn-lt"/>
                <a:ea typeface="+mn-ea"/>
                <a:cs typeface="+mn-cs"/>
              </a:rPr>
              <a:t> (Iwamoto, Liao, &amp; Liu, 2011) </a:t>
            </a:r>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11</a:t>
            </a:fld>
            <a:endParaRPr lang="en-US" dirty="0"/>
          </a:p>
        </p:txBody>
      </p:sp>
    </p:spTree>
    <p:extLst>
      <p:ext uri="{BB962C8B-B14F-4D97-AF65-F5344CB8AC3E}">
        <p14:creationId xmlns:p14="http://schemas.microsoft.com/office/powerpoint/2010/main" val="4269637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Masuda and Tully (2012) concluded that psychological flexibility and mindfulness are related yet distinct behavioral processes that uniquely contribute to a range of internalizing problems. N= 494, </a:t>
            </a:r>
            <a:r>
              <a:rPr lang="en-US" sz="1200" b="0" i="0" u="none" strike="noStrike" kern="1200" baseline="0" dirty="0" err="1" smtClean="0">
                <a:solidFill>
                  <a:schemeClr val="tx1"/>
                </a:solidFill>
                <a:latin typeface="+mn-lt"/>
                <a:ea typeface="+mn-ea"/>
                <a:cs typeface="+mn-cs"/>
              </a:rPr>
              <a:t>n;asian</a:t>
            </a:r>
            <a:r>
              <a:rPr lang="en-US" sz="1200" b="0" i="0" u="none" strike="noStrike" kern="1200" baseline="0" dirty="0" smtClean="0">
                <a:solidFill>
                  <a:schemeClr val="tx1"/>
                </a:solidFill>
                <a:latin typeface="+mn-lt"/>
                <a:ea typeface="+mn-ea"/>
                <a:cs typeface="+mn-cs"/>
              </a:rPr>
              <a:t>= 87 </a:t>
            </a:r>
          </a:p>
          <a:p>
            <a:endParaRPr lang="en-US" sz="1200" b="0" i="0" u="none" strike="noStrike" kern="1200" baseline="0" dirty="0" smtClean="0">
              <a:solidFill>
                <a:schemeClr val="tx1"/>
              </a:solidFill>
              <a:latin typeface="+mn-lt"/>
              <a:ea typeface="+mn-ea"/>
              <a:cs typeface="+mn-cs"/>
            </a:endParaRPr>
          </a:p>
          <a:p>
            <a:r>
              <a:rPr lang="en-US" dirty="0" smtClean="0"/>
              <a:t>Asian American college students report higher levels of depressive symptoms than white students. (Liu, Chang, &amp; </a:t>
            </a:r>
            <a:r>
              <a:rPr lang="en-US" dirty="0" err="1" smtClean="0"/>
              <a:t>Fernande</a:t>
            </a:r>
            <a:r>
              <a:rPr lang="en-US" dirty="0" smtClean="0"/>
              <a:t>,</a:t>
            </a:r>
            <a:r>
              <a:rPr lang="en-US" baseline="0" dirty="0" smtClean="0"/>
              <a:t> 1990)</a:t>
            </a:r>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12</a:t>
            </a:fld>
            <a:endParaRPr lang="en-US" dirty="0"/>
          </a:p>
        </p:txBody>
      </p:sp>
    </p:spTree>
    <p:extLst>
      <p:ext uri="{BB962C8B-B14F-4D97-AF65-F5344CB8AC3E}">
        <p14:creationId xmlns:p14="http://schemas.microsoft.com/office/powerpoint/2010/main" val="1231407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Psychological inflexibility was uniquely and positively associated with all three forms of internalizing problems when accounting for age, ethnicity, and mindfulness</a:t>
            </a:r>
            <a:r>
              <a:rPr lang="en-US" dirty="0" smtClean="0"/>
              <a:t>.</a:t>
            </a:r>
          </a:p>
          <a:p>
            <a:endParaRPr lang="en-US" dirty="0" smtClean="0"/>
          </a:p>
          <a:p>
            <a:r>
              <a:rPr lang="en-US" dirty="0" smtClean="0"/>
              <a:t>Mindfulness was found to be a unique and negative correlate of somatization, depression, and anxiety when accounting for age, ethnicity, and cognitive inflexibility</a:t>
            </a:r>
            <a:r>
              <a:rPr lang="en-US" dirty="0" smtClean="0"/>
              <a:t>.</a:t>
            </a:r>
          </a:p>
          <a:p>
            <a:pPr marL="0" indent="0">
              <a:buFontTx/>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13</a:t>
            </a:fld>
            <a:endParaRPr lang="en-US" dirty="0"/>
          </a:p>
        </p:txBody>
      </p:sp>
    </p:spTree>
    <p:extLst>
      <p:ext uri="{BB962C8B-B14F-4D97-AF65-F5344CB8AC3E}">
        <p14:creationId xmlns:p14="http://schemas.microsoft.com/office/powerpoint/2010/main" val="3408076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 diagnostic-</a:t>
            </a:r>
            <a:r>
              <a:rPr lang="en-US" baseline="0" dirty="0" smtClean="0"/>
              <a:t> overlapping dimensions exist in psychological distress/ wider range of diagnoses than just the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Our study suggests that considering how Asian American individuals respond to their own internal cues as well as external environmental stimuli is crucial for understanding their psychological adjustment </a:t>
            </a:r>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14</a:t>
            </a:fld>
            <a:endParaRPr lang="en-US" dirty="0"/>
          </a:p>
        </p:txBody>
      </p:sp>
    </p:spTree>
    <p:extLst>
      <p:ext uri="{BB962C8B-B14F-4D97-AF65-F5344CB8AC3E}">
        <p14:creationId xmlns:p14="http://schemas.microsoft.com/office/powerpoint/2010/main" val="2192919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15</a:t>
            </a:fld>
            <a:endParaRPr lang="en-US" dirty="0"/>
          </a:p>
        </p:txBody>
      </p:sp>
    </p:spTree>
    <p:extLst>
      <p:ext uri="{BB962C8B-B14F-4D97-AF65-F5344CB8AC3E}">
        <p14:creationId xmlns:p14="http://schemas.microsoft.com/office/powerpoint/2010/main" val="1639154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a:t>
            </a:r>
            <a:r>
              <a:rPr lang="en-US" baseline="0" dirty="0" smtClean="0"/>
              <a:t> clinical applicable </a:t>
            </a:r>
          </a:p>
          <a:p>
            <a:pPr marL="171450" indent="-171450">
              <a:buFont typeface="Arial" panose="020B0604020202020204" pitchFamily="34" charset="0"/>
              <a:buChar char="•"/>
            </a:pPr>
            <a:r>
              <a:rPr lang="en-US" baseline="0" dirty="0" smtClean="0"/>
              <a:t>Participant biases</a:t>
            </a:r>
          </a:p>
          <a:p>
            <a:pPr marL="171450" indent="-171450">
              <a:buFont typeface="Arial" panose="020B0604020202020204" pitchFamily="34" charset="0"/>
              <a:buChar char="•"/>
            </a:pPr>
            <a:r>
              <a:rPr lang="en-US" baseline="0" dirty="0" smtClean="0"/>
              <a:t>Non-generalizable </a:t>
            </a:r>
          </a:p>
          <a:p>
            <a:pPr marL="171450" indent="-171450">
              <a:buFont typeface="Arial" panose="020B0604020202020204" pitchFamily="34" charset="0"/>
              <a:buChar char="•"/>
            </a:pPr>
            <a:r>
              <a:rPr lang="en-US" baseline="0" dirty="0" smtClean="0"/>
              <a:t>Different definitions for Mindfulness / mindlessness (construct validity) </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16</a:t>
            </a:fld>
            <a:endParaRPr lang="en-US" dirty="0"/>
          </a:p>
        </p:txBody>
      </p:sp>
    </p:spTree>
    <p:extLst>
      <p:ext uri="{BB962C8B-B14F-4D97-AF65-F5344CB8AC3E}">
        <p14:creationId xmlns:p14="http://schemas.microsoft.com/office/powerpoint/2010/main" val="2308378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males = depression</a:t>
            </a:r>
          </a:p>
          <a:p>
            <a:r>
              <a:rPr lang="en-US" dirty="0" smtClean="0"/>
              <a:t>Why didn’t you have better measures</a:t>
            </a:r>
            <a:r>
              <a:rPr lang="en-US" baseline="0" dirty="0" smtClean="0"/>
              <a:t> for demo</a:t>
            </a:r>
          </a:p>
          <a:p>
            <a:r>
              <a:rPr lang="en-US" baseline="0" dirty="0" smtClean="0"/>
              <a:t>What were the results of the larger pop study</a:t>
            </a:r>
          </a:p>
          <a:p>
            <a:endParaRPr lang="en-US" baseline="0" dirty="0" smtClean="0"/>
          </a:p>
          <a:p>
            <a:endParaRPr lang="en-US" smtClean="0"/>
          </a:p>
        </p:txBody>
      </p:sp>
      <p:sp>
        <p:nvSpPr>
          <p:cNvPr id="4" name="Slide Number Placeholder 3"/>
          <p:cNvSpPr>
            <a:spLocks noGrp="1"/>
          </p:cNvSpPr>
          <p:nvPr>
            <p:ph type="sldNum" sz="quarter" idx="10"/>
          </p:nvPr>
        </p:nvSpPr>
        <p:spPr/>
        <p:txBody>
          <a:bodyPr/>
          <a:lstStyle/>
          <a:p>
            <a:fld id="{E933801B-DD4E-4272-9A8C-2DA32AEB0AB3}" type="slidenum">
              <a:rPr lang="en-US" smtClean="0"/>
              <a:t>17</a:t>
            </a:fld>
            <a:endParaRPr lang="en-US" dirty="0"/>
          </a:p>
        </p:txBody>
      </p:sp>
    </p:spTree>
    <p:extLst>
      <p:ext uri="{BB962C8B-B14F-4D97-AF65-F5344CB8AC3E}">
        <p14:creationId xmlns:p14="http://schemas.microsoft.com/office/powerpoint/2010/main" val="1879877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Goal: Attendants will understand how the psychological inflexibility model explains the range of psychological distresses faced Asian Americans</a:t>
            </a:r>
          </a:p>
          <a:p>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2</a:t>
            </a:fld>
            <a:endParaRPr lang="en-US" dirty="0"/>
          </a:p>
        </p:txBody>
      </p:sp>
    </p:spTree>
    <p:extLst>
      <p:ext uri="{BB962C8B-B14F-4D97-AF65-F5344CB8AC3E}">
        <p14:creationId xmlns:p14="http://schemas.microsoft.com/office/powerpoint/2010/main" val="3792004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-Explain PI model of psychopathology</a:t>
            </a:r>
          </a:p>
          <a:p>
            <a:r>
              <a:rPr lang="en-US" sz="1200" b="0" i="0" u="none" strike="noStrike" kern="1200" baseline="0" dirty="0" smtClean="0">
                <a:solidFill>
                  <a:schemeClr val="tx1"/>
                </a:solidFill>
                <a:latin typeface="+mn-lt"/>
                <a:ea typeface="+mn-ea"/>
                <a:cs typeface="+mn-cs"/>
              </a:rPr>
              <a:t>	- Decrease the likelihood of value-directed actions in other contexts </a:t>
            </a:r>
          </a:p>
          <a:p>
            <a:r>
              <a:rPr lang="en-US" sz="1200" b="0" i="0" u="none" strike="noStrike" kern="1200" baseline="0" dirty="0" smtClean="0">
                <a:solidFill>
                  <a:schemeClr val="tx1"/>
                </a:solidFill>
                <a:latin typeface="+mn-lt"/>
                <a:ea typeface="+mn-ea"/>
                <a:cs typeface="+mn-cs"/>
              </a:rPr>
              <a:t>- Talk about disorders (i.e. depression, anxiety, &amp; somatization)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Excessive investment in self-descriptive thoughts : e.g., identifying self as literal contents of thoughts, such as “I’m stupid”)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Efforts to control and down-regulate unwanted internalizing experiences: e.g., thought suppression and avoidance </a:t>
            </a:r>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4</a:t>
            </a:fld>
            <a:endParaRPr lang="en-US" dirty="0"/>
          </a:p>
        </p:txBody>
      </p:sp>
    </p:spTree>
    <p:extLst>
      <p:ext uri="{BB962C8B-B14F-4D97-AF65-F5344CB8AC3E}">
        <p14:creationId xmlns:p14="http://schemas.microsoft.com/office/powerpoint/2010/main" val="2468768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smtClean="0"/>
              <a:t>www.goingmobo.com/wp-content/uploads/2011/12/water-drop-image.jpg</a:t>
            </a:r>
          </a:p>
          <a:p>
            <a:endParaRPr lang="en-US" dirty="0" smtClean="0"/>
          </a:p>
          <a:p>
            <a:r>
              <a:rPr lang="en-US" sz="1200" b="0" i="0" u="none" strike="noStrike" kern="1200" baseline="0" dirty="0" smtClean="0">
                <a:solidFill>
                  <a:schemeClr val="tx1"/>
                </a:solidFill>
                <a:latin typeface="+mn-lt"/>
                <a:ea typeface="+mn-ea"/>
                <a:cs typeface="+mn-cs"/>
              </a:rPr>
              <a:t>enhanced attention to moment experiences </a:t>
            </a:r>
            <a:endParaRPr lang="en-US" dirty="0" smtClean="0"/>
          </a:p>
          <a:p>
            <a:endParaRPr lang="en-US" dirty="0" smtClean="0"/>
          </a:p>
          <a:p>
            <a:r>
              <a:rPr lang="en-US" dirty="0" smtClean="0"/>
              <a:t>Example </a:t>
            </a:r>
          </a:p>
          <a:p>
            <a:endParaRPr lang="en-US" dirty="0" smtClean="0"/>
          </a:p>
          <a:p>
            <a:r>
              <a:rPr lang="en-US" sz="1200" b="0" i="0" u="none" strike="noStrike" kern="1200" baseline="0" dirty="0" smtClean="0">
                <a:solidFill>
                  <a:schemeClr val="tx1"/>
                </a:solidFill>
                <a:latin typeface="+mn-lt"/>
                <a:ea typeface="+mn-ea"/>
                <a:cs typeface="+mn-cs"/>
              </a:rPr>
              <a:t>Thoughts, feelings, and bodily sensations are considered events to be noticed rather than elaborated </a:t>
            </a:r>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5</a:t>
            </a:fld>
            <a:endParaRPr lang="en-US" dirty="0"/>
          </a:p>
        </p:txBody>
      </p:sp>
    </p:spTree>
    <p:extLst>
      <p:ext uri="{BB962C8B-B14F-4D97-AF65-F5344CB8AC3E}">
        <p14:creationId xmlns:p14="http://schemas.microsoft.com/office/powerpoint/2010/main" val="2320942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https://delivermagazine.com/2012/08/marketing-to-asian-americans</a:t>
            </a:r>
            <a:r>
              <a:rPr lang="en-US" dirty="0" smtClean="0"/>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Greater tendencies to suppress unwanted thoughts or feelings, fear sadness, and attempt to control unwanted thoughts and higher levels of </a:t>
            </a:r>
            <a:r>
              <a:rPr lang="en-US" sz="1200" b="1" i="0" u="none" strike="noStrike" kern="1200" baseline="0" dirty="0" smtClean="0">
                <a:solidFill>
                  <a:schemeClr val="tx1"/>
                </a:solidFill>
                <a:latin typeface="+mn-lt"/>
                <a:ea typeface="+mn-ea"/>
                <a:cs typeface="+mn-cs"/>
              </a:rPr>
              <a:t>psychological inflexibility</a:t>
            </a:r>
            <a:r>
              <a:rPr lang="en-US" sz="1200" b="0" i="0" u="none" strike="noStrike" kern="1200" baseline="0" dirty="0" smtClean="0">
                <a:solidFill>
                  <a:schemeClr val="tx1"/>
                </a:solidFill>
                <a:latin typeface="+mn-lt"/>
                <a:ea typeface="+mn-ea"/>
                <a:cs typeface="+mn-cs"/>
              </a:rPr>
              <a:t> than Caucasian Americans (Cook &amp; Hayes, 2010)</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Mindfulness</a:t>
            </a:r>
            <a:r>
              <a:rPr lang="en-US" sz="1200" b="0" i="0" u="none" strike="noStrike" kern="1200" baseline="0" dirty="0" smtClean="0">
                <a:solidFill>
                  <a:schemeClr val="tx1"/>
                </a:solidFill>
                <a:latin typeface="+mn-lt"/>
                <a:ea typeface="+mn-ea"/>
                <a:cs typeface="+mn-cs"/>
              </a:rPr>
              <a:t> was inversely associated with internal problems in a sample of Asian American college undergraduates (Masuda, Wendell, Chou, &amp; Feinstein, 2010) </a:t>
            </a:r>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6</a:t>
            </a:fld>
            <a:endParaRPr lang="en-US" dirty="0"/>
          </a:p>
        </p:txBody>
      </p:sp>
    </p:spTree>
    <p:extLst>
      <p:ext uri="{BB962C8B-B14F-4D97-AF65-F5344CB8AC3E}">
        <p14:creationId xmlns:p14="http://schemas.microsoft.com/office/powerpoint/2010/main" val="1617807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smtClean="0"/>
              <a:t>sd.keepcalm-o-matic.co.uk/i/keep-calm-and-test-your-hypothesis-3.png</a:t>
            </a:r>
          </a:p>
          <a:p>
            <a:endParaRPr lang="en-US" dirty="0" smtClean="0"/>
          </a:p>
          <a:p>
            <a:r>
              <a:rPr lang="en-US" dirty="0" smtClean="0"/>
              <a:t>- Based on previous</a:t>
            </a:r>
            <a:r>
              <a:rPr lang="en-US" baseline="0" dirty="0" smtClean="0"/>
              <a:t> study of larger sample N=800 (Masuda &amp; Tully, 2012)</a:t>
            </a:r>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7</a:t>
            </a:fld>
            <a:endParaRPr lang="en-US" dirty="0"/>
          </a:p>
        </p:txBody>
      </p:sp>
    </p:spTree>
    <p:extLst>
      <p:ext uri="{BB962C8B-B14F-4D97-AF65-F5344CB8AC3E}">
        <p14:creationId xmlns:p14="http://schemas.microsoft.com/office/powerpoint/2010/main" val="2518855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Larger N= 800</a:t>
            </a:r>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8</a:t>
            </a:fld>
            <a:endParaRPr lang="en-US" dirty="0"/>
          </a:p>
        </p:txBody>
      </p:sp>
    </p:spTree>
    <p:extLst>
      <p:ext uri="{BB962C8B-B14F-4D97-AF65-F5344CB8AC3E}">
        <p14:creationId xmlns:p14="http://schemas.microsoft.com/office/powerpoint/2010/main" val="3031389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BSI- contains 18 items and employs a 5 point Likert scale</a:t>
            </a:r>
          </a:p>
          <a:p>
            <a:pPr eaLnBrk="1" hangingPunct="1">
              <a:spcBef>
                <a:spcPct val="0"/>
              </a:spcBef>
            </a:pPr>
            <a:endParaRPr lang="en-US" altLang="en-US" dirty="0" smtClean="0"/>
          </a:p>
          <a:p>
            <a:pPr eaLnBrk="1" hangingPunct="1">
              <a:spcBef>
                <a:spcPct val="0"/>
              </a:spcBef>
              <a:buFontTx/>
              <a:buNone/>
            </a:pPr>
            <a:r>
              <a:rPr lang="en-US" altLang="en-US" dirty="0" smtClean="0"/>
              <a:t>Mindful Attention Awareness scale: has questions like “It seems I am running automatic without much awareness of what I’m doing”. Participants rate the extent to which they function mindlessly in daily life.</a:t>
            </a:r>
          </a:p>
          <a:p>
            <a:endParaRPr lang="en-US" dirty="0" smtClean="0"/>
          </a:p>
          <a:p>
            <a:r>
              <a:rPr lang="en-US" sz="1200" b="0" i="0" u="none" strike="noStrike" kern="1200" baseline="0" dirty="0" smtClean="0">
                <a:solidFill>
                  <a:schemeClr val="tx1"/>
                </a:solidFill>
                <a:latin typeface="+mn-lt"/>
                <a:ea typeface="+mn-ea"/>
                <a:cs typeface="+mn-cs"/>
              </a:rPr>
              <a:t>AAQ-II: Unwillingness to experience undesirable thoughts and feelings (e.g., “I’m afraid of my feelings”) and interference of these internal events in daily functioning (e.g., “My painful experiences and memories make it difficult for me to live a life that I would value”) </a:t>
            </a:r>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9</a:t>
            </a:fld>
            <a:endParaRPr lang="en-US" dirty="0"/>
          </a:p>
        </p:txBody>
      </p:sp>
    </p:spTree>
    <p:extLst>
      <p:ext uri="{BB962C8B-B14F-4D97-AF65-F5344CB8AC3E}">
        <p14:creationId xmlns:p14="http://schemas.microsoft.com/office/powerpoint/2010/main" val="283075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Examine if the associations between these regulatory processes and the individual internalizing constructs resulted from shared variance among the scales.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Controlling for roles of other internalizing problems  </a:t>
            </a:r>
            <a:endParaRPr lang="en-US" dirty="0"/>
          </a:p>
        </p:txBody>
      </p:sp>
      <p:sp>
        <p:nvSpPr>
          <p:cNvPr id="4" name="Slide Number Placeholder 3"/>
          <p:cNvSpPr>
            <a:spLocks noGrp="1"/>
          </p:cNvSpPr>
          <p:nvPr>
            <p:ph type="sldNum" sz="quarter" idx="10"/>
          </p:nvPr>
        </p:nvSpPr>
        <p:spPr/>
        <p:txBody>
          <a:bodyPr/>
          <a:lstStyle/>
          <a:p>
            <a:fld id="{E933801B-DD4E-4272-9A8C-2DA32AEB0AB3}" type="slidenum">
              <a:rPr lang="en-US" smtClean="0"/>
              <a:t>10</a:t>
            </a:fld>
            <a:endParaRPr lang="en-US" dirty="0"/>
          </a:p>
        </p:txBody>
      </p:sp>
    </p:spTree>
    <p:extLst>
      <p:ext uri="{BB962C8B-B14F-4D97-AF65-F5344CB8AC3E}">
        <p14:creationId xmlns:p14="http://schemas.microsoft.com/office/powerpoint/2010/main" val="3890448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999FD4-F583-4794-9F05-0C81EE276BBB}" type="datetimeFigureOut">
              <a:rPr lang="en-US" smtClean="0"/>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2D7B12-339E-4DD9-BFC3-97E9B94B6DA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999FD4-F583-4794-9F05-0C81EE276BBB}" type="datetimeFigureOut">
              <a:rPr lang="en-US" smtClean="0"/>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2D7B12-339E-4DD9-BFC3-97E9B94B6DA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999FD4-F583-4794-9F05-0C81EE276BBB}" type="datetimeFigureOut">
              <a:rPr lang="en-US" smtClean="0"/>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2D7B12-339E-4DD9-BFC3-97E9B94B6DA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E999FD4-F583-4794-9F05-0C81EE276BBB}" type="datetimeFigureOut">
              <a:rPr lang="en-US" smtClean="0"/>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2D7B12-339E-4DD9-BFC3-97E9B94B6DA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999FD4-F583-4794-9F05-0C81EE276BBB}" type="datetimeFigureOut">
              <a:rPr lang="en-US" smtClean="0"/>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2D7B12-339E-4DD9-BFC3-97E9B94B6DA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999FD4-F583-4794-9F05-0C81EE276BBB}" type="datetimeFigureOut">
              <a:rPr lang="en-US" smtClean="0"/>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2D7B12-339E-4DD9-BFC3-97E9B94B6DA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999FD4-F583-4794-9F05-0C81EE276BBB}" type="datetimeFigureOut">
              <a:rPr lang="en-US" smtClean="0"/>
              <a:t>6/16/2014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2D7B12-339E-4DD9-BFC3-97E9B94B6DA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999FD4-F583-4794-9F05-0C81EE276BBB}" type="datetimeFigureOut">
              <a:rPr lang="en-US" smtClean="0"/>
              <a:t>6/16/2014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2D7B12-339E-4DD9-BFC3-97E9B94B6DA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99FD4-F583-4794-9F05-0C81EE276BBB}" type="datetimeFigureOut">
              <a:rPr lang="en-US" smtClean="0"/>
              <a:t>6/16/2014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2D7B12-339E-4DD9-BFC3-97E9B94B6DA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1pPr>
              <a:defRPr sz="1400"/>
            </a:lvl1pPr>
            <a:lvl2pPr>
              <a:defRPr sz="1200"/>
            </a:lvl2pPr>
            <a:lvl3pPr>
              <a:defRPr sz="1100"/>
            </a:lvl3pPr>
            <a:lvl4pPr>
              <a:defRPr sz="1050"/>
            </a:lvl4pPr>
            <a:lvl5pPr>
              <a:defRPr sz="105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999FD4-F583-4794-9F05-0C81EE276BBB}" type="datetimeFigureOut">
              <a:rPr lang="en-US" smtClean="0"/>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2D7B12-339E-4DD9-BFC3-97E9B94B6DA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999FD4-F583-4794-9F05-0C81EE276BBB}" type="datetimeFigureOut">
              <a:rPr lang="en-US" smtClean="0"/>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2D7B12-339E-4DD9-BFC3-97E9B94B6DA7}" type="slidenum">
              <a:rPr lang="en-US" smtClean="0"/>
              <a:t>‹#›</a:t>
            </a:fld>
            <a:endParaRPr lang="en-US" dirty="0"/>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dirty="0"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FE999FD4-F583-4794-9F05-0C81EE276BBB}" type="datetimeFigureOut">
              <a:rPr lang="en-US" smtClean="0"/>
              <a:t>6/16/2014</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CF2D7B12-339E-4DD9-BFC3-97E9B94B6DA7}" type="slidenum">
              <a:rPr lang="en-US" smtClean="0"/>
              <a:t>‹#›</a:t>
            </a:fld>
            <a:endParaRPr lang="en-US" dirty="0"/>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The Role of Psychological Inflexibility and Mindfulness in Somatization, Depression, and Anxiety among Non-clinical Asian Americans</a:t>
            </a:r>
            <a:endParaRPr lang="en-US" sz="3600" dirty="0"/>
          </a:p>
        </p:txBody>
      </p:sp>
      <p:sp>
        <p:nvSpPr>
          <p:cNvPr id="3" name="Subtitle 2"/>
          <p:cNvSpPr>
            <a:spLocks noGrp="1"/>
          </p:cNvSpPr>
          <p:nvPr>
            <p:ph type="subTitle" idx="1"/>
          </p:nvPr>
        </p:nvSpPr>
        <p:spPr/>
        <p:txBody>
          <a:bodyPr>
            <a:noAutofit/>
          </a:bodyPr>
          <a:lstStyle/>
          <a:p>
            <a:r>
              <a:rPr lang="en-US" sz="1600" dirty="0"/>
              <a:t>Amar Mandavia, B.S</a:t>
            </a:r>
            <a:r>
              <a:rPr lang="en-US" sz="1600" dirty="0" smtClean="0"/>
              <a:t>.</a:t>
            </a:r>
            <a:endParaRPr lang="en-US" sz="1600" dirty="0" smtClean="0"/>
          </a:p>
          <a:p>
            <a:pPr algn="l"/>
            <a:r>
              <a:rPr lang="en-US" sz="1600" dirty="0" smtClean="0"/>
              <a:t>Akihiko </a:t>
            </a:r>
            <a:r>
              <a:rPr lang="en-US" sz="1600" dirty="0" smtClean="0"/>
              <a:t>Masuda, Ph.D.</a:t>
            </a:r>
          </a:p>
          <a:p>
            <a:pPr algn="l"/>
            <a:r>
              <a:rPr lang="en-US" sz="1600" dirty="0" smtClean="0"/>
              <a:t>Erin Tully, Ph.D.</a:t>
            </a:r>
          </a:p>
          <a:p>
            <a:pPr algn="l"/>
            <a:endParaRPr lang="en-US" sz="1600" dirty="0"/>
          </a:p>
          <a:p>
            <a:pPr algn="l"/>
            <a:r>
              <a:rPr lang="en-US" sz="1600" dirty="0" smtClean="0"/>
              <a:t>Georgia State University</a:t>
            </a:r>
          </a:p>
          <a:p>
            <a:pPr algn="l"/>
            <a:endParaRPr lang="en-US" sz="16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28600"/>
            <a:ext cx="1968500" cy="15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216939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t>
            </a:r>
            <a:endParaRPr lang="en-US" dirty="0"/>
          </a:p>
        </p:txBody>
      </p:sp>
      <p:sp>
        <p:nvSpPr>
          <p:cNvPr id="3" name="Content Placeholder 2"/>
          <p:cNvSpPr>
            <a:spLocks noGrp="1"/>
          </p:cNvSpPr>
          <p:nvPr>
            <p:ph idx="1"/>
          </p:nvPr>
        </p:nvSpPr>
        <p:spPr/>
        <p:txBody>
          <a:bodyPr>
            <a:normAutofit/>
          </a:bodyPr>
          <a:lstStyle/>
          <a:p>
            <a:r>
              <a:rPr lang="en-US" sz="2000" dirty="0"/>
              <a:t>Using a model that accounts for shared variance among internalization problems</a:t>
            </a:r>
            <a:endParaRPr lang="en-US" sz="2000" dirty="0" smtClean="0"/>
          </a:p>
          <a:p>
            <a:r>
              <a:rPr lang="en-US" sz="2000" dirty="0" smtClean="0"/>
              <a:t>Path analysis model using </a:t>
            </a:r>
            <a:r>
              <a:rPr lang="en-US" sz="2000" dirty="0" err="1" smtClean="0"/>
              <a:t>Mplus</a:t>
            </a:r>
            <a:endParaRPr lang="en-US" sz="2000" dirty="0" smtClean="0"/>
          </a:p>
          <a:p>
            <a:pPr lvl="1"/>
            <a:r>
              <a:rPr lang="en-US" sz="1800" dirty="0" smtClean="0"/>
              <a:t>Psychological Inflexibility and mindfulness as predictors </a:t>
            </a:r>
          </a:p>
          <a:p>
            <a:pPr lvl="1"/>
            <a:r>
              <a:rPr lang="en-US" sz="1800" dirty="0" smtClean="0"/>
              <a:t>Depression, anxiety and somatization as outcome variables </a:t>
            </a:r>
          </a:p>
          <a:p>
            <a:pPr lvl="1"/>
            <a:endParaRPr lang="en-US" sz="2000" dirty="0"/>
          </a:p>
        </p:txBody>
      </p:sp>
    </p:spTree>
    <p:extLst>
      <p:ext uri="{BB962C8B-B14F-4D97-AF65-F5344CB8AC3E}">
        <p14:creationId xmlns:p14="http://schemas.microsoft.com/office/powerpoint/2010/main" val="209006280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75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5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5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04800"/>
            <a:ext cx="7125113" cy="924475"/>
          </a:xfrm>
        </p:spPr>
        <p:txBody>
          <a:bodyPr/>
          <a:lstStyle/>
          <a:p>
            <a:r>
              <a:rPr lang="en-US" dirty="0"/>
              <a:t>Results</a:t>
            </a:r>
          </a:p>
        </p:txBody>
      </p:sp>
      <p:sp>
        <p:nvSpPr>
          <p:cNvPr id="93" name="TextBox 92"/>
          <p:cNvSpPr txBox="1"/>
          <p:nvPr/>
        </p:nvSpPr>
        <p:spPr>
          <a:xfrm>
            <a:off x="533400" y="1981200"/>
            <a:ext cx="1295400" cy="457200"/>
          </a:xfrm>
          <a:prstGeom prst="rect">
            <a:avLst/>
          </a:prstGeom>
          <a:noFill/>
          <a:ln>
            <a:solidFill>
              <a:schemeClr val="tx1"/>
            </a:solidFill>
          </a:ln>
        </p:spPr>
        <p:txBody>
          <a:bodyPr wrap="none" rtlCol="0" anchor="ctr" anchorCtr="0">
            <a:noAutofit/>
          </a:bodyPr>
          <a:lstStyle/>
          <a:p>
            <a:pPr algn="ctr"/>
            <a:r>
              <a:rPr lang="en-US" sz="1200" dirty="0" smtClean="0">
                <a:latin typeface="Times New Roman" pitchFamily="18" charset="0"/>
                <a:cs typeface="Times New Roman" pitchFamily="18" charset="0"/>
              </a:rPr>
              <a:t>Mindfulness</a:t>
            </a:r>
            <a:endParaRPr lang="en-US" sz="1200" dirty="0">
              <a:latin typeface="Times New Roman" pitchFamily="18" charset="0"/>
              <a:cs typeface="Times New Roman" pitchFamily="18" charset="0"/>
            </a:endParaRPr>
          </a:p>
        </p:txBody>
      </p:sp>
      <p:sp>
        <p:nvSpPr>
          <p:cNvPr id="94" name="TextBox 93"/>
          <p:cNvSpPr txBox="1"/>
          <p:nvPr/>
        </p:nvSpPr>
        <p:spPr>
          <a:xfrm>
            <a:off x="533400" y="3124200"/>
            <a:ext cx="1295400" cy="457200"/>
          </a:xfrm>
          <a:prstGeom prst="rect">
            <a:avLst/>
          </a:prstGeom>
          <a:noFill/>
          <a:ln>
            <a:solidFill>
              <a:schemeClr val="tx1"/>
            </a:solidFill>
          </a:ln>
        </p:spPr>
        <p:txBody>
          <a:bodyPr wrap="none" rtlCol="0" anchor="ctr" anchorCtr="0">
            <a:noAutofit/>
          </a:bodyPr>
          <a:lstStyle/>
          <a:p>
            <a:pPr algn="ctr"/>
            <a:r>
              <a:rPr lang="en-US" sz="1200" dirty="0" smtClean="0">
                <a:latin typeface="Times New Roman" pitchFamily="18" charset="0"/>
                <a:cs typeface="Times New Roman" pitchFamily="18" charset="0"/>
              </a:rPr>
              <a:t>Psychological </a:t>
            </a:r>
          </a:p>
          <a:p>
            <a:pPr algn="ctr"/>
            <a:r>
              <a:rPr lang="en-US" sz="1200" dirty="0" smtClean="0">
                <a:latin typeface="Times New Roman" pitchFamily="18" charset="0"/>
                <a:cs typeface="Times New Roman" pitchFamily="18" charset="0"/>
              </a:rPr>
              <a:t>Inflexibility </a:t>
            </a:r>
            <a:endParaRPr lang="en-US" sz="1200" dirty="0">
              <a:latin typeface="Times New Roman" pitchFamily="18" charset="0"/>
              <a:cs typeface="Times New Roman" pitchFamily="18" charset="0"/>
            </a:endParaRPr>
          </a:p>
        </p:txBody>
      </p:sp>
      <p:sp>
        <p:nvSpPr>
          <p:cNvPr id="95" name="TextBox 94"/>
          <p:cNvSpPr txBox="1"/>
          <p:nvPr/>
        </p:nvSpPr>
        <p:spPr>
          <a:xfrm>
            <a:off x="533400" y="4343400"/>
            <a:ext cx="1295400" cy="457200"/>
          </a:xfrm>
          <a:prstGeom prst="rect">
            <a:avLst/>
          </a:prstGeom>
          <a:noFill/>
          <a:ln>
            <a:solidFill>
              <a:schemeClr val="tx1"/>
            </a:solidFill>
          </a:ln>
        </p:spPr>
        <p:txBody>
          <a:bodyPr wrap="none" rtlCol="0" anchor="ctr" anchorCtr="0">
            <a:noAutofit/>
          </a:bodyPr>
          <a:lstStyle/>
          <a:p>
            <a:pPr algn="ctr"/>
            <a:r>
              <a:rPr lang="en-US" sz="1200" dirty="0" smtClean="0">
                <a:latin typeface="Times New Roman" pitchFamily="18" charset="0"/>
                <a:cs typeface="Times New Roman" pitchFamily="18" charset="0"/>
              </a:rPr>
              <a:t>Age</a:t>
            </a:r>
            <a:endParaRPr lang="en-US" sz="1200" dirty="0">
              <a:latin typeface="Times New Roman" pitchFamily="18" charset="0"/>
              <a:cs typeface="Times New Roman" pitchFamily="18" charset="0"/>
            </a:endParaRPr>
          </a:p>
        </p:txBody>
      </p:sp>
      <p:sp>
        <p:nvSpPr>
          <p:cNvPr id="96" name="TextBox 95"/>
          <p:cNvSpPr txBox="1"/>
          <p:nvPr/>
        </p:nvSpPr>
        <p:spPr>
          <a:xfrm>
            <a:off x="533400" y="5486400"/>
            <a:ext cx="1295400" cy="457200"/>
          </a:xfrm>
          <a:prstGeom prst="rect">
            <a:avLst/>
          </a:prstGeom>
          <a:noFill/>
          <a:ln>
            <a:solidFill>
              <a:schemeClr val="tx1"/>
            </a:solidFill>
          </a:ln>
        </p:spPr>
        <p:txBody>
          <a:bodyPr wrap="none" rtlCol="0" anchor="ctr" anchorCtr="0">
            <a:noAutofit/>
          </a:bodyPr>
          <a:lstStyle/>
          <a:p>
            <a:pPr algn="ctr"/>
            <a:r>
              <a:rPr lang="en-US" sz="1200" dirty="0" smtClean="0">
                <a:latin typeface="Times New Roman" pitchFamily="18" charset="0"/>
                <a:cs typeface="Times New Roman" pitchFamily="18" charset="0"/>
              </a:rPr>
              <a:t>Gender</a:t>
            </a:r>
            <a:endParaRPr lang="en-US" sz="1200" dirty="0">
              <a:latin typeface="Times New Roman" pitchFamily="18" charset="0"/>
              <a:cs typeface="Times New Roman" pitchFamily="18" charset="0"/>
            </a:endParaRPr>
          </a:p>
        </p:txBody>
      </p:sp>
      <p:sp>
        <p:nvSpPr>
          <p:cNvPr id="97" name="TextBox 96"/>
          <p:cNvSpPr txBox="1"/>
          <p:nvPr/>
        </p:nvSpPr>
        <p:spPr>
          <a:xfrm>
            <a:off x="6846808" y="1981200"/>
            <a:ext cx="914400" cy="548640"/>
          </a:xfrm>
          <a:prstGeom prst="rect">
            <a:avLst/>
          </a:prstGeom>
          <a:noFill/>
          <a:ln>
            <a:solidFill>
              <a:schemeClr val="tx1"/>
            </a:solidFill>
          </a:ln>
        </p:spPr>
        <p:txBody>
          <a:bodyPr wrap="none" rtlCol="0" anchor="ctr" anchorCtr="0">
            <a:noAutofit/>
          </a:bodyPr>
          <a:lstStyle/>
          <a:p>
            <a:pPr algn="ctr"/>
            <a:r>
              <a:rPr lang="en-US" sz="1200" dirty="0" smtClean="0">
                <a:latin typeface="Times New Roman" pitchFamily="18" charset="0"/>
                <a:cs typeface="Times New Roman" pitchFamily="18" charset="0"/>
              </a:rPr>
              <a:t>Depression</a:t>
            </a:r>
            <a:endParaRPr lang="en-US" sz="1200" dirty="0">
              <a:latin typeface="Times New Roman" pitchFamily="18" charset="0"/>
              <a:cs typeface="Times New Roman" pitchFamily="18" charset="0"/>
            </a:endParaRPr>
          </a:p>
        </p:txBody>
      </p:sp>
      <p:sp>
        <p:nvSpPr>
          <p:cNvPr id="98" name="TextBox 97"/>
          <p:cNvSpPr txBox="1"/>
          <p:nvPr/>
        </p:nvSpPr>
        <p:spPr>
          <a:xfrm>
            <a:off x="6846808" y="3657600"/>
            <a:ext cx="914400" cy="548640"/>
          </a:xfrm>
          <a:prstGeom prst="rect">
            <a:avLst/>
          </a:prstGeom>
          <a:noFill/>
          <a:ln>
            <a:solidFill>
              <a:schemeClr val="tx1"/>
            </a:solidFill>
          </a:ln>
        </p:spPr>
        <p:txBody>
          <a:bodyPr wrap="none" rtlCol="0" anchor="ctr" anchorCtr="0">
            <a:noAutofit/>
          </a:bodyPr>
          <a:lstStyle/>
          <a:p>
            <a:pPr algn="ctr"/>
            <a:r>
              <a:rPr lang="en-US" sz="1200" dirty="0" smtClean="0">
                <a:latin typeface="Times New Roman" pitchFamily="18" charset="0"/>
                <a:cs typeface="Times New Roman" pitchFamily="18" charset="0"/>
              </a:rPr>
              <a:t>Anxiety</a:t>
            </a:r>
            <a:endParaRPr lang="en-US" sz="1200" dirty="0">
              <a:latin typeface="Times New Roman" pitchFamily="18" charset="0"/>
              <a:cs typeface="Times New Roman" pitchFamily="18" charset="0"/>
            </a:endParaRPr>
          </a:p>
        </p:txBody>
      </p:sp>
      <p:sp>
        <p:nvSpPr>
          <p:cNvPr id="99" name="TextBox 98"/>
          <p:cNvSpPr txBox="1"/>
          <p:nvPr/>
        </p:nvSpPr>
        <p:spPr>
          <a:xfrm>
            <a:off x="6846808" y="5334000"/>
            <a:ext cx="914400" cy="548640"/>
          </a:xfrm>
          <a:prstGeom prst="rect">
            <a:avLst/>
          </a:prstGeom>
          <a:noFill/>
          <a:ln>
            <a:solidFill>
              <a:schemeClr val="tx1"/>
            </a:solidFill>
          </a:ln>
        </p:spPr>
        <p:txBody>
          <a:bodyPr wrap="none" rtlCol="0" anchor="ctr" anchorCtr="0">
            <a:noAutofit/>
          </a:bodyPr>
          <a:lstStyle/>
          <a:p>
            <a:pPr algn="ctr"/>
            <a:r>
              <a:rPr lang="en-US" sz="1200" dirty="0" smtClean="0">
                <a:latin typeface="Times New Roman" pitchFamily="18" charset="0"/>
                <a:cs typeface="Times New Roman" pitchFamily="18" charset="0"/>
              </a:rPr>
              <a:t>Somatization</a:t>
            </a:r>
            <a:endParaRPr lang="en-US" sz="1200" dirty="0">
              <a:latin typeface="Times New Roman" pitchFamily="18" charset="0"/>
              <a:cs typeface="Times New Roman" pitchFamily="18" charset="0"/>
            </a:endParaRPr>
          </a:p>
        </p:txBody>
      </p:sp>
      <p:cxnSp>
        <p:nvCxnSpPr>
          <p:cNvPr id="100" name="Straight Arrow Connector 99"/>
          <p:cNvCxnSpPr>
            <a:stCxn id="93" idx="3"/>
          </p:cNvCxnSpPr>
          <p:nvPr/>
        </p:nvCxnSpPr>
        <p:spPr>
          <a:xfrm flipV="1">
            <a:off x="1828800" y="2042221"/>
            <a:ext cx="5029200" cy="167579"/>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94" idx="3"/>
          </p:cNvCxnSpPr>
          <p:nvPr/>
        </p:nvCxnSpPr>
        <p:spPr>
          <a:xfrm flipV="1">
            <a:off x="1828800" y="2133600"/>
            <a:ext cx="5018008" cy="121920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95" idx="3"/>
            <a:endCxn id="97" idx="1"/>
          </p:cNvCxnSpPr>
          <p:nvPr/>
        </p:nvCxnSpPr>
        <p:spPr>
          <a:xfrm flipV="1">
            <a:off x="1828800" y="2255520"/>
            <a:ext cx="5018008" cy="231648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96" idx="3"/>
          </p:cNvCxnSpPr>
          <p:nvPr/>
        </p:nvCxnSpPr>
        <p:spPr>
          <a:xfrm flipV="1">
            <a:off x="1828800" y="2460889"/>
            <a:ext cx="5018008" cy="3254111"/>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93" idx="3"/>
          </p:cNvCxnSpPr>
          <p:nvPr/>
        </p:nvCxnSpPr>
        <p:spPr>
          <a:xfrm>
            <a:off x="1828800" y="2209800"/>
            <a:ext cx="5018008" cy="327660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93" idx="3"/>
          </p:cNvCxnSpPr>
          <p:nvPr/>
        </p:nvCxnSpPr>
        <p:spPr>
          <a:xfrm>
            <a:off x="1828800" y="2209800"/>
            <a:ext cx="5018008" cy="1586559"/>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rot="5400000">
            <a:off x="7038102" y="1715294"/>
            <a:ext cx="303212" cy="2286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rot="5400000">
            <a:off x="7038102" y="3391694"/>
            <a:ext cx="303212" cy="2286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rot="21439764">
            <a:off x="5864499" y="1843575"/>
            <a:ext cx="1140783"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-.16</a:t>
            </a:r>
            <a:r>
              <a:rPr lang="en-US" sz="1000" dirty="0">
                <a:latin typeface="Times New Roman" pitchFamily="18" charset="0"/>
                <a:cs typeface="Times New Roman" pitchFamily="18" charset="0"/>
              </a:rPr>
              <a:t> </a:t>
            </a:r>
            <a:r>
              <a:rPr lang="en-US" sz="1000" dirty="0" smtClean="0">
                <a:latin typeface="Times New Roman" pitchFamily="18" charset="0"/>
                <a:cs typeface="Times New Roman" pitchFamily="18" charset="0"/>
              </a:rPr>
              <a:t>(.08)*</a:t>
            </a:r>
            <a:endParaRPr lang="en-US" sz="1000" dirty="0">
              <a:latin typeface="Times New Roman" pitchFamily="18" charset="0"/>
              <a:cs typeface="Times New Roman" pitchFamily="18" charset="0"/>
            </a:endParaRPr>
          </a:p>
        </p:txBody>
      </p:sp>
      <p:sp>
        <p:nvSpPr>
          <p:cNvPr id="109" name="TextBox 108"/>
          <p:cNvSpPr txBox="1"/>
          <p:nvPr/>
        </p:nvSpPr>
        <p:spPr>
          <a:xfrm>
            <a:off x="1371600" y="6477000"/>
            <a:ext cx="6248400" cy="533400"/>
          </a:xfrm>
          <a:prstGeom prst="rect">
            <a:avLst/>
          </a:prstGeom>
          <a:noFill/>
        </p:spPr>
        <p:txBody>
          <a:bodyPr wrap="square" rtlCol="0">
            <a:noAutofit/>
          </a:bodyPr>
          <a:lstStyle/>
          <a:p>
            <a:r>
              <a:rPr lang="en-US" sz="1050" i="1" dirty="0" smtClean="0">
                <a:latin typeface="Times New Roman" pitchFamily="18" charset="0"/>
                <a:cs typeface="Times New Roman" pitchFamily="18" charset="0"/>
              </a:rPr>
              <a:t>Notes</a:t>
            </a:r>
            <a:r>
              <a:rPr lang="en-US" sz="1050" dirty="0" smtClean="0">
                <a:latin typeface="Times New Roman" pitchFamily="18" charset="0"/>
                <a:cs typeface="Times New Roman" pitchFamily="18" charset="0"/>
              </a:rPr>
              <a:t>.  Estimate  (Standard error)  * </a:t>
            </a:r>
            <a:r>
              <a:rPr lang="en-US" sz="1050" i="1" dirty="0" smtClean="0">
                <a:latin typeface="Times New Roman" pitchFamily="18" charset="0"/>
                <a:cs typeface="Times New Roman" pitchFamily="18" charset="0"/>
              </a:rPr>
              <a:t>p</a:t>
            </a:r>
            <a:r>
              <a:rPr lang="en-US" sz="1050" dirty="0" smtClean="0">
                <a:latin typeface="Times New Roman" pitchFamily="18" charset="0"/>
                <a:cs typeface="Times New Roman" pitchFamily="18" charset="0"/>
              </a:rPr>
              <a:t> &lt; .05, ** </a:t>
            </a:r>
            <a:r>
              <a:rPr lang="en-US" sz="1050" i="1" dirty="0" smtClean="0">
                <a:latin typeface="Times New Roman" pitchFamily="18" charset="0"/>
                <a:cs typeface="Times New Roman" pitchFamily="18" charset="0"/>
              </a:rPr>
              <a:t>p</a:t>
            </a:r>
            <a:r>
              <a:rPr lang="en-US" sz="1050" dirty="0" smtClean="0">
                <a:latin typeface="Times New Roman" pitchFamily="18" charset="0"/>
                <a:cs typeface="Times New Roman" pitchFamily="18" charset="0"/>
              </a:rPr>
              <a:t> &lt; .01, *** </a:t>
            </a:r>
            <a:r>
              <a:rPr lang="en-US" sz="1050" i="1" dirty="0" smtClean="0">
                <a:latin typeface="Times New Roman" pitchFamily="18" charset="0"/>
                <a:cs typeface="Times New Roman" pitchFamily="18" charset="0"/>
              </a:rPr>
              <a:t>p</a:t>
            </a:r>
            <a:r>
              <a:rPr lang="en-US" sz="1050" dirty="0" smtClean="0">
                <a:latin typeface="Times New Roman" pitchFamily="18" charset="0"/>
                <a:cs typeface="Times New Roman" pitchFamily="18" charset="0"/>
              </a:rPr>
              <a:t> &lt; .001.</a:t>
            </a:r>
            <a:endParaRPr lang="en-US" sz="1050" dirty="0">
              <a:latin typeface="Times New Roman" pitchFamily="18" charset="0"/>
              <a:cs typeface="Times New Roman" pitchFamily="18" charset="0"/>
            </a:endParaRPr>
          </a:p>
        </p:txBody>
      </p:sp>
      <p:sp>
        <p:nvSpPr>
          <p:cNvPr id="110" name="TextBox 109"/>
          <p:cNvSpPr txBox="1"/>
          <p:nvPr/>
        </p:nvSpPr>
        <p:spPr>
          <a:xfrm rot="898382">
            <a:off x="5746021" y="3418474"/>
            <a:ext cx="1157159"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a:t>
            </a:r>
            <a:r>
              <a:rPr lang="en-US" sz="1000" dirty="0">
                <a:latin typeface="Times New Roman" pitchFamily="18" charset="0"/>
                <a:cs typeface="Times New Roman" pitchFamily="18" charset="0"/>
              </a:rPr>
              <a:t>20 (.</a:t>
            </a:r>
            <a:r>
              <a:rPr lang="en-US" sz="1000" dirty="0" smtClean="0">
                <a:latin typeface="Times New Roman" pitchFamily="18" charset="0"/>
                <a:cs typeface="Times New Roman" pitchFamily="18" charset="0"/>
              </a:rPr>
              <a:t>08)** </a:t>
            </a:r>
            <a:endParaRPr lang="en-US" sz="1000" dirty="0">
              <a:latin typeface="Times New Roman" pitchFamily="18" charset="0"/>
              <a:cs typeface="Times New Roman" pitchFamily="18" charset="0"/>
            </a:endParaRPr>
          </a:p>
        </p:txBody>
      </p:sp>
      <p:sp>
        <p:nvSpPr>
          <p:cNvPr id="111" name="TextBox 110"/>
          <p:cNvSpPr txBox="1"/>
          <p:nvPr/>
        </p:nvSpPr>
        <p:spPr>
          <a:xfrm>
            <a:off x="7227808" y="1447800"/>
            <a:ext cx="927496" cy="369332"/>
          </a:xfrm>
          <a:prstGeom prst="rect">
            <a:avLst/>
          </a:prstGeom>
          <a:noFill/>
        </p:spPr>
        <p:txBody>
          <a:bodyPr wrap="square" rtlCol="0">
            <a:spAutoFit/>
          </a:bodyPr>
          <a:lstStyle/>
          <a:p>
            <a:r>
              <a:rPr lang="en-US" sz="900" dirty="0" smtClean="0">
                <a:latin typeface="Times New Roman" pitchFamily="18" charset="0"/>
                <a:cs typeface="Times New Roman" pitchFamily="18" charset="0"/>
              </a:rPr>
              <a:t>.</a:t>
            </a:r>
            <a:r>
              <a:rPr lang="en-US" sz="900" dirty="0">
                <a:latin typeface="Times New Roman" pitchFamily="18" charset="0"/>
                <a:cs typeface="Times New Roman" pitchFamily="18" charset="0"/>
              </a:rPr>
              <a:t>64 (.07 </a:t>
            </a:r>
            <a:r>
              <a:rPr lang="en-US" sz="900" dirty="0" smtClean="0">
                <a:latin typeface="Times New Roman" pitchFamily="18" charset="0"/>
                <a:cs typeface="Times New Roman" pitchFamily="18" charset="0"/>
              </a:rPr>
              <a:t>)***</a:t>
            </a:r>
          </a:p>
          <a:p>
            <a:endParaRPr lang="en-US" sz="900" dirty="0">
              <a:latin typeface="Times New Roman" pitchFamily="18" charset="0"/>
              <a:cs typeface="Times New Roman" pitchFamily="18" charset="0"/>
            </a:endParaRPr>
          </a:p>
        </p:txBody>
      </p:sp>
      <p:sp>
        <p:nvSpPr>
          <p:cNvPr id="112" name="TextBox 111"/>
          <p:cNvSpPr txBox="1"/>
          <p:nvPr/>
        </p:nvSpPr>
        <p:spPr>
          <a:xfrm>
            <a:off x="7227808" y="3124200"/>
            <a:ext cx="820579" cy="369332"/>
          </a:xfrm>
          <a:prstGeom prst="rect">
            <a:avLst/>
          </a:prstGeom>
          <a:noFill/>
        </p:spPr>
        <p:txBody>
          <a:bodyPr wrap="square" rtlCol="0">
            <a:spAutoFit/>
          </a:bodyPr>
          <a:lstStyle/>
          <a:p>
            <a:r>
              <a:rPr lang="en-US" sz="900" dirty="0" smtClean="0">
                <a:latin typeface="Times New Roman" pitchFamily="18" charset="0"/>
                <a:cs typeface="Times New Roman" pitchFamily="18" charset="0"/>
              </a:rPr>
              <a:t>.</a:t>
            </a:r>
            <a:r>
              <a:rPr lang="en-US" sz="900" dirty="0">
                <a:latin typeface="Times New Roman" pitchFamily="18" charset="0"/>
                <a:cs typeface="Times New Roman" pitchFamily="18" charset="0"/>
              </a:rPr>
              <a:t>75 (.07 </a:t>
            </a:r>
            <a:r>
              <a:rPr lang="en-US" sz="900" dirty="0" smtClean="0">
                <a:latin typeface="Times New Roman" pitchFamily="18" charset="0"/>
                <a:cs typeface="Times New Roman" pitchFamily="18" charset="0"/>
              </a:rPr>
              <a:t>)***</a:t>
            </a:r>
          </a:p>
          <a:p>
            <a:endParaRPr lang="en-US" sz="900" dirty="0">
              <a:latin typeface="Times New Roman" pitchFamily="18" charset="0"/>
              <a:cs typeface="Times New Roman" pitchFamily="18" charset="0"/>
            </a:endParaRPr>
          </a:p>
        </p:txBody>
      </p:sp>
      <p:cxnSp>
        <p:nvCxnSpPr>
          <p:cNvPr id="113" name="Straight Arrow Connector 112"/>
          <p:cNvCxnSpPr>
            <a:stCxn id="94" idx="3"/>
            <a:endCxn id="98" idx="1"/>
          </p:cNvCxnSpPr>
          <p:nvPr/>
        </p:nvCxnSpPr>
        <p:spPr>
          <a:xfrm>
            <a:off x="1828800" y="3352800"/>
            <a:ext cx="5018008" cy="57912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94" idx="3"/>
            <a:endCxn id="99" idx="1"/>
          </p:cNvCxnSpPr>
          <p:nvPr/>
        </p:nvCxnSpPr>
        <p:spPr>
          <a:xfrm>
            <a:off x="1828800" y="3352800"/>
            <a:ext cx="5018008" cy="225552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95" idx="3"/>
            <a:endCxn id="98" idx="1"/>
          </p:cNvCxnSpPr>
          <p:nvPr/>
        </p:nvCxnSpPr>
        <p:spPr>
          <a:xfrm flipV="1">
            <a:off x="1828800" y="3931920"/>
            <a:ext cx="5018008" cy="64008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95" idx="3"/>
          </p:cNvCxnSpPr>
          <p:nvPr/>
        </p:nvCxnSpPr>
        <p:spPr>
          <a:xfrm>
            <a:off x="1828800" y="4572000"/>
            <a:ext cx="5018008" cy="118110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96" idx="3"/>
          </p:cNvCxnSpPr>
          <p:nvPr/>
        </p:nvCxnSpPr>
        <p:spPr>
          <a:xfrm flipV="1">
            <a:off x="1828800" y="4114800"/>
            <a:ext cx="5018008" cy="160020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96" idx="3"/>
          </p:cNvCxnSpPr>
          <p:nvPr/>
        </p:nvCxnSpPr>
        <p:spPr>
          <a:xfrm>
            <a:off x="1828800" y="5715000"/>
            <a:ext cx="5018008" cy="93821"/>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rot="2045363">
            <a:off x="5896920" y="5017313"/>
            <a:ext cx="1142652"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-.18 (.09)*</a:t>
            </a:r>
            <a:endParaRPr lang="en-US" sz="1000" dirty="0">
              <a:latin typeface="Times New Roman" pitchFamily="18" charset="0"/>
              <a:cs typeface="Times New Roman" pitchFamily="18" charset="0"/>
            </a:endParaRPr>
          </a:p>
        </p:txBody>
      </p:sp>
      <p:sp>
        <p:nvSpPr>
          <p:cNvPr id="120" name="TextBox 119"/>
          <p:cNvSpPr txBox="1"/>
          <p:nvPr/>
        </p:nvSpPr>
        <p:spPr>
          <a:xfrm rot="20730323">
            <a:off x="5733969" y="2066765"/>
            <a:ext cx="1033464"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a:t>
            </a:r>
            <a:r>
              <a:rPr lang="en-US" sz="1000" dirty="0">
                <a:latin typeface="Times New Roman" pitchFamily="18" charset="0"/>
                <a:cs typeface="Times New Roman" pitchFamily="18" charset="0"/>
              </a:rPr>
              <a:t>53 (.</a:t>
            </a:r>
            <a:r>
              <a:rPr lang="en-US" sz="1000" dirty="0" smtClean="0">
                <a:latin typeface="Times New Roman" pitchFamily="18" charset="0"/>
                <a:cs typeface="Times New Roman" pitchFamily="18" charset="0"/>
              </a:rPr>
              <a:t>07)***</a:t>
            </a:r>
            <a:endParaRPr lang="en-US" sz="1000" dirty="0">
              <a:latin typeface="Times New Roman" pitchFamily="18" charset="0"/>
              <a:cs typeface="Times New Roman" pitchFamily="18" charset="0"/>
            </a:endParaRPr>
          </a:p>
        </p:txBody>
      </p:sp>
      <p:sp>
        <p:nvSpPr>
          <p:cNvPr id="121" name="TextBox 120"/>
          <p:cNvSpPr txBox="1"/>
          <p:nvPr/>
        </p:nvSpPr>
        <p:spPr>
          <a:xfrm rot="403359">
            <a:off x="5649822" y="3638275"/>
            <a:ext cx="986142"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a:t>
            </a:r>
            <a:r>
              <a:rPr lang="en-US" sz="1000" dirty="0">
                <a:latin typeface="Times New Roman" pitchFamily="18" charset="0"/>
                <a:cs typeface="Times New Roman" pitchFamily="18" charset="0"/>
              </a:rPr>
              <a:t>42 (.</a:t>
            </a:r>
            <a:r>
              <a:rPr lang="en-US" sz="1000" dirty="0" smtClean="0">
                <a:latin typeface="Times New Roman" pitchFamily="18" charset="0"/>
                <a:cs typeface="Times New Roman" pitchFamily="18" charset="0"/>
              </a:rPr>
              <a:t>08)***</a:t>
            </a:r>
            <a:endParaRPr lang="en-US" sz="1000" dirty="0">
              <a:latin typeface="Times New Roman" pitchFamily="18" charset="0"/>
              <a:cs typeface="Times New Roman" pitchFamily="18" charset="0"/>
            </a:endParaRPr>
          </a:p>
        </p:txBody>
      </p:sp>
      <p:sp>
        <p:nvSpPr>
          <p:cNvPr id="122" name="TextBox 121"/>
          <p:cNvSpPr txBox="1"/>
          <p:nvPr/>
        </p:nvSpPr>
        <p:spPr>
          <a:xfrm rot="1430194">
            <a:off x="5563223" y="5012744"/>
            <a:ext cx="893054" cy="255357"/>
          </a:xfrm>
          <a:prstGeom prst="rect">
            <a:avLst/>
          </a:prstGeom>
          <a:noFill/>
        </p:spPr>
        <p:txBody>
          <a:bodyPr wrap="square" rtlCol="0">
            <a:spAutoFit/>
          </a:bodyPr>
          <a:lstStyle/>
          <a:p>
            <a:r>
              <a:rPr lang="en-US" sz="1000" dirty="0" smtClean="0">
                <a:latin typeface="Times New Roman" pitchFamily="18" charset="0"/>
                <a:cs typeface="Times New Roman" pitchFamily="18" charset="0"/>
              </a:rPr>
              <a:t>.27 (.09)**</a:t>
            </a:r>
            <a:endParaRPr lang="en-US" sz="1000" dirty="0">
              <a:latin typeface="Times New Roman" pitchFamily="18" charset="0"/>
              <a:cs typeface="Times New Roman" pitchFamily="18" charset="0"/>
            </a:endParaRPr>
          </a:p>
        </p:txBody>
      </p:sp>
      <p:sp>
        <p:nvSpPr>
          <p:cNvPr id="123" name="TextBox 122"/>
          <p:cNvSpPr txBox="1"/>
          <p:nvPr/>
        </p:nvSpPr>
        <p:spPr>
          <a:xfrm rot="20041154">
            <a:off x="6022259" y="2225316"/>
            <a:ext cx="823416"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.03 (</a:t>
            </a:r>
            <a:r>
              <a:rPr lang="en-US" sz="1000" dirty="0">
                <a:latin typeface="Times New Roman" pitchFamily="18" charset="0"/>
                <a:cs typeface="Times New Roman" pitchFamily="18" charset="0"/>
              </a:rPr>
              <a:t>.</a:t>
            </a:r>
            <a:r>
              <a:rPr lang="en-US" sz="1000" dirty="0" smtClean="0">
                <a:latin typeface="Times New Roman" pitchFamily="18" charset="0"/>
                <a:cs typeface="Times New Roman" pitchFamily="18" charset="0"/>
              </a:rPr>
              <a:t>08)</a:t>
            </a:r>
            <a:endParaRPr lang="en-US" sz="1000" dirty="0">
              <a:latin typeface="Times New Roman" pitchFamily="18" charset="0"/>
              <a:cs typeface="Times New Roman" pitchFamily="18" charset="0"/>
            </a:endParaRPr>
          </a:p>
        </p:txBody>
      </p:sp>
      <p:sp>
        <p:nvSpPr>
          <p:cNvPr id="124" name="TextBox 123"/>
          <p:cNvSpPr txBox="1"/>
          <p:nvPr/>
        </p:nvSpPr>
        <p:spPr>
          <a:xfrm rot="21265936">
            <a:off x="5725161" y="3832469"/>
            <a:ext cx="756319"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.09 (</a:t>
            </a:r>
            <a:r>
              <a:rPr lang="en-US" sz="1000" dirty="0">
                <a:latin typeface="Times New Roman" pitchFamily="18" charset="0"/>
                <a:cs typeface="Times New Roman" pitchFamily="18" charset="0"/>
              </a:rPr>
              <a:t>.</a:t>
            </a:r>
            <a:r>
              <a:rPr lang="en-US" sz="1000" dirty="0" smtClean="0">
                <a:latin typeface="Times New Roman" pitchFamily="18" charset="0"/>
                <a:cs typeface="Times New Roman" pitchFamily="18" charset="0"/>
              </a:rPr>
              <a:t>08)</a:t>
            </a:r>
            <a:endParaRPr lang="en-US" sz="1000" dirty="0">
              <a:latin typeface="Times New Roman" pitchFamily="18" charset="0"/>
              <a:cs typeface="Times New Roman" pitchFamily="18" charset="0"/>
            </a:endParaRPr>
          </a:p>
        </p:txBody>
      </p:sp>
      <p:sp>
        <p:nvSpPr>
          <p:cNvPr id="125" name="TextBox 124"/>
          <p:cNvSpPr txBox="1"/>
          <p:nvPr/>
        </p:nvSpPr>
        <p:spPr>
          <a:xfrm rot="768188">
            <a:off x="5498033" y="5314512"/>
            <a:ext cx="732187"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.03 </a:t>
            </a:r>
            <a:r>
              <a:rPr lang="en-US" sz="1000" dirty="0">
                <a:latin typeface="Times New Roman" pitchFamily="18" charset="0"/>
                <a:cs typeface="Times New Roman" pitchFamily="18" charset="0"/>
              </a:rPr>
              <a:t>(</a:t>
            </a:r>
            <a:r>
              <a:rPr lang="en-US" sz="1000" dirty="0" smtClean="0">
                <a:latin typeface="Times New Roman" pitchFamily="18" charset="0"/>
                <a:cs typeface="Times New Roman" pitchFamily="18" charset="0"/>
              </a:rPr>
              <a:t>.09)</a:t>
            </a:r>
            <a:endParaRPr lang="en-US" sz="1000" dirty="0">
              <a:latin typeface="Times New Roman" pitchFamily="18" charset="0"/>
              <a:cs typeface="Times New Roman" pitchFamily="18" charset="0"/>
            </a:endParaRPr>
          </a:p>
        </p:txBody>
      </p:sp>
      <p:sp>
        <p:nvSpPr>
          <p:cNvPr id="126" name="TextBox 125"/>
          <p:cNvSpPr txBox="1"/>
          <p:nvPr/>
        </p:nvSpPr>
        <p:spPr>
          <a:xfrm rot="19573420">
            <a:off x="5955803" y="2573880"/>
            <a:ext cx="759934"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a:t>
            </a:r>
            <a:r>
              <a:rPr lang="en-US" sz="1000" dirty="0">
                <a:latin typeface="Times New Roman" pitchFamily="18" charset="0"/>
                <a:cs typeface="Times New Roman" pitchFamily="18" charset="0"/>
              </a:rPr>
              <a:t>16 (.</a:t>
            </a:r>
            <a:r>
              <a:rPr lang="en-US" sz="1000" dirty="0" smtClean="0">
                <a:latin typeface="Times New Roman" pitchFamily="18" charset="0"/>
                <a:cs typeface="Times New Roman" pitchFamily="18" charset="0"/>
              </a:rPr>
              <a:t>08) </a:t>
            </a:r>
            <a:r>
              <a:rPr lang="en-US" sz="1000" dirty="0">
                <a:latin typeface="Times New Roman" pitchFamily="18" charset="0"/>
                <a:cs typeface="Times New Roman" pitchFamily="18" charset="0"/>
              </a:rPr>
              <a:t>* </a:t>
            </a:r>
          </a:p>
        </p:txBody>
      </p:sp>
      <p:sp>
        <p:nvSpPr>
          <p:cNvPr id="127" name="TextBox 126"/>
          <p:cNvSpPr txBox="1"/>
          <p:nvPr/>
        </p:nvSpPr>
        <p:spPr>
          <a:xfrm rot="20579557">
            <a:off x="5732553" y="4131519"/>
            <a:ext cx="844073"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  -.05  (.08)</a:t>
            </a:r>
            <a:endParaRPr lang="en-US" sz="1000" dirty="0">
              <a:latin typeface="Times New Roman" pitchFamily="18" charset="0"/>
              <a:cs typeface="Times New Roman" pitchFamily="18" charset="0"/>
            </a:endParaRPr>
          </a:p>
        </p:txBody>
      </p:sp>
      <p:sp>
        <p:nvSpPr>
          <p:cNvPr id="128" name="TextBox 127"/>
          <p:cNvSpPr txBox="1"/>
          <p:nvPr/>
        </p:nvSpPr>
        <p:spPr>
          <a:xfrm>
            <a:off x="5410200" y="5562600"/>
            <a:ext cx="914400"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 -.12  (.09)</a:t>
            </a:r>
            <a:endParaRPr lang="en-US" sz="1000" dirty="0">
              <a:latin typeface="Times New Roman" pitchFamily="18" charset="0"/>
              <a:cs typeface="Times New Roman" pitchFamily="18" charset="0"/>
            </a:endParaRPr>
          </a:p>
        </p:txBody>
      </p:sp>
      <p:cxnSp>
        <p:nvCxnSpPr>
          <p:cNvPr id="129" name="Straight Arrow Connector 128"/>
          <p:cNvCxnSpPr/>
          <p:nvPr/>
        </p:nvCxnSpPr>
        <p:spPr>
          <a:xfrm rot="5400000">
            <a:off x="7038102" y="5068094"/>
            <a:ext cx="303212" cy="2286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7227808" y="4800600"/>
            <a:ext cx="820579" cy="369332"/>
          </a:xfrm>
          <a:prstGeom prst="rect">
            <a:avLst/>
          </a:prstGeom>
          <a:noFill/>
        </p:spPr>
        <p:txBody>
          <a:bodyPr wrap="square" rtlCol="0">
            <a:spAutoFit/>
          </a:bodyPr>
          <a:lstStyle/>
          <a:p>
            <a:r>
              <a:rPr lang="en-US" sz="900" dirty="0" smtClean="0">
                <a:latin typeface="Times New Roman" pitchFamily="18" charset="0"/>
                <a:cs typeface="Times New Roman" pitchFamily="18" charset="0"/>
              </a:rPr>
              <a:t>.</a:t>
            </a:r>
            <a:r>
              <a:rPr lang="en-US" sz="900" dirty="0">
                <a:latin typeface="Times New Roman" pitchFamily="18" charset="0"/>
                <a:cs typeface="Times New Roman" pitchFamily="18" charset="0"/>
              </a:rPr>
              <a:t>86 (.06 </a:t>
            </a:r>
            <a:r>
              <a:rPr lang="en-US" sz="900" dirty="0" smtClean="0">
                <a:latin typeface="Times New Roman" pitchFamily="18" charset="0"/>
                <a:cs typeface="Times New Roman" pitchFamily="18" charset="0"/>
              </a:rPr>
              <a:t>)***</a:t>
            </a:r>
          </a:p>
          <a:p>
            <a:endParaRPr lang="en-US" sz="900" dirty="0">
              <a:latin typeface="Times New Roman" pitchFamily="18" charset="0"/>
              <a:cs typeface="Times New Roman" pitchFamily="18" charset="0"/>
            </a:endParaRPr>
          </a:p>
        </p:txBody>
      </p:sp>
      <p:cxnSp>
        <p:nvCxnSpPr>
          <p:cNvPr id="131" name="Curved Connector 130"/>
          <p:cNvCxnSpPr>
            <a:stCxn id="97" idx="3"/>
            <a:endCxn id="98" idx="3"/>
          </p:cNvCxnSpPr>
          <p:nvPr/>
        </p:nvCxnSpPr>
        <p:spPr>
          <a:xfrm>
            <a:off x="7761208" y="2255520"/>
            <a:ext cx="1588" cy="1676400"/>
          </a:xfrm>
          <a:prstGeom prst="curvedConnector3">
            <a:avLst>
              <a:gd name="adj1" fmla="val 19402588"/>
            </a:avLst>
          </a:prstGeom>
          <a:ln>
            <a:solidFill>
              <a:schemeClr val="tx1"/>
            </a:solidFill>
            <a:headEnd type="arrow"/>
            <a:tailEnd type="triangle"/>
          </a:ln>
        </p:spPr>
        <p:style>
          <a:lnRef idx="1">
            <a:schemeClr val="accent1"/>
          </a:lnRef>
          <a:fillRef idx="0">
            <a:schemeClr val="accent1"/>
          </a:fillRef>
          <a:effectRef idx="0">
            <a:schemeClr val="accent1"/>
          </a:effectRef>
          <a:fontRef idx="minor">
            <a:schemeClr val="tx1"/>
          </a:fontRef>
        </p:style>
      </p:cxnSp>
      <p:cxnSp>
        <p:nvCxnSpPr>
          <p:cNvPr id="132" name="Curved Connector 131"/>
          <p:cNvCxnSpPr>
            <a:stCxn id="98" idx="3"/>
            <a:endCxn id="99" idx="3"/>
          </p:cNvCxnSpPr>
          <p:nvPr/>
        </p:nvCxnSpPr>
        <p:spPr>
          <a:xfrm>
            <a:off x="7761208" y="3931920"/>
            <a:ext cx="1588" cy="1676400"/>
          </a:xfrm>
          <a:prstGeom prst="curvedConnector3">
            <a:avLst>
              <a:gd name="adj1" fmla="val 25911847"/>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3" name="Curved Connector 132"/>
          <p:cNvCxnSpPr>
            <a:stCxn id="97" idx="3"/>
            <a:endCxn id="99" idx="3"/>
          </p:cNvCxnSpPr>
          <p:nvPr/>
        </p:nvCxnSpPr>
        <p:spPr>
          <a:xfrm>
            <a:off x="7761208" y="2255520"/>
            <a:ext cx="1588" cy="3352800"/>
          </a:xfrm>
          <a:prstGeom prst="curvedConnector3">
            <a:avLst>
              <a:gd name="adj1" fmla="val 54953166"/>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rot="5400000">
            <a:off x="8315383" y="3913987"/>
            <a:ext cx="953812"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a:t>
            </a:r>
            <a:r>
              <a:rPr lang="en-US" sz="1000" dirty="0">
                <a:latin typeface="Times New Roman" pitchFamily="18" charset="0"/>
                <a:cs typeface="Times New Roman" pitchFamily="18" charset="0"/>
              </a:rPr>
              <a:t>59 (.</a:t>
            </a:r>
            <a:r>
              <a:rPr lang="en-US" sz="1000" dirty="0" smtClean="0">
                <a:latin typeface="Times New Roman" pitchFamily="18" charset="0"/>
                <a:cs typeface="Times New Roman" pitchFamily="18" charset="0"/>
              </a:rPr>
              <a:t>06)***</a:t>
            </a:r>
          </a:p>
        </p:txBody>
      </p:sp>
      <p:sp>
        <p:nvSpPr>
          <p:cNvPr id="135" name="TextBox 134"/>
          <p:cNvSpPr txBox="1"/>
          <p:nvPr/>
        </p:nvSpPr>
        <p:spPr>
          <a:xfrm rot="5400000">
            <a:off x="7674372" y="3091029"/>
            <a:ext cx="994251"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a:t>
            </a:r>
            <a:r>
              <a:rPr lang="en-US" sz="1000" dirty="0">
                <a:latin typeface="Times New Roman" pitchFamily="18" charset="0"/>
                <a:cs typeface="Times New Roman" pitchFamily="18" charset="0"/>
              </a:rPr>
              <a:t>67 (.</a:t>
            </a:r>
            <a:r>
              <a:rPr lang="en-US" sz="1000" dirty="0" smtClean="0">
                <a:latin typeface="Times New Roman" pitchFamily="18" charset="0"/>
                <a:cs typeface="Times New Roman" pitchFamily="18" charset="0"/>
              </a:rPr>
              <a:t>05)***</a:t>
            </a:r>
          </a:p>
        </p:txBody>
      </p:sp>
      <p:sp>
        <p:nvSpPr>
          <p:cNvPr id="136" name="TextBox 135"/>
          <p:cNvSpPr txBox="1"/>
          <p:nvPr/>
        </p:nvSpPr>
        <p:spPr>
          <a:xfrm rot="5400000">
            <a:off x="7837319" y="4555179"/>
            <a:ext cx="856000"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a:t>
            </a:r>
            <a:r>
              <a:rPr lang="en-US" sz="1000" dirty="0">
                <a:latin typeface="Times New Roman" pitchFamily="18" charset="0"/>
                <a:cs typeface="Times New Roman" pitchFamily="18" charset="0"/>
              </a:rPr>
              <a:t>67 (.</a:t>
            </a:r>
            <a:r>
              <a:rPr lang="en-US" sz="1000" dirty="0" smtClean="0">
                <a:latin typeface="Times New Roman" pitchFamily="18" charset="0"/>
                <a:cs typeface="Times New Roman" pitchFamily="18" charset="0"/>
              </a:rPr>
              <a:t>05)***</a:t>
            </a:r>
          </a:p>
        </p:txBody>
      </p:sp>
    </p:spTree>
    <p:extLst>
      <p:ext uri="{BB962C8B-B14F-4D97-AF65-F5344CB8AC3E}">
        <p14:creationId xmlns:p14="http://schemas.microsoft.com/office/powerpoint/2010/main" val="88689820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1000" fill="hold"/>
                                        <p:tgtEl>
                                          <p:spTgt spid="93"/>
                                        </p:tgtEl>
                                        <p:attrNameLst>
                                          <p:attrName>stroke.color</p:attrName>
                                        </p:attrNameLst>
                                      </p:cBhvr>
                                      <p:to>
                                        <a:srgbClr val="FFFF00"/>
                                      </p:to>
                                    </p:animClr>
                                    <p:set>
                                      <p:cBhvr>
                                        <p:cTn id="7" dur="1000" fill="hold"/>
                                        <p:tgtEl>
                                          <p:spTgt spid="93"/>
                                        </p:tgtEl>
                                        <p:attrNameLst>
                                          <p:attrName>stroke.on</p:attrName>
                                        </p:attrNameLst>
                                      </p:cBhvr>
                                      <p:to>
                                        <p:strVal val="true"/>
                                      </p:to>
                                    </p:set>
                                  </p:childTnLst>
                                </p:cTn>
                              </p:par>
                              <p:par>
                                <p:cTn id="8" presetID="7" presetClass="emph" presetSubtype="2" fill="hold" nodeType="withEffect">
                                  <p:stCondLst>
                                    <p:cond delay="0"/>
                                  </p:stCondLst>
                                  <p:childTnLst>
                                    <p:animClr clrSpc="rgb" dir="cw">
                                      <p:cBhvr>
                                        <p:cTn id="9" dur="1000" fill="hold"/>
                                        <p:tgtEl>
                                          <p:spTgt spid="100"/>
                                        </p:tgtEl>
                                        <p:attrNameLst>
                                          <p:attrName>stroke.color</p:attrName>
                                        </p:attrNameLst>
                                      </p:cBhvr>
                                      <p:to>
                                        <a:srgbClr val="FFFF00"/>
                                      </p:to>
                                    </p:animClr>
                                    <p:set>
                                      <p:cBhvr>
                                        <p:cTn id="10" dur="1000" fill="hold"/>
                                        <p:tgtEl>
                                          <p:spTgt spid="100"/>
                                        </p:tgtEl>
                                        <p:attrNameLst>
                                          <p:attrName>stroke.on</p:attrName>
                                        </p:attrNameLst>
                                      </p:cBhvr>
                                      <p:to>
                                        <p:strVal val="true"/>
                                      </p:to>
                                    </p:set>
                                  </p:childTnLst>
                                </p:cTn>
                              </p:par>
                              <p:par>
                                <p:cTn id="11" presetID="7" presetClass="emph" presetSubtype="2" fill="hold" nodeType="withEffect">
                                  <p:stCondLst>
                                    <p:cond delay="0"/>
                                  </p:stCondLst>
                                  <p:childTnLst>
                                    <p:animClr clrSpc="rgb" dir="cw">
                                      <p:cBhvr>
                                        <p:cTn id="12" dur="1000" fill="hold"/>
                                        <p:tgtEl>
                                          <p:spTgt spid="105"/>
                                        </p:tgtEl>
                                        <p:attrNameLst>
                                          <p:attrName>stroke.color</p:attrName>
                                        </p:attrNameLst>
                                      </p:cBhvr>
                                      <p:to>
                                        <a:srgbClr val="FFFF00"/>
                                      </p:to>
                                    </p:animClr>
                                    <p:set>
                                      <p:cBhvr>
                                        <p:cTn id="13" dur="1000" fill="hold"/>
                                        <p:tgtEl>
                                          <p:spTgt spid="105"/>
                                        </p:tgtEl>
                                        <p:attrNameLst>
                                          <p:attrName>stroke.on</p:attrName>
                                        </p:attrNameLst>
                                      </p:cBhvr>
                                      <p:to>
                                        <p:strVal val="true"/>
                                      </p:to>
                                    </p:set>
                                  </p:childTnLst>
                                </p:cTn>
                              </p:par>
                              <p:par>
                                <p:cTn id="14" presetID="7" presetClass="emph" presetSubtype="2" fill="hold" nodeType="withEffect">
                                  <p:stCondLst>
                                    <p:cond delay="0"/>
                                  </p:stCondLst>
                                  <p:childTnLst>
                                    <p:animClr clrSpc="rgb" dir="cw">
                                      <p:cBhvr>
                                        <p:cTn id="15" dur="1000" fill="hold"/>
                                        <p:tgtEl>
                                          <p:spTgt spid="104"/>
                                        </p:tgtEl>
                                        <p:attrNameLst>
                                          <p:attrName>stroke.color</p:attrName>
                                        </p:attrNameLst>
                                      </p:cBhvr>
                                      <p:to>
                                        <a:srgbClr val="FFFF00"/>
                                      </p:to>
                                    </p:animClr>
                                    <p:set>
                                      <p:cBhvr>
                                        <p:cTn id="16" dur="1000" fill="hold"/>
                                        <p:tgtEl>
                                          <p:spTgt spid="104"/>
                                        </p:tgtEl>
                                        <p:attrNameLst>
                                          <p:attrName>stroke.on</p:attrName>
                                        </p:attrNameLst>
                                      </p:cBhvr>
                                      <p:to>
                                        <p:strVal val="true"/>
                                      </p:to>
                                    </p:set>
                                  </p:childTnLst>
                                </p:cTn>
                              </p:par>
                              <p:par>
                                <p:cTn id="17" presetID="3" presetClass="emph" presetSubtype="2" fill="hold" grpId="0" nodeType="withEffect">
                                  <p:stCondLst>
                                    <p:cond delay="0"/>
                                  </p:stCondLst>
                                  <p:childTnLst>
                                    <p:animClr clrSpc="rgb" dir="cw">
                                      <p:cBhvr override="childStyle">
                                        <p:cTn id="18" dur="1000" fill="hold"/>
                                        <p:tgtEl>
                                          <p:spTgt spid="108"/>
                                        </p:tgtEl>
                                        <p:attrNameLst>
                                          <p:attrName>style.color</p:attrName>
                                        </p:attrNameLst>
                                      </p:cBhvr>
                                      <p:to>
                                        <a:srgbClr val="FFFF00"/>
                                      </p:to>
                                    </p:animClr>
                                  </p:childTnLst>
                                </p:cTn>
                              </p:par>
                              <p:par>
                                <p:cTn id="19" presetID="3" presetClass="emph" presetSubtype="2" fill="hold" grpId="0" nodeType="withEffect">
                                  <p:stCondLst>
                                    <p:cond delay="0"/>
                                  </p:stCondLst>
                                  <p:childTnLst>
                                    <p:animClr clrSpc="rgb" dir="cw">
                                      <p:cBhvr override="childStyle">
                                        <p:cTn id="20" dur="1000" fill="hold"/>
                                        <p:tgtEl>
                                          <p:spTgt spid="110"/>
                                        </p:tgtEl>
                                        <p:attrNameLst>
                                          <p:attrName>style.color</p:attrName>
                                        </p:attrNameLst>
                                      </p:cBhvr>
                                      <p:to>
                                        <a:srgbClr val="FFFF00"/>
                                      </p:to>
                                    </p:animClr>
                                  </p:childTnLst>
                                </p:cTn>
                              </p:par>
                              <p:par>
                                <p:cTn id="21" presetID="3" presetClass="emph" presetSubtype="2" fill="hold" grpId="0" nodeType="withEffect">
                                  <p:stCondLst>
                                    <p:cond delay="0"/>
                                  </p:stCondLst>
                                  <p:childTnLst>
                                    <p:animClr clrSpc="rgb" dir="cw">
                                      <p:cBhvr override="childStyle">
                                        <p:cTn id="22" dur="1000" fill="hold"/>
                                        <p:tgtEl>
                                          <p:spTgt spid="119"/>
                                        </p:tgtEl>
                                        <p:attrNameLst>
                                          <p:attrName>style.color</p:attrName>
                                        </p:attrNameLst>
                                      </p:cBhvr>
                                      <p:to>
                                        <a:srgbClr val="FFFF00"/>
                                      </p:to>
                                    </p:animClr>
                                  </p:childTnLst>
                                </p:cTn>
                              </p:par>
                              <p:par>
                                <p:cTn id="23" presetID="3" presetClass="emph" presetSubtype="2" fill="hold" grpId="0" nodeType="withEffect">
                                  <p:stCondLst>
                                    <p:cond delay="0"/>
                                  </p:stCondLst>
                                  <p:childTnLst>
                                    <p:animClr clrSpc="rgb" dir="cw">
                                      <p:cBhvr override="childStyle">
                                        <p:cTn id="24" dur="1000" fill="hold"/>
                                        <p:tgtEl>
                                          <p:spTgt spid="93"/>
                                        </p:tgtEl>
                                        <p:attrNameLst>
                                          <p:attrName>style.color</p:attrName>
                                        </p:attrNameLst>
                                      </p:cBhvr>
                                      <p:to>
                                        <a:srgbClr val="FFFF00"/>
                                      </p:to>
                                    </p:animClr>
                                  </p:childTnLst>
                                </p:cTn>
                              </p:par>
                            </p:childTnLst>
                          </p:cTn>
                        </p:par>
                      </p:childTnLst>
                    </p:cTn>
                  </p:par>
                  <p:par>
                    <p:cTn id="25" fill="hold">
                      <p:stCondLst>
                        <p:cond delay="indefinite"/>
                      </p:stCondLst>
                      <p:childTnLst>
                        <p:par>
                          <p:cTn id="26" fill="hold">
                            <p:stCondLst>
                              <p:cond delay="0"/>
                            </p:stCondLst>
                            <p:childTnLst>
                              <p:par>
                                <p:cTn id="27" presetID="7" presetClass="emph" presetSubtype="2" fill="hold" nodeType="clickEffect">
                                  <p:stCondLst>
                                    <p:cond delay="0"/>
                                  </p:stCondLst>
                                  <p:childTnLst>
                                    <p:animClr clrSpc="rgb" dir="cw">
                                      <p:cBhvr>
                                        <p:cTn id="28" dur="500" fill="hold"/>
                                        <p:tgtEl>
                                          <p:spTgt spid="93"/>
                                        </p:tgtEl>
                                        <p:attrNameLst>
                                          <p:attrName>stroke.color</p:attrName>
                                        </p:attrNameLst>
                                      </p:cBhvr>
                                      <p:to>
                                        <a:srgbClr val="FFFFFF"/>
                                      </p:to>
                                    </p:animClr>
                                    <p:set>
                                      <p:cBhvr>
                                        <p:cTn id="29" dur="500" fill="hold"/>
                                        <p:tgtEl>
                                          <p:spTgt spid="93"/>
                                        </p:tgtEl>
                                        <p:attrNameLst>
                                          <p:attrName>stroke.on</p:attrName>
                                        </p:attrNameLst>
                                      </p:cBhvr>
                                      <p:to>
                                        <p:strVal val="true"/>
                                      </p:to>
                                    </p:set>
                                  </p:childTnLst>
                                </p:cTn>
                              </p:par>
                              <p:par>
                                <p:cTn id="30" presetID="7" presetClass="emph" presetSubtype="2" fill="hold" nodeType="withEffect">
                                  <p:stCondLst>
                                    <p:cond delay="0"/>
                                  </p:stCondLst>
                                  <p:childTnLst>
                                    <p:animClr clrSpc="rgb" dir="cw">
                                      <p:cBhvr>
                                        <p:cTn id="31" dur="500" fill="hold"/>
                                        <p:tgtEl>
                                          <p:spTgt spid="100"/>
                                        </p:tgtEl>
                                        <p:attrNameLst>
                                          <p:attrName>stroke.color</p:attrName>
                                        </p:attrNameLst>
                                      </p:cBhvr>
                                      <p:to>
                                        <a:srgbClr val="FFFFFF"/>
                                      </p:to>
                                    </p:animClr>
                                    <p:set>
                                      <p:cBhvr>
                                        <p:cTn id="32" dur="500" fill="hold"/>
                                        <p:tgtEl>
                                          <p:spTgt spid="100"/>
                                        </p:tgtEl>
                                        <p:attrNameLst>
                                          <p:attrName>stroke.on</p:attrName>
                                        </p:attrNameLst>
                                      </p:cBhvr>
                                      <p:to>
                                        <p:strVal val="true"/>
                                      </p:to>
                                    </p:set>
                                  </p:childTnLst>
                                </p:cTn>
                              </p:par>
                              <p:par>
                                <p:cTn id="33" presetID="7" presetClass="emph" presetSubtype="2" fill="hold" nodeType="withEffect">
                                  <p:stCondLst>
                                    <p:cond delay="0"/>
                                  </p:stCondLst>
                                  <p:childTnLst>
                                    <p:animClr clrSpc="rgb" dir="cw">
                                      <p:cBhvr>
                                        <p:cTn id="34" dur="500" fill="hold"/>
                                        <p:tgtEl>
                                          <p:spTgt spid="105"/>
                                        </p:tgtEl>
                                        <p:attrNameLst>
                                          <p:attrName>stroke.color</p:attrName>
                                        </p:attrNameLst>
                                      </p:cBhvr>
                                      <p:to>
                                        <a:srgbClr val="FFFFFF"/>
                                      </p:to>
                                    </p:animClr>
                                    <p:set>
                                      <p:cBhvr>
                                        <p:cTn id="35" dur="500" fill="hold"/>
                                        <p:tgtEl>
                                          <p:spTgt spid="105"/>
                                        </p:tgtEl>
                                        <p:attrNameLst>
                                          <p:attrName>stroke.on</p:attrName>
                                        </p:attrNameLst>
                                      </p:cBhvr>
                                      <p:to>
                                        <p:strVal val="true"/>
                                      </p:to>
                                    </p:set>
                                  </p:childTnLst>
                                </p:cTn>
                              </p:par>
                              <p:par>
                                <p:cTn id="36" presetID="7" presetClass="emph" presetSubtype="2" fill="hold" nodeType="withEffect">
                                  <p:stCondLst>
                                    <p:cond delay="0"/>
                                  </p:stCondLst>
                                  <p:childTnLst>
                                    <p:animClr clrSpc="rgb" dir="cw">
                                      <p:cBhvr>
                                        <p:cTn id="37" dur="500" fill="hold"/>
                                        <p:tgtEl>
                                          <p:spTgt spid="104"/>
                                        </p:tgtEl>
                                        <p:attrNameLst>
                                          <p:attrName>stroke.color</p:attrName>
                                        </p:attrNameLst>
                                      </p:cBhvr>
                                      <p:to>
                                        <a:srgbClr val="FFFFFF"/>
                                      </p:to>
                                    </p:animClr>
                                    <p:set>
                                      <p:cBhvr>
                                        <p:cTn id="38" dur="500" fill="hold"/>
                                        <p:tgtEl>
                                          <p:spTgt spid="104"/>
                                        </p:tgtEl>
                                        <p:attrNameLst>
                                          <p:attrName>stroke.on</p:attrName>
                                        </p:attrNameLst>
                                      </p:cBhvr>
                                      <p:to>
                                        <p:strVal val="true"/>
                                      </p:to>
                                    </p:set>
                                  </p:childTnLst>
                                </p:cTn>
                              </p:par>
                              <p:par>
                                <p:cTn id="39" presetID="3" presetClass="emph" presetSubtype="2" fill="hold" grpId="1" nodeType="withEffect">
                                  <p:stCondLst>
                                    <p:cond delay="0"/>
                                  </p:stCondLst>
                                  <p:childTnLst>
                                    <p:animClr clrSpc="rgb" dir="cw">
                                      <p:cBhvr override="childStyle">
                                        <p:cTn id="40" dur="500" fill="hold"/>
                                        <p:tgtEl>
                                          <p:spTgt spid="93"/>
                                        </p:tgtEl>
                                        <p:attrNameLst>
                                          <p:attrName>style.color</p:attrName>
                                        </p:attrNameLst>
                                      </p:cBhvr>
                                      <p:to>
                                        <a:srgbClr val="FFFFFF"/>
                                      </p:to>
                                    </p:animClr>
                                  </p:childTnLst>
                                </p:cTn>
                              </p:par>
                              <p:par>
                                <p:cTn id="41" presetID="3" presetClass="emph" presetSubtype="2" fill="hold" grpId="1" nodeType="withEffect">
                                  <p:stCondLst>
                                    <p:cond delay="0"/>
                                  </p:stCondLst>
                                  <p:childTnLst>
                                    <p:animClr clrSpc="rgb" dir="cw">
                                      <p:cBhvr override="childStyle">
                                        <p:cTn id="42" dur="1000" fill="hold"/>
                                        <p:tgtEl>
                                          <p:spTgt spid="108"/>
                                        </p:tgtEl>
                                        <p:attrNameLst>
                                          <p:attrName>style.color</p:attrName>
                                        </p:attrNameLst>
                                      </p:cBhvr>
                                      <p:to>
                                        <a:srgbClr val="FFFFFF"/>
                                      </p:to>
                                    </p:animClr>
                                  </p:childTnLst>
                                </p:cTn>
                              </p:par>
                              <p:par>
                                <p:cTn id="43" presetID="3" presetClass="emph" presetSubtype="2" fill="hold" grpId="1" nodeType="withEffect">
                                  <p:stCondLst>
                                    <p:cond delay="0"/>
                                  </p:stCondLst>
                                  <p:childTnLst>
                                    <p:animClr clrSpc="rgb" dir="cw">
                                      <p:cBhvr override="childStyle">
                                        <p:cTn id="44" dur="1000" fill="hold"/>
                                        <p:tgtEl>
                                          <p:spTgt spid="110"/>
                                        </p:tgtEl>
                                        <p:attrNameLst>
                                          <p:attrName>style.color</p:attrName>
                                        </p:attrNameLst>
                                      </p:cBhvr>
                                      <p:to>
                                        <a:srgbClr val="FFFFFF"/>
                                      </p:to>
                                    </p:animClr>
                                  </p:childTnLst>
                                </p:cTn>
                              </p:par>
                              <p:par>
                                <p:cTn id="45" presetID="3" presetClass="emph" presetSubtype="2" fill="hold" grpId="1" nodeType="withEffect">
                                  <p:stCondLst>
                                    <p:cond delay="0"/>
                                  </p:stCondLst>
                                  <p:childTnLst>
                                    <p:animClr clrSpc="rgb" dir="cw">
                                      <p:cBhvr override="childStyle">
                                        <p:cTn id="46" dur="1000" fill="hold"/>
                                        <p:tgtEl>
                                          <p:spTgt spid="119"/>
                                        </p:tgtEl>
                                        <p:attrNameLst>
                                          <p:attrName>style.color</p:attrName>
                                        </p:attrNameLst>
                                      </p:cBhvr>
                                      <p:to>
                                        <a:srgbClr val="FFFFFF"/>
                                      </p:to>
                                    </p:animClr>
                                  </p:childTnLst>
                                </p:cTn>
                              </p:par>
                              <p:par>
                                <p:cTn id="47" presetID="7" presetClass="emph" presetSubtype="2" fill="hold" nodeType="withEffect">
                                  <p:stCondLst>
                                    <p:cond delay="0"/>
                                  </p:stCondLst>
                                  <p:childTnLst>
                                    <p:animClr clrSpc="rgb" dir="cw">
                                      <p:cBhvr>
                                        <p:cTn id="48" dur="1000" fill="hold"/>
                                        <p:tgtEl>
                                          <p:spTgt spid="94"/>
                                        </p:tgtEl>
                                        <p:attrNameLst>
                                          <p:attrName>stroke.color</p:attrName>
                                        </p:attrNameLst>
                                      </p:cBhvr>
                                      <p:to>
                                        <a:srgbClr val="FFFF00"/>
                                      </p:to>
                                    </p:animClr>
                                    <p:set>
                                      <p:cBhvr>
                                        <p:cTn id="49" dur="1000" fill="hold"/>
                                        <p:tgtEl>
                                          <p:spTgt spid="94"/>
                                        </p:tgtEl>
                                        <p:attrNameLst>
                                          <p:attrName>stroke.on</p:attrName>
                                        </p:attrNameLst>
                                      </p:cBhvr>
                                      <p:to>
                                        <p:strVal val="true"/>
                                      </p:to>
                                    </p:set>
                                  </p:childTnLst>
                                </p:cTn>
                              </p:par>
                              <p:par>
                                <p:cTn id="50" presetID="7" presetClass="emph" presetSubtype="2" fill="hold" nodeType="withEffect">
                                  <p:stCondLst>
                                    <p:cond delay="0"/>
                                  </p:stCondLst>
                                  <p:childTnLst>
                                    <p:animClr clrSpc="rgb" dir="cw">
                                      <p:cBhvr>
                                        <p:cTn id="51" dur="1000" fill="hold"/>
                                        <p:tgtEl>
                                          <p:spTgt spid="101"/>
                                        </p:tgtEl>
                                        <p:attrNameLst>
                                          <p:attrName>stroke.color</p:attrName>
                                        </p:attrNameLst>
                                      </p:cBhvr>
                                      <p:to>
                                        <a:srgbClr val="FFFF00"/>
                                      </p:to>
                                    </p:animClr>
                                    <p:set>
                                      <p:cBhvr>
                                        <p:cTn id="52" dur="1000" fill="hold"/>
                                        <p:tgtEl>
                                          <p:spTgt spid="101"/>
                                        </p:tgtEl>
                                        <p:attrNameLst>
                                          <p:attrName>stroke.on</p:attrName>
                                        </p:attrNameLst>
                                      </p:cBhvr>
                                      <p:to>
                                        <p:strVal val="true"/>
                                      </p:to>
                                    </p:set>
                                  </p:childTnLst>
                                </p:cTn>
                              </p:par>
                              <p:par>
                                <p:cTn id="53" presetID="7" presetClass="emph" presetSubtype="2" fill="hold" nodeType="withEffect">
                                  <p:stCondLst>
                                    <p:cond delay="0"/>
                                  </p:stCondLst>
                                  <p:childTnLst>
                                    <p:animClr clrSpc="rgb" dir="cw">
                                      <p:cBhvr>
                                        <p:cTn id="54" dur="1000" fill="hold"/>
                                        <p:tgtEl>
                                          <p:spTgt spid="113"/>
                                        </p:tgtEl>
                                        <p:attrNameLst>
                                          <p:attrName>stroke.color</p:attrName>
                                        </p:attrNameLst>
                                      </p:cBhvr>
                                      <p:to>
                                        <a:srgbClr val="FFFF00"/>
                                      </p:to>
                                    </p:animClr>
                                    <p:set>
                                      <p:cBhvr>
                                        <p:cTn id="55" dur="1000" fill="hold"/>
                                        <p:tgtEl>
                                          <p:spTgt spid="113"/>
                                        </p:tgtEl>
                                        <p:attrNameLst>
                                          <p:attrName>stroke.on</p:attrName>
                                        </p:attrNameLst>
                                      </p:cBhvr>
                                      <p:to>
                                        <p:strVal val="true"/>
                                      </p:to>
                                    </p:set>
                                  </p:childTnLst>
                                </p:cTn>
                              </p:par>
                              <p:par>
                                <p:cTn id="56" presetID="7" presetClass="emph" presetSubtype="2" fill="hold" nodeType="withEffect">
                                  <p:stCondLst>
                                    <p:cond delay="0"/>
                                  </p:stCondLst>
                                  <p:childTnLst>
                                    <p:animClr clrSpc="rgb" dir="cw">
                                      <p:cBhvr>
                                        <p:cTn id="57" dur="1000" fill="hold"/>
                                        <p:tgtEl>
                                          <p:spTgt spid="114"/>
                                        </p:tgtEl>
                                        <p:attrNameLst>
                                          <p:attrName>stroke.color</p:attrName>
                                        </p:attrNameLst>
                                      </p:cBhvr>
                                      <p:to>
                                        <a:srgbClr val="FFFF00"/>
                                      </p:to>
                                    </p:animClr>
                                    <p:set>
                                      <p:cBhvr>
                                        <p:cTn id="58" dur="1000" fill="hold"/>
                                        <p:tgtEl>
                                          <p:spTgt spid="114"/>
                                        </p:tgtEl>
                                        <p:attrNameLst>
                                          <p:attrName>stroke.on</p:attrName>
                                        </p:attrNameLst>
                                      </p:cBhvr>
                                      <p:to>
                                        <p:strVal val="true"/>
                                      </p:to>
                                    </p:set>
                                  </p:childTnLst>
                                </p:cTn>
                              </p:par>
                              <p:par>
                                <p:cTn id="59" presetID="3" presetClass="emph" presetSubtype="2" fill="hold" grpId="0" nodeType="withEffect">
                                  <p:stCondLst>
                                    <p:cond delay="0"/>
                                  </p:stCondLst>
                                  <p:childTnLst>
                                    <p:animClr clrSpc="rgb" dir="cw">
                                      <p:cBhvr override="childStyle">
                                        <p:cTn id="60" dur="1000" fill="hold"/>
                                        <p:tgtEl>
                                          <p:spTgt spid="94"/>
                                        </p:tgtEl>
                                        <p:attrNameLst>
                                          <p:attrName>style.color</p:attrName>
                                        </p:attrNameLst>
                                      </p:cBhvr>
                                      <p:to>
                                        <a:srgbClr val="FFFF00"/>
                                      </p:to>
                                    </p:animClr>
                                  </p:childTnLst>
                                </p:cTn>
                              </p:par>
                              <p:par>
                                <p:cTn id="61" presetID="3" presetClass="emph" presetSubtype="2" fill="hold" grpId="0" nodeType="withEffect">
                                  <p:stCondLst>
                                    <p:cond delay="0"/>
                                  </p:stCondLst>
                                  <p:childTnLst>
                                    <p:animClr clrSpc="rgb" dir="cw">
                                      <p:cBhvr override="childStyle">
                                        <p:cTn id="62" dur="1000" fill="hold"/>
                                        <p:tgtEl>
                                          <p:spTgt spid="120"/>
                                        </p:tgtEl>
                                        <p:attrNameLst>
                                          <p:attrName>style.color</p:attrName>
                                        </p:attrNameLst>
                                      </p:cBhvr>
                                      <p:to>
                                        <a:srgbClr val="FFFF00"/>
                                      </p:to>
                                    </p:animClr>
                                  </p:childTnLst>
                                </p:cTn>
                              </p:par>
                              <p:par>
                                <p:cTn id="63" presetID="3" presetClass="emph" presetSubtype="2" fill="hold" grpId="0" nodeType="withEffect">
                                  <p:stCondLst>
                                    <p:cond delay="0"/>
                                  </p:stCondLst>
                                  <p:childTnLst>
                                    <p:animClr clrSpc="rgb" dir="cw">
                                      <p:cBhvr override="childStyle">
                                        <p:cTn id="64" dur="1000" fill="hold"/>
                                        <p:tgtEl>
                                          <p:spTgt spid="121"/>
                                        </p:tgtEl>
                                        <p:attrNameLst>
                                          <p:attrName>style.color</p:attrName>
                                        </p:attrNameLst>
                                      </p:cBhvr>
                                      <p:to>
                                        <a:srgbClr val="FFFF00"/>
                                      </p:to>
                                    </p:animClr>
                                  </p:childTnLst>
                                </p:cTn>
                              </p:par>
                              <p:par>
                                <p:cTn id="65" presetID="3" presetClass="emph" presetSubtype="2" fill="hold" grpId="0" nodeType="withEffect">
                                  <p:stCondLst>
                                    <p:cond delay="0"/>
                                  </p:stCondLst>
                                  <p:childTnLst>
                                    <p:animClr clrSpc="rgb" dir="cw">
                                      <p:cBhvr override="childStyle">
                                        <p:cTn id="66" dur="1000" fill="hold"/>
                                        <p:tgtEl>
                                          <p:spTgt spid="122"/>
                                        </p:tgtEl>
                                        <p:attrNameLst>
                                          <p:attrName>style.color</p:attrName>
                                        </p:attrNameLst>
                                      </p:cBhvr>
                                      <p:to>
                                        <a:srgbClr val="FFFF00"/>
                                      </p:to>
                                    </p:animClr>
                                  </p:childTnLst>
                                </p:cTn>
                              </p:par>
                            </p:childTnLst>
                          </p:cTn>
                        </p:par>
                      </p:childTnLst>
                    </p:cTn>
                  </p:par>
                  <p:par>
                    <p:cTn id="67" fill="hold">
                      <p:stCondLst>
                        <p:cond delay="indefinite"/>
                      </p:stCondLst>
                      <p:childTnLst>
                        <p:par>
                          <p:cTn id="68" fill="hold">
                            <p:stCondLst>
                              <p:cond delay="0"/>
                            </p:stCondLst>
                            <p:childTnLst>
                              <p:par>
                                <p:cTn id="69" presetID="7" presetClass="emph" presetSubtype="2" fill="hold" nodeType="clickEffect">
                                  <p:stCondLst>
                                    <p:cond delay="0"/>
                                  </p:stCondLst>
                                  <p:childTnLst>
                                    <p:animClr clrSpc="rgb" dir="cw">
                                      <p:cBhvr>
                                        <p:cTn id="70" dur="500" fill="hold"/>
                                        <p:tgtEl>
                                          <p:spTgt spid="94"/>
                                        </p:tgtEl>
                                        <p:attrNameLst>
                                          <p:attrName>stroke.color</p:attrName>
                                        </p:attrNameLst>
                                      </p:cBhvr>
                                      <p:to>
                                        <a:srgbClr val="FFFFFF"/>
                                      </p:to>
                                    </p:animClr>
                                    <p:set>
                                      <p:cBhvr>
                                        <p:cTn id="71" dur="500" fill="hold"/>
                                        <p:tgtEl>
                                          <p:spTgt spid="94"/>
                                        </p:tgtEl>
                                        <p:attrNameLst>
                                          <p:attrName>stroke.on</p:attrName>
                                        </p:attrNameLst>
                                      </p:cBhvr>
                                      <p:to>
                                        <p:strVal val="true"/>
                                      </p:to>
                                    </p:set>
                                  </p:childTnLst>
                                </p:cTn>
                              </p:par>
                              <p:par>
                                <p:cTn id="72" presetID="7" presetClass="emph" presetSubtype="2" fill="hold" nodeType="withEffect">
                                  <p:stCondLst>
                                    <p:cond delay="0"/>
                                  </p:stCondLst>
                                  <p:childTnLst>
                                    <p:animClr clrSpc="rgb" dir="cw">
                                      <p:cBhvr>
                                        <p:cTn id="73" dur="500" fill="hold"/>
                                        <p:tgtEl>
                                          <p:spTgt spid="101"/>
                                        </p:tgtEl>
                                        <p:attrNameLst>
                                          <p:attrName>stroke.color</p:attrName>
                                        </p:attrNameLst>
                                      </p:cBhvr>
                                      <p:to>
                                        <a:srgbClr val="FFFFFF"/>
                                      </p:to>
                                    </p:animClr>
                                    <p:set>
                                      <p:cBhvr>
                                        <p:cTn id="74" dur="500" fill="hold"/>
                                        <p:tgtEl>
                                          <p:spTgt spid="101"/>
                                        </p:tgtEl>
                                        <p:attrNameLst>
                                          <p:attrName>stroke.on</p:attrName>
                                        </p:attrNameLst>
                                      </p:cBhvr>
                                      <p:to>
                                        <p:strVal val="true"/>
                                      </p:to>
                                    </p:set>
                                  </p:childTnLst>
                                </p:cTn>
                              </p:par>
                              <p:par>
                                <p:cTn id="75" presetID="7" presetClass="emph" presetSubtype="2" fill="hold" nodeType="withEffect">
                                  <p:stCondLst>
                                    <p:cond delay="0"/>
                                  </p:stCondLst>
                                  <p:childTnLst>
                                    <p:animClr clrSpc="rgb" dir="cw">
                                      <p:cBhvr>
                                        <p:cTn id="76" dur="500" fill="hold"/>
                                        <p:tgtEl>
                                          <p:spTgt spid="113"/>
                                        </p:tgtEl>
                                        <p:attrNameLst>
                                          <p:attrName>stroke.color</p:attrName>
                                        </p:attrNameLst>
                                      </p:cBhvr>
                                      <p:to>
                                        <a:srgbClr val="FFFFFF"/>
                                      </p:to>
                                    </p:animClr>
                                    <p:set>
                                      <p:cBhvr>
                                        <p:cTn id="77" dur="500" fill="hold"/>
                                        <p:tgtEl>
                                          <p:spTgt spid="113"/>
                                        </p:tgtEl>
                                        <p:attrNameLst>
                                          <p:attrName>stroke.on</p:attrName>
                                        </p:attrNameLst>
                                      </p:cBhvr>
                                      <p:to>
                                        <p:strVal val="true"/>
                                      </p:to>
                                    </p:set>
                                  </p:childTnLst>
                                </p:cTn>
                              </p:par>
                              <p:par>
                                <p:cTn id="78" presetID="7" presetClass="emph" presetSubtype="2" fill="hold" nodeType="withEffect">
                                  <p:stCondLst>
                                    <p:cond delay="0"/>
                                  </p:stCondLst>
                                  <p:childTnLst>
                                    <p:animClr clrSpc="rgb" dir="cw">
                                      <p:cBhvr>
                                        <p:cTn id="79" dur="500" fill="hold"/>
                                        <p:tgtEl>
                                          <p:spTgt spid="114"/>
                                        </p:tgtEl>
                                        <p:attrNameLst>
                                          <p:attrName>stroke.color</p:attrName>
                                        </p:attrNameLst>
                                      </p:cBhvr>
                                      <p:to>
                                        <a:srgbClr val="FFFFFF"/>
                                      </p:to>
                                    </p:animClr>
                                    <p:set>
                                      <p:cBhvr>
                                        <p:cTn id="80" dur="500" fill="hold"/>
                                        <p:tgtEl>
                                          <p:spTgt spid="114"/>
                                        </p:tgtEl>
                                        <p:attrNameLst>
                                          <p:attrName>stroke.on</p:attrName>
                                        </p:attrNameLst>
                                      </p:cBhvr>
                                      <p:to>
                                        <p:strVal val="true"/>
                                      </p:to>
                                    </p:set>
                                  </p:childTnLst>
                                </p:cTn>
                              </p:par>
                              <p:par>
                                <p:cTn id="81" presetID="3" presetClass="emph" presetSubtype="2" fill="hold" grpId="1" nodeType="withEffect">
                                  <p:stCondLst>
                                    <p:cond delay="0"/>
                                  </p:stCondLst>
                                  <p:childTnLst>
                                    <p:animClr clrSpc="rgb" dir="cw">
                                      <p:cBhvr override="childStyle">
                                        <p:cTn id="82" dur="500" fill="hold"/>
                                        <p:tgtEl>
                                          <p:spTgt spid="94"/>
                                        </p:tgtEl>
                                        <p:attrNameLst>
                                          <p:attrName>style.color</p:attrName>
                                        </p:attrNameLst>
                                      </p:cBhvr>
                                      <p:to>
                                        <a:srgbClr val="FFFFFF"/>
                                      </p:to>
                                    </p:animClr>
                                  </p:childTnLst>
                                </p:cTn>
                              </p:par>
                              <p:par>
                                <p:cTn id="83" presetID="3" presetClass="emph" presetSubtype="2" fill="hold" grpId="1" nodeType="withEffect">
                                  <p:stCondLst>
                                    <p:cond delay="0"/>
                                  </p:stCondLst>
                                  <p:childTnLst>
                                    <p:animClr clrSpc="rgb" dir="cw">
                                      <p:cBhvr override="childStyle">
                                        <p:cTn id="84" dur="500" fill="hold"/>
                                        <p:tgtEl>
                                          <p:spTgt spid="120"/>
                                        </p:tgtEl>
                                        <p:attrNameLst>
                                          <p:attrName>style.color</p:attrName>
                                        </p:attrNameLst>
                                      </p:cBhvr>
                                      <p:to>
                                        <a:srgbClr val="FFFFFF"/>
                                      </p:to>
                                    </p:animClr>
                                  </p:childTnLst>
                                </p:cTn>
                              </p:par>
                              <p:par>
                                <p:cTn id="85" presetID="3" presetClass="emph" presetSubtype="2" fill="hold" grpId="1" nodeType="withEffect">
                                  <p:stCondLst>
                                    <p:cond delay="0"/>
                                  </p:stCondLst>
                                  <p:childTnLst>
                                    <p:animClr clrSpc="rgb" dir="cw">
                                      <p:cBhvr override="childStyle">
                                        <p:cTn id="86" dur="500" fill="hold"/>
                                        <p:tgtEl>
                                          <p:spTgt spid="121"/>
                                        </p:tgtEl>
                                        <p:attrNameLst>
                                          <p:attrName>style.color</p:attrName>
                                        </p:attrNameLst>
                                      </p:cBhvr>
                                      <p:to>
                                        <a:srgbClr val="FFFFFF"/>
                                      </p:to>
                                    </p:animClr>
                                  </p:childTnLst>
                                </p:cTn>
                              </p:par>
                              <p:par>
                                <p:cTn id="87" presetID="3" presetClass="emph" presetSubtype="2" fill="hold" grpId="1" nodeType="withEffect">
                                  <p:stCondLst>
                                    <p:cond delay="0"/>
                                  </p:stCondLst>
                                  <p:childTnLst>
                                    <p:animClr clrSpc="rgb" dir="cw">
                                      <p:cBhvr override="childStyle">
                                        <p:cTn id="88" dur="500" fill="hold"/>
                                        <p:tgtEl>
                                          <p:spTgt spid="122"/>
                                        </p:tgtEl>
                                        <p:attrNameLst>
                                          <p:attrName>style.color</p:attrName>
                                        </p:attrNameLst>
                                      </p:cBhvr>
                                      <p:to>
                                        <a:srgbClr val="FFFFFF"/>
                                      </p:to>
                                    </p:animClr>
                                  </p:childTnLst>
                                </p:cTn>
                              </p:par>
                              <p:par>
                                <p:cTn id="89" presetID="7" presetClass="emph" presetSubtype="2" fill="hold" nodeType="withEffect">
                                  <p:stCondLst>
                                    <p:cond delay="0"/>
                                  </p:stCondLst>
                                  <p:childTnLst>
                                    <p:animClr clrSpc="rgb" dir="cw">
                                      <p:cBhvr>
                                        <p:cTn id="90" dur="1000" fill="hold"/>
                                        <p:tgtEl>
                                          <p:spTgt spid="95"/>
                                        </p:tgtEl>
                                        <p:attrNameLst>
                                          <p:attrName>stroke.color</p:attrName>
                                        </p:attrNameLst>
                                      </p:cBhvr>
                                      <p:to>
                                        <a:srgbClr val="FFFF00"/>
                                      </p:to>
                                    </p:animClr>
                                    <p:set>
                                      <p:cBhvr>
                                        <p:cTn id="91" dur="1000" fill="hold"/>
                                        <p:tgtEl>
                                          <p:spTgt spid="95"/>
                                        </p:tgtEl>
                                        <p:attrNameLst>
                                          <p:attrName>stroke.on</p:attrName>
                                        </p:attrNameLst>
                                      </p:cBhvr>
                                      <p:to>
                                        <p:strVal val="true"/>
                                      </p:to>
                                    </p:set>
                                  </p:childTnLst>
                                </p:cTn>
                              </p:par>
                              <p:par>
                                <p:cTn id="92" presetID="7" presetClass="emph" presetSubtype="2" fill="hold" nodeType="withEffect">
                                  <p:stCondLst>
                                    <p:cond delay="0"/>
                                  </p:stCondLst>
                                  <p:childTnLst>
                                    <p:animClr clrSpc="rgb" dir="cw">
                                      <p:cBhvr>
                                        <p:cTn id="93" dur="1000" fill="hold"/>
                                        <p:tgtEl>
                                          <p:spTgt spid="102"/>
                                        </p:tgtEl>
                                        <p:attrNameLst>
                                          <p:attrName>stroke.color</p:attrName>
                                        </p:attrNameLst>
                                      </p:cBhvr>
                                      <p:to>
                                        <a:srgbClr val="FFFF00"/>
                                      </p:to>
                                    </p:animClr>
                                    <p:set>
                                      <p:cBhvr>
                                        <p:cTn id="94" dur="1000" fill="hold"/>
                                        <p:tgtEl>
                                          <p:spTgt spid="102"/>
                                        </p:tgtEl>
                                        <p:attrNameLst>
                                          <p:attrName>stroke.on</p:attrName>
                                        </p:attrNameLst>
                                      </p:cBhvr>
                                      <p:to>
                                        <p:strVal val="true"/>
                                      </p:to>
                                    </p:set>
                                  </p:childTnLst>
                                </p:cTn>
                              </p:par>
                              <p:par>
                                <p:cTn id="95" presetID="7" presetClass="emph" presetSubtype="2" fill="hold" nodeType="withEffect">
                                  <p:stCondLst>
                                    <p:cond delay="0"/>
                                  </p:stCondLst>
                                  <p:childTnLst>
                                    <p:animClr clrSpc="rgb" dir="cw">
                                      <p:cBhvr>
                                        <p:cTn id="96" dur="1000" fill="hold"/>
                                        <p:tgtEl>
                                          <p:spTgt spid="115"/>
                                        </p:tgtEl>
                                        <p:attrNameLst>
                                          <p:attrName>stroke.color</p:attrName>
                                        </p:attrNameLst>
                                      </p:cBhvr>
                                      <p:to>
                                        <a:srgbClr val="FFFF00"/>
                                      </p:to>
                                    </p:animClr>
                                    <p:set>
                                      <p:cBhvr>
                                        <p:cTn id="97" dur="1000" fill="hold"/>
                                        <p:tgtEl>
                                          <p:spTgt spid="115"/>
                                        </p:tgtEl>
                                        <p:attrNameLst>
                                          <p:attrName>stroke.on</p:attrName>
                                        </p:attrNameLst>
                                      </p:cBhvr>
                                      <p:to>
                                        <p:strVal val="true"/>
                                      </p:to>
                                    </p:set>
                                  </p:childTnLst>
                                </p:cTn>
                              </p:par>
                              <p:par>
                                <p:cTn id="98" presetID="7" presetClass="emph" presetSubtype="2" fill="hold" nodeType="withEffect">
                                  <p:stCondLst>
                                    <p:cond delay="0"/>
                                  </p:stCondLst>
                                  <p:childTnLst>
                                    <p:animClr clrSpc="rgb" dir="cw">
                                      <p:cBhvr>
                                        <p:cTn id="99" dur="1000" fill="hold"/>
                                        <p:tgtEl>
                                          <p:spTgt spid="116"/>
                                        </p:tgtEl>
                                        <p:attrNameLst>
                                          <p:attrName>stroke.color</p:attrName>
                                        </p:attrNameLst>
                                      </p:cBhvr>
                                      <p:to>
                                        <a:srgbClr val="FFFF00"/>
                                      </p:to>
                                    </p:animClr>
                                    <p:set>
                                      <p:cBhvr>
                                        <p:cTn id="100" dur="1000" fill="hold"/>
                                        <p:tgtEl>
                                          <p:spTgt spid="116"/>
                                        </p:tgtEl>
                                        <p:attrNameLst>
                                          <p:attrName>stroke.on</p:attrName>
                                        </p:attrNameLst>
                                      </p:cBhvr>
                                      <p:to>
                                        <p:strVal val="true"/>
                                      </p:to>
                                    </p:set>
                                  </p:childTnLst>
                                </p:cTn>
                              </p:par>
                              <p:par>
                                <p:cTn id="101" presetID="3" presetClass="emph" presetSubtype="2" fill="hold" grpId="0" nodeType="withEffect">
                                  <p:stCondLst>
                                    <p:cond delay="0"/>
                                  </p:stCondLst>
                                  <p:childTnLst>
                                    <p:animClr clrSpc="rgb" dir="cw">
                                      <p:cBhvr override="childStyle">
                                        <p:cTn id="102" dur="1000" fill="hold"/>
                                        <p:tgtEl>
                                          <p:spTgt spid="95"/>
                                        </p:tgtEl>
                                        <p:attrNameLst>
                                          <p:attrName>style.color</p:attrName>
                                        </p:attrNameLst>
                                      </p:cBhvr>
                                      <p:to>
                                        <a:srgbClr val="FFFF00"/>
                                      </p:to>
                                    </p:animClr>
                                  </p:childTnLst>
                                </p:cTn>
                              </p:par>
                              <p:par>
                                <p:cTn id="103" presetID="3" presetClass="emph" presetSubtype="2" fill="hold" grpId="0" nodeType="withEffect">
                                  <p:stCondLst>
                                    <p:cond delay="0"/>
                                  </p:stCondLst>
                                  <p:childTnLst>
                                    <p:animClr clrSpc="rgb" dir="cw">
                                      <p:cBhvr override="childStyle">
                                        <p:cTn id="104" dur="1000" fill="hold"/>
                                        <p:tgtEl>
                                          <p:spTgt spid="123"/>
                                        </p:tgtEl>
                                        <p:attrNameLst>
                                          <p:attrName>style.color</p:attrName>
                                        </p:attrNameLst>
                                      </p:cBhvr>
                                      <p:to>
                                        <a:srgbClr val="FFFF00"/>
                                      </p:to>
                                    </p:animClr>
                                  </p:childTnLst>
                                </p:cTn>
                              </p:par>
                              <p:par>
                                <p:cTn id="105" presetID="3" presetClass="emph" presetSubtype="2" fill="hold" grpId="0" nodeType="withEffect">
                                  <p:stCondLst>
                                    <p:cond delay="0"/>
                                  </p:stCondLst>
                                  <p:childTnLst>
                                    <p:animClr clrSpc="rgb" dir="cw">
                                      <p:cBhvr override="childStyle">
                                        <p:cTn id="106" dur="1000" fill="hold"/>
                                        <p:tgtEl>
                                          <p:spTgt spid="124"/>
                                        </p:tgtEl>
                                        <p:attrNameLst>
                                          <p:attrName>style.color</p:attrName>
                                        </p:attrNameLst>
                                      </p:cBhvr>
                                      <p:to>
                                        <a:srgbClr val="FFFF00"/>
                                      </p:to>
                                    </p:animClr>
                                  </p:childTnLst>
                                </p:cTn>
                              </p:par>
                              <p:par>
                                <p:cTn id="107" presetID="3" presetClass="emph" presetSubtype="2" fill="hold" grpId="0" nodeType="withEffect">
                                  <p:stCondLst>
                                    <p:cond delay="0"/>
                                  </p:stCondLst>
                                  <p:childTnLst>
                                    <p:animClr clrSpc="rgb" dir="cw">
                                      <p:cBhvr override="childStyle">
                                        <p:cTn id="108" dur="1000" fill="hold"/>
                                        <p:tgtEl>
                                          <p:spTgt spid="125"/>
                                        </p:tgtEl>
                                        <p:attrNameLst>
                                          <p:attrName>style.color</p:attrName>
                                        </p:attrNameLst>
                                      </p:cBhvr>
                                      <p:to>
                                        <a:srgbClr val="FFFF00"/>
                                      </p:to>
                                    </p:animClr>
                                  </p:childTnLst>
                                </p:cTn>
                              </p:par>
                            </p:childTnLst>
                          </p:cTn>
                        </p:par>
                      </p:childTnLst>
                    </p:cTn>
                  </p:par>
                  <p:par>
                    <p:cTn id="109" fill="hold">
                      <p:stCondLst>
                        <p:cond delay="indefinite"/>
                      </p:stCondLst>
                      <p:childTnLst>
                        <p:par>
                          <p:cTn id="110" fill="hold">
                            <p:stCondLst>
                              <p:cond delay="0"/>
                            </p:stCondLst>
                            <p:childTnLst>
                              <p:par>
                                <p:cTn id="111" presetID="7" presetClass="emph" presetSubtype="2" fill="hold" nodeType="clickEffect">
                                  <p:stCondLst>
                                    <p:cond delay="0"/>
                                  </p:stCondLst>
                                  <p:childTnLst>
                                    <p:animClr clrSpc="rgb" dir="cw">
                                      <p:cBhvr>
                                        <p:cTn id="112" dur="500" fill="hold"/>
                                        <p:tgtEl>
                                          <p:spTgt spid="95"/>
                                        </p:tgtEl>
                                        <p:attrNameLst>
                                          <p:attrName>stroke.color</p:attrName>
                                        </p:attrNameLst>
                                      </p:cBhvr>
                                      <p:to>
                                        <a:srgbClr val="FFFFFF"/>
                                      </p:to>
                                    </p:animClr>
                                    <p:set>
                                      <p:cBhvr>
                                        <p:cTn id="113" dur="500" fill="hold"/>
                                        <p:tgtEl>
                                          <p:spTgt spid="95"/>
                                        </p:tgtEl>
                                        <p:attrNameLst>
                                          <p:attrName>stroke.on</p:attrName>
                                        </p:attrNameLst>
                                      </p:cBhvr>
                                      <p:to>
                                        <p:strVal val="true"/>
                                      </p:to>
                                    </p:set>
                                  </p:childTnLst>
                                </p:cTn>
                              </p:par>
                              <p:par>
                                <p:cTn id="114" presetID="7" presetClass="emph" presetSubtype="2" fill="hold" nodeType="withEffect">
                                  <p:stCondLst>
                                    <p:cond delay="0"/>
                                  </p:stCondLst>
                                  <p:childTnLst>
                                    <p:animClr clrSpc="rgb" dir="cw">
                                      <p:cBhvr>
                                        <p:cTn id="115" dur="500" fill="hold"/>
                                        <p:tgtEl>
                                          <p:spTgt spid="102"/>
                                        </p:tgtEl>
                                        <p:attrNameLst>
                                          <p:attrName>stroke.color</p:attrName>
                                        </p:attrNameLst>
                                      </p:cBhvr>
                                      <p:to>
                                        <a:srgbClr val="FFFFFF"/>
                                      </p:to>
                                    </p:animClr>
                                    <p:set>
                                      <p:cBhvr>
                                        <p:cTn id="116" dur="500" fill="hold"/>
                                        <p:tgtEl>
                                          <p:spTgt spid="102"/>
                                        </p:tgtEl>
                                        <p:attrNameLst>
                                          <p:attrName>stroke.on</p:attrName>
                                        </p:attrNameLst>
                                      </p:cBhvr>
                                      <p:to>
                                        <p:strVal val="true"/>
                                      </p:to>
                                    </p:set>
                                  </p:childTnLst>
                                </p:cTn>
                              </p:par>
                              <p:par>
                                <p:cTn id="117" presetID="7" presetClass="emph" presetSubtype="2" fill="hold" nodeType="withEffect">
                                  <p:stCondLst>
                                    <p:cond delay="0"/>
                                  </p:stCondLst>
                                  <p:childTnLst>
                                    <p:animClr clrSpc="rgb" dir="cw">
                                      <p:cBhvr>
                                        <p:cTn id="118" dur="500" fill="hold"/>
                                        <p:tgtEl>
                                          <p:spTgt spid="115"/>
                                        </p:tgtEl>
                                        <p:attrNameLst>
                                          <p:attrName>stroke.color</p:attrName>
                                        </p:attrNameLst>
                                      </p:cBhvr>
                                      <p:to>
                                        <a:srgbClr val="FFFFFF"/>
                                      </p:to>
                                    </p:animClr>
                                    <p:set>
                                      <p:cBhvr>
                                        <p:cTn id="119" dur="500" fill="hold"/>
                                        <p:tgtEl>
                                          <p:spTgt spid="115"/>
                                        </p:tgtEl>
                                        <p:attrNameLst>
                                          <p:attrName>stroke.on</p:attrName>
                                        </p:attrNameLst>
                                      </p:cBhvr>
                                      <p:to>
                                        <p:strVal val="true"/>
                                      </p:to>
                                    </p:set>
                                  </p:childTnLst>
                                </p:cTn>
                              </p:par>
                              <p:par>
                                <p:cTn id="120" presetID="7" presetClass="emph" presetSubtype="2" fill="hold" nodeType="withEffect">
                                  <p:stCondLst>
                                    <p:cond delay="0"/>
                                  </p:stCondLst>
                                  <p:childTnLst>
                                    <p:animClr clrSpc="rgb" dir="cw">
                                      <p:cBhvr>
                                        <p:cTn id="121" dur="500" fill="hold"/>
                                        <p:tgtEl>
                                          <p:spTgt spid="116"/>
                                        </p:tgtEl>
                                        <p:attrNameLst>
                                          <p:attrName>stroke.color</p:attrName>
                                        </p:attrNameLst>
                                      </p:cBhvr>
                                      <p:to>
                                        <a:srgbClr val="FFFFFF"/>
                                      </p:to>
                                    </p:animClr>
                                    <p:set>
                                      <p:cBhvr>
                                        <p:cTn id="122" dur="500" fill="hold"/>
                                        <p:tgtEl>
                                          <p:spTgt spid="116"/>
                                        </p:tgtEl>
                                        <p:attrNameLst>
                                          <p:attrName>stroke.on</p:attrName>
                                        </p:attrNameLst>
                                      </p:cBhvr>
                                      <p:to>
                                        <p:strVal val="true"/>
                                      </p:to>
                                    </p:set>
                                  </p:childTnLst>
                                </p:cTn>
                              </p:par>
                              <p:par>
                                <p:cTn id="123" presetID="3" presetClass="emph" presetSubtype="2" fill="hold" grpId="1" nodeType="withEffect">
                                  <p:stCondLst>
                                    <p:cond delay="0"/>
                                  </p:stCondLst>
                                  <p:childTnLst>
                                    <p:animClr clrSpc="rgb" dir="cw">
                                      <p:cBhvr override="childStyle">
                                        <p:cTn id="124" dur="500" fill="hold"/>
                                        <p:tgtEl>
                                          <p:spTgt spid="95"/>
                                        </p:tgtEl>
                                        <p:attrNameLst>
                                          <p:attrName>style.color</p:attrName>
                                        </p:attrNameLst>
                                      </p:cBhvr>
                                      <p:to>
                                        <a:srgbClr val="FFFFFF"/>
                                      </p:to>
                                    </p:animClr>
                                  </p:childTnLst>
                                </p:cTn>
                              </p:par>
                              <p:par>
                                <p:cTn id="125" presetID="3" presetClass="emph" presetSubtype="2" fill="hold" grpId="1" nodeType="withEffect">
                                  <p:stCondLst>
                                    <p:cond delay="0"/>
                                  </p:stCondLst>
                                  <p:childTnLst>
                                    <p:animClr clrSpc="rgb" dir="cw">
                                      <p:cBhvr override="childStyle">
                                        <p:cTn id="126" dur="500" fill="hold"/>
                                        <p:tgtEl>
                                          <p:spTgt spid="123"/>
                                        </p:tgtEl>
                                        <p:attrNameLst>
                                          <p:attrName>style.color</p:attrName>
                                        </p:attrNameLst>
                                      </p:cBhvr>
                                      <p:to>
                                        <a:srgbClr val="FFFFFF"/>
                                      </p:to>
                                    </p:animClr>
                                  </p:childTnLst>
                                </p:cTn>
                              </p:par>
                              <p:par>
                                <p:cTn id="127" presetID="3" presetClass="emph" presetSubtype="2" fill="hold" grpId="1" nodeType="withEffect">
                                  <p:stCondLst>
                                    <p:cond delay="0"/>
                                  </p:stCondLst>
                                  <p:childTnLst>
                                    <p:animClr clrSpc="rgb" dir="cw">
                                      <p:cBhvr override="childStyle">
                                        <p:cTn id="128" dur="500" fill="hold"/>
                                        <p:tgtEl>
                                          <p:spTgt spid="124"/>
                                        </p:tgtEl>
                                        <p:attrNameLst>
                                          <p:attrName>style.color</p:attrName>
                                        </p:attrNameLst>
                                      </p:cBhvr>
                                      <p:to>
                                        <a:srgbClr val="FFFFFF"/>
                                      </p:to>
                                    </p:animClr>
                                  </p:childTnLst>
                                </p:cTn>
                              </p:par>
                              <p:par>
                                <p:cTn id="129" presetID="3" presetClass="emph" presetSubtype="2" fill="hold" grpId="1" nodeType="withEffect">
                                  <p:stCondLst>
                                    <p:cond delay="0"/>
                                  </p:stCondLst>
                                  <p:childTnLst>
                                    <p:animClr clrSpc="rgb" dir="cw">
                                      <p:cBhvr override="childStyle">
                                        <p:cTn id="130" dur="500" fill="hold"/>
                                        <p:tgtEl>
                                          <p:spTgt spid="125"/>
                                        </p:tgtEl>
                                        <p:attrNameLst>
                                          <p:attrName>style.color</p:attrName>
                                        </p:attrNameLst>
                                      </p:cBhvr>
                                      <p:to>
                                        <a:srgbClr val="FFFFFF"/>
                                      </p:to>
                                    </p:animClr>
                                  </p:childTnLst>
                                </p:cTn>
                              </p:par>
                              <p:par>
                                <p:cTn id="131" presetID="7" presetClass="emph" presetSubtype="2" fill="hold" nodeType="withEffect">
                                  <p:stCondLst>
                                    <p:cond delay="0"/>
                                  </p:stCondLst>
                                  <p:childTnLst>
                                    <p:animClr clrSpc="rgb" dir="cw">
                                      <p:cBhvr>
                                        <p:cTn id="132" dur="1000" fill="hold"/>
                                        <p:tgtEl>
                                          <p:spTgt spid="96"/>
                                        </p:tgtEl>
                                        <p:attrNameLst>
                                          <p:attrName>stroke.color</p:attrName>
                                        </p:attrNameLst>
                                      </p:cBhvr>
                                      <p:to>
                                        <a:srgbClr val="FFFF00"/>
                                      </p:to>
                                    </p:animClr>
                                    <p:set>
                                      <p:cBhvr>
                                        <p:cTn id="133" dur="1000" fill="hold"/>
                                        <p:tgtEl>
                                          <p:spTgt spid="96"/>
                                        </p:tgtEl>
                                        <p:attrNameLst>
                                          <p:attrName>stroke.on</p:attrName>
                                        </p:attrNameLst>
                                      </p:cBhvr>
                                      <p:to>
                                        <p:strVal val="true"/>
                                      </p:to>
                                    </p:set>
                                  </p:childTnLst>
                                </p:cTn>
                              </p:par>
                              <p:par>
                                <p:cTn id="134" presetID="7" presetClass="emph" presetSubtype="2" fill="hold" nodeType="withEffect">
                                  <p:stCondLst>
                                    <p:cond delay="0"/>
                                  </p:stCondLst>
                                  <p:childTnLst>
                                    <p:animClr clrSpc="rgb" dir="cw">
                                      <p:cBhvr>
                                        <p:cTn id="135" dur="1000" fill="hold"/>
                                        <p:tgtEl>
                                          <p:spTgt spid="103"/>
                                        </p:tgtEl>
                                        <p:attrNameLst>
                                          <p:attrName>stroke.color</p:attrName>
                                        </p:attrNameLst>
                                      </p:cBhvr>
                                      <p:to>
                                        <a:srgbClr val="FFFF00"/>
                                      </p:to>
                                    </p:animClr>
                                    <p:set>
                                      <p:cBhvr>
                                        <p:cTn id="136" dur="1000" fill="hold"/>
                                        <p:tgtEl>
                                          <p:spTgt spid="103"/>
                                        </p:tgtEl>
                                        <p:attrNameLst>
                                          <p:attrName>stroke.on</p:attrName>
                                        </p:attrNameLst>
                                      </p:cBhvr>
                                      <p:to>
                                        <p:strVal val="true"/>
                                      </p:to>
                                    </p:set>
                                  </p:childTnLst>
                                </p:cTn>
                              </p:par>
                              <p:par>
                                <p:cTn id="137" presetID="7" presetClass="emph" presetSubtype="2" fill="hold" nodeType="withEffect">
                                  <p:stCondLst>
                                    <p:cond delay="0"/>
                                  </p:stCondLst>
                                  <p:childTnLst>
                                    <p:animClr clrSpc="rgb" dir="cw">
                                      <p:cBhvr>
                                        <p:cTn id="138" dur="1000" fill="hold"/>
                                        <p:tgtEl>
                                          <p:spTgt spid="117"/>
                                        </p:tgtEl>
                                        <p:attrNameLst>
                                          <p:attrName>stroke.color</p:attrName>
                                        </p:attrNameLst>
                                      </p:cBhvr>
                                      <p:to>
                                        <a:srgbClr val="FFFF00"/>
                                      </p:to>
                                    </p:animClr>
                                    <p:set>
                                      <p:cBhvr>
                                        <p:cTn id="139" dur="1000" fill="hold"/>
                                        <p:tgtEl>
                                          <p:spTgt spid="117"/>
                                        </p:tgtEl>
                                        <p:attrNameLst>
                                          <p:attrName>stroke.on</p:attrName>
                                        </p:attrNameLst>
                                      </p:cBhvr>
                                      <p:to>
                                        <p:strVal val="true"/>
                                      </p:to>
                                    </p:set>
                                  </p:childTnLst>
                                </p:cTn>
                              </p:par>
                              <p:par>
                                <p:cTn id="140" presetID="7" presetClass="emph" presetSubtype="2" fill="hold" nodeType="withEffect">
                                  <p:stCondLst>
                                    <p:cond delay="0"/>
                                  </p:stCondLst>
                                  <p:childTnLst>
                                    <p:animClr clrSpc="rgb" dir="cw">
                                      <p:cBhvr>
                                        <p:cTn id="141" dur="1000" fill="hold"/>
                                        <p:tgtEl>
                                          <p:spTgt spid="118"/>
                                        </p:tgtEl>
                                        <p:attrNameLst>
                                          <p:attrName>stroke.color</p:attrName>
                                        </p:attrNameLst>
                                      </p:cBhvr>
                                      <p:to>
                                        <a:srgbClr val="FFFF00"/>
                                      </p:to>
                                    </p:animClr>
                                    <p:set>
                                      <p:cBhvr>
                                        <p:cTn id="142" dur="1000" fill="hold"/>
                                        <p:tgtEl>
                                          <p:spTgt spid="118"/>
                                        </p:tgtEl>
                                        <p:attrNameLst>
                                          <p:attrName>stroke.on</p:attrName>
                                        </p:attrNameLst>
                                      </p:cBhvr>
                                      <p:to>
                                        <p:strVal val="true"/>
                                      </p:to>
                                    </p:set>
                                  </p:childTnLst>
                                </p:cTn>
                              </p:par>
                              <p:par>
                                <p:cTn id="143" presetID="3" presetClass="emph" presetSubtype="2" fill="hold" grpId="0" nodeType="withEffect">
                                  <p:stCondLst>
                                    <p:cond delay="0"/>
                                  </p:stCondLst>
                                  <p:childTnLst>
                                    <p:animClr clrSpc="rgb" dir="cw">
                                      <p:cBhvr override="childStyle">
                                        <p:cTn id="144" dur="1000" fill="hold"/>
                                        <p:tgtEl>
                                          <p:spTgt spid="96"/>
                                        </p:tgtEl>
                                        <p:attrNameLst>
                                          <p:attrName>style.color</p:attrName>
                                        </p:attrNameLst>
                                      </p:cBhvr>
                                      <p:to>
                                        <a:srgbClr val="FFFF00"/>
                                      </p:to>
                                    </p:animClr>
                                  </p:childTnLst>
                                </p:cTn>
                              </p:par>
                              <p:par>
                                <p:cTn id="145" presetID="3" presetClass="emph" presetSubtype="2" fill="hold" grpId="0" nodeType="withEffect">
                                  <p:stCondLst>
                                    <p:cond delay="0"/>
                                  </p:stCondLst>
                                  <p:childTnLst>
                                    <p:animClr clrSpc="rgb" dir="cw">
                                      <p:cBhvr override="childStyle">
                                        <p:cTn id="146" dur="1000" fill="hold"/>
                                        <p:tgtEl>
                                          <p:spTgt spid="128"/>
                                        </p:tgtEl>
                                        <p:attrNameLst>
                                          <p:attrName>style.color</p:attrName>
                                        </p:attrNameLst>
                                      </p:cBhvr>
                                      <p:to>
                                        <a:srgbClr val="FFFF00"/>
                                      </p:to>
                                    </p:animClr>
                                  </p:childTnLst>
                                </p:cTn>
                              </p:par>
                              <p:par>
                                <p:cTn id="147" presetID="3" presetClass="emph" presetSubtype="2" fill="hold" grpId="0" nodeType="withEffect">
                                  <p:stCondLst>
                                    <p:cond delay="0"/>
                                  </p:stCondLst>
                                  <p:childTnLst>
                                    <p:animClr clrSpc="rgb" dir="cw">
                                      <p:cBhvr override="childStyle">
                                        <p:cTn id="148" dur="1000" fill="hold"/>
                                        <p:tgtEl>
                                          <p:spTgt spid="127"/>
                                        </p:tgtEl>
                                        <p:attrNameLst>
                                          <p:attrName>style.color</p:attrName>
                                        </p:attrNameLst>
                                      </p:cBhvr>
                                      <p:to>
                                        <a:srgbClr val="FFFF00"/>
                                      </p:to>
                                    </p:animClr>
                                  </p:childTnLst>
                                </p:cTn>
                              </p:par>
                              <p:par>
                                <p:cTn id="149" presetID="3" presetClass="emph" presetSubtype="2" fill="hold" grpId="0" nodeType="withEffect">
                                  <p:stCondLst>
                                    <p:cond delay="0"/>
                                  </p:stCondLst>
                                  <p:childTnLst>
                                    <p:animClr clrSpc="rgb" dir="cw">
                                      <p:cBhvr override="childStyle">
                                        <p:cTn id="150" dur="1000" fill="hold"/>
                                        <p:tgtEl>
                                          <p:spTgt spid="126"/>
                                        </p:tgtEl>
                                        <p:attrNameLst>
                                          <p:attrName>style.color</p:attrName>
                                        </p:attrNameLst>
                                      </p:cBhvr>
                                      <p:to>
                                        <a:srgbClr val="FFFF00"/>
                                      </p:to>
                                    </p:animClr>
                                  </p:childTnLst>
                                </p:cTn>
                              </p:par>
                            </p:childTnLst>
                          </p:cTn>
                        </p:par>
                      </p:childTnLst>
                    </p:cTn>
                  </p:par>
                  <p:par>
                    <p:cTn id="151" fill="hold">
                      <p:stCondLst>
                        <p:cond delay="indefinite"/>
                      </p:stCondLst>
                      <p:childTnLst>
                        <p:par>
                          <p:cTn id="152" fill="hold">
                            <p:stCondLst>
                              <p:cond delay="0"/>
                            </p:stCondLst>
                            <p:childTnLst>
                              <p:par>
                                <p:cTn id="153" presetID="7" presetClass="emph" presetSubtype="2" fill="hold" nodeType="clickEffect">
                                  <p:stCondLst>
                                    <p:cond delay="0"/>
                                  </p:stCondLst>
                                  <p:childTnLst>
                                    <p:animClr clrSpc="rgb" dir="cw">
                                      <p:cBhvr>
                                        <p:cTn id="154" dur="1000" fill="hold"/>
                                        <p:tgtEl>
                                          <p:spTgt spid="93"/>
                                        </p:tgtEl>
                                        <p:attrNameLst>
                                          <p:attrName>stroke.color</p:attrName>
                                        </p:attrNameLst>
                                      </p:cBhvr>
                                      <p:to>
                                        <a:srgbClr val="FFFF00"/>
                                      </p:to>
                                    </p:animClr>
                                    <p:set>
                                      <p:cBhvr>
                                        <p:cTn id="155" dur="1000" fill="hold"/>
                                        <p:tgtEl>
                                          <p:spTgt spid="93"/>
                                        </p:tgtEl>
                                        <p:attrNameLst>
                                          <p:attrName>stroke.on</p:attrName>
                                        </p:attrNameLst>
                                      </p:cBhvr>
                                      <p:to>
                                        <p:strVal val="true"/>
                                      </p:to>
                                    </p:set>
                                  </p:childTnLst>
                                </p:cTn>
                              </p:par>
                              <p:par>
                                <p:cTn id="156" presetID="7" presetClass="emph" presetSubtype="2" fill="hold" nodeType="withEffect">
                                  <p:stCondLst>
                                    <p:cond delay="0"/>
                                  </p:stCondLst>
                                  <p:childTnLst>
                                    <p:animClr clrSpc="rgb" dir="cw">
                                      <p:cBhvr>
                                        <p:cTn id="157" dur="1000" fill="hold"/>
                                        <p:tgtEl>
                                          <p:spTgt spid="100"/>
                                        </p:tgtEl>
                                        <p:attrNameLst>
                                          <p:attrName>stroke.color</p:attrName>
                                        </p:attrNameLst>
                                      </p:cBhvr>
                                      <p:to>
                                        <a:srgbClr val="FFFF00"/>
                                      </p:to>
                                    </p:animClr>
                                    <p:set>
                                      <p:cBhvr>
                                        <p:cTn id="158" dur="1000" fill="hold"/>
                                        <p:tgtEl>
                                          <p:spTgt spid="100"/>
                                        </p:tgtEl>
                                        <p:attrNameLst>
                                          <p:attrName>stroke.on</p:attrName>
                                        </p:attrNameLst>
                                      </p:cBhvr>
                                      <p:to>
                                        <p:strVal val="true"/>
                                      </p:to>
                                    </p:set>
                                  </p:childTnLst>
                                </p:cTn>
                              </p:par>
                              <p:par>
                                <p:cTn id="159" presetID="7" presetClass="emph" presetSubtype="2" fill="hold" nodeType="withEffect">
                                  <p:stCondLst>
                                    <p:cond delay="0"/>
                                  </p:stCondLst>
                                  <p:childTnLst>
                                    <p:animClr clrSpc="rgb" dir="cw">
                                      <p:cBhvr>
                                        <p:cTn id="160" dur="1000" fill="hold"/>
                                        <p:tgtEl>
                                          <p:spTgt spid="105"/>
                                        </p:tgtEl>
                                        <p:attrNameLst>
                                          <p:attrName>stroke.color</p:attrName>
                                        </p:attrNameLst>
                                      </p:cBhvr>
                                      <p:to>
                                        <a:srgbClr val="FFFF00"/>
                                      </p:to>
                                    </p:animClr>
                                    <p:set>
                                      <p:cBhvr>
                                        <p:cTn id="161" dur="1000" fill="hold"/>
                                        <p:tgtEl>
                                          <p:spTgt spid="105"/>
                                        </p:tgtEl>
                                        <p:attrNameLst>
                                          <p:attrName>stroke.on</p:attrName>
                                        </p:attrNameLst>
                                      </p:cBhvr>
                                      <p:to>
                                        <p:strVal val="true"/>
                                      </p:to>
                                    </p:set>
                                  </p:childTnLst>
                                </p:cTn>
                              </p:par>
                              <p:par>
                                <p:cTn id="162" presetID="7" presetClass="emph" presetSubtype="2" fill="hold" nodeType="withEffect">
                                  <p:stCondLst>
                                    <p:cond delay="0"/>
                                  </p:stCondLst>
                                  <p:childTnLst>
                                    <p:animClr clrSpc="rgb" dir="cw">
                                      <p:cBhvr>
                                        <p:cTn id="163" dur="1000" fill="hold"/>
                                        <p:tgtEl>
                                          <p:spTgt spid="104"/>
                                        </p:tgtEl>
                                        <p:attrNameLst>
                                          <p:attrName>stroke.color</p:attrName>
                                        </p:attrNameLst>
                                      </p:cBhvr>
                                      <p:to>
                                        <a:srgbClr val="FFFF00"/>
                                      </p:to>
                                    </p:animClr>
                                    <p:set>
                                      <p:cBhvr>
                                        <p:cTn id="164" dur="1000" fill="hold"/>
                                        <p:tgtEl>
                                          <p:spTgt spid="104"/>
                                        </p:tgtEl>
                                        <p:attrNameLst>
                                          <p:attrName>stroke.on</p:attrName>
                                        </p:attrNameLst>
                                      </p:cBhvr>
                                      <p:to>
                                        <p:strVal val="true"/>
                                      </p:to>
                                    </p:set>
                                  </p:childTnLst>
                                </p:cTn>
                              </p:par>
                              <p:par>
                                <p:cTn id="165" presetID="7" presetClass="emph" presetSubtype="2" fill="hold" nodeType="withEffect">
                                  <p:stCondLst>
                                    <p:cond delay="0"/>
                                  </p:stCondLst>
                                  <p:childTnLst>
                                    <p:animClr clrSpc="rgb" dir="cw">
                                      <p:cBhvr>
                                        <p:cTn id="166" dur="1000" fill="hold"/>
                                        <p:tgtEl>
                                          <p:spTgt spid="94"/>
                                        </p:tgtEl>
                                        <p:attrNameLst>
                                          <p:attrName>stroke.color</p:attrName>
                                        </p:attrNameLst>
                                      </p:cBhvr>
                                      <p:to>
                                        <a:srgbClr val="FFFF00"/>
                                      </p:to>
                                    </p:animClr>
                                    <p:set>
                                      <p:cBhvr>
                                        <p:cTn id="167" dur="1000" fill="hold"/>
                                        <p:tgtEl>
                                          <p:spTgt spid="94"/>
                                        </p:tgtEl>
                                        <p:attrNameLst>
                                          <p:attrName>stroke.on</p:attrName>
                                        </p:attrNameLst>
                                      </p:cBhvr>
                                      <p:to>
                                        <p:strVal val="true"/>
                                      </p:to>
                                    </p:set>
                                  </p:childTnLst>
                                </p:cTn>
                              </p:par>
                              <p:par>
                                <p:cTn id="168" presetID="7" presetClass="emph" presetSubtype="2" fill="hold" nodeType="withEffect">
                                  <p:stCondLst>
                                    <p:cond delay="0"/>
                                  </p:stCondLst>
                                  <p:childTnLst>
                                    <p:animClr clrSpc="rgb" dir="cw">
                                      <p:cBhvr>
                                        <p:cTn id="169" dur="1000" fill="hold"/>
                                        <p:tgtEl>
                                          <p:spTgt spid="101"/>
                                        </p:tgtEl>
                                        <p:attrNameLst>
                                          <p:attrName>stroke.color</p:attrName>
                                        </p:attrNameLst>
                                      </p:cBhvr>
                                      <p:to>
                                        <a:srgbClr val="FFFF00"/>
                                      </p:to>
                                    </p:animClr>
                                    <p:set>
                                      <p:cBhvr>
                                        <p:cTn id="170" dur="1000" fill="hold"/>
                                        <p:tgtEl>
                                          <p:spTgt spid="101"/>
                                        </p:tgtEl>
                                        <p:attrNameLst>
                                          <p:attrName>stroke.on</p:attrName>
                                        </p:attrNameLst>
                                      </p:cBhvr>
                                      <p:to>
                                        <p:strVal val="true"/>
                                      </p:to>
                                    </p:set>
                                  </p:childTnLst>
                                </p:cTn>
                              </p:par>
                              <p:par>
                                <p:cTn id="171" presetID="7" presetClass="emph" presetSubtype="2" fill="hold" nodeType="withEffect">
                                  <p:stCondLst>
                                    <p:cond delay="0"/>
                                  </p:stCondLst>
                                  <p:childTnLst>
                                    <p:animClr clrSpc="rgb" dir="cw">
                                      <p:cBhvr>
                                        <p:cTn id="172" dur="1000" fill="hold"/>
                                        <p:tgtEl>
                                          <p:spTgt spid="113"/>
                                        </p:tgtEl>
                                        <p:attrNameLst>
                                          <p:attrName>stroke.color</p:attrName>
                                        </p:attrNameLst>
                                      </p:cBhvr>
                                      <p:to>
                                        <a:srgbClr val="FFFF00"/>
                                      </p:to>
                                    </p:animClr>
                                    <p:set>
                                      <p:cBhvr>
                                        <p:cTn id="173" dur="1000" fill="hold"/>
                                        <p:tgtEl>
                                          <p:spTgt spid="113"/>
                                        </p:tgtEl>
                                        <p:attrNameLst>
                                          <p:attrName>stroke.on</p:attrName>
                                        </p:attrNameLst>
                                      </p:cBhvr>
                                      <p:to>
                                        <p:strVal val="true"/>
                                      </p:to>
                                    </p:set>
                                  </p:childTnLst>
                                </p:cTn>
                              </p:par>
                              <p:par>
                                <p:cTn id="174" presetID="7" presetClass="emph" presetSubtype="2" fill="hold" nodeType="withEffect">
                                  <p:stCondLst>
                                    <p:cond delay="0"/>
                                  </p:stCondLst>
                                  <p:childTnLst>
                                    <p:animClr clrSpc="rgb" dir="cw">
                                      <p:cBhvr>
                                        <p:cTn id="175" dur="1000" fill="hold"/>
                                        <p:tgtEl>
                                          <p:spTgt spid="114"/>
                                        </p:tgtEl>
                                        <p:attrNameLst>
                                          <p:attrName>stroke.color</p:attrName>
                                        </p:attrNameLst>
                                      </p:cBhvr>
                                      <p:to>
                                        <a:srgbClr val="FFFF00"/>
                                      </p:to>
                                    </p:animClr>
                                    <p:set>
                                      <p:cBhvr>
                                        <p:cTn id="176" dur="1000" fill="hold"/>
                                        <p:tgtEl>
                                          <p:spTgt spid="114"/>
                                        </p:tgtEl>
                                        <p:attrNameLst>
                                          <p:attrName>stroke.on</p:attrName>
                                        </p:attrNameLst>
                                      </p:cBhvr>
                                      <p:to>
                                        <p:strVal val="true"/>
                                      </p:to>
                                    </p:set>
                                  </p:childTnLst>
                                </p:cTn>
                              </p:par>
                              <p:par>
                                <p:cTn id="177" presetID="7" presetClass="emph" presetSubtype="2" fill="hold" nodeType="withEffect">
                                  <p:stCondLst>
                                    <p:cond delay="0"/>
                                  </p:stCondLst>
                                  <p:childTnLst>
                                    <p:animClr clrSpc="rgb" dir="cw">
                                      <p:cBhvr>
                                        <p:cTn id="178" dur="1000" fill="hold"/>
                                        <p:tgtEl>
                                          <p:spTgt spid="95"/>
                                        </p:tgtEl>
                                        <p:attrNameLst>
                                          <p:attrName>stroke.color</p:attrName>
                                        </p:attrNameLst>
                                      </p:cBhvr>
                                      <p:to>
                                        <a:srgbClr val="FFFF00"/>
                                      </p:to>
                                    </p:animClr>
                                    <p:set>
                                      <p:cBhvr>
                                        <p:cTn id="179" dur="1000" fill="hold"/>
                                        <p:tgtEl>
                                          <p:spTgt spid="95"/>
                                        </p:tgtEl>
                                        <p:attrNameLst>
                                          <p:attrName>stroke.on</p:attrName>
                                        </p:attrNameLst>
                                      </p:cBhvr>
                                      <p:to>
                                        <p:strVal val="true"/>
                                      </p:to>
                                    </p:set>
                                  </p:childTnLst>
                                </p:cTn>
                              </p:par>
                              <p:par>
                                <p:cTn id="180" presetID="7" presetClass="emph" presetSubtype="2" fill="hold" nodeType="withEffect">
                                  <p:stCondLst>
                                    <p:cond delay="0"/>
                                  </p:stCondLst>
                                  <p:childTnLst>
                                    <p:animClr clrSpc="rgb" dir="cw">
                                      <p:cBhvr>
                                        <p:cTn id="181" dur="1000" fill="hold"/>
                                        <p:tgtEl>
                                          <p:spTgt spid="102"/>
                                        </p:tgtEl>
                                        <p:attrNameLst>
                                          <p:attrName>stroke.color</p:attrName>
                                        </p:attrNameLst>
                                      </p:cBhvr>
                                      <p:to>
                                        <a:srgbClr val="FFFF00"/>
                                      </p:to>
                                    </p:animClr>
                                    <p:set>
                                      <p:cBhvr>
                                        <p:cTn id="182" dur="1000" fill="hold"/>
                                        <p:tgtEl>
                                          <p:spTgt spid="102"/>
                                        </p:tgtEl>
                                        <p:attrNameLst>
                                          <p:attrName>stroke.on</p:attrName>
                                        </p:attrNameLst>
                                      </p:cBhvr>
                                      <p:to>
                                        <p:strVal val="true"/>
                                      </p:to>
                                    </p:set>
                                  </p:childTnLst>
                                </p:cTn>
                              </p:par>
                              <p:par>
                                <p:cTn id="183" presetID="7" presetClass="emph" presetSubtype="2" fill="hold" nodeType="withEffect">
                                  <p:stCondLst>
                                    <p:cond delay="0"/>
                                  </p:stCondLst>
                                  <p:childTnLst>
                                    <p:animClr clrSpc="rgb" dir="cw">
                                      <p:cBhvr>
                                        <p:cTn id="184" dur="1000" fill="hold"/>
                                        <p:tgtEl>
                                          <p:spTgt spid="115"/>
                                        </p:tgtEl>
                                        <p:attrNameLst>
                                          <p:attrName>stroke.color</p:attrName>
                                        </p:attrNameLst>
                                      </p:cBhvr>
                                      <p:to>
                                        <a:srgbClr val="FFFF00"/>
                                      </p:to>
                                    </p:animClr>
                                    <p:set>
                                      <p:cBhvr>
                                        <p:cTn id="185" dur="1000" fill="hold"/>
                                        <p:tgtEl>
                                          <p:spTgt spid="115"/>
                                        </p:tgtEl>
                                        <p:attrNameLst>
                                          <p:attrName>stroke.on</p:attrName>
                                        </p:attrNameLst>
                                      </p:cBhvr>
                                      <p:to>
                                        <p:strVal val="true"/>
                                      </p:to>
                                    </p:set>
                                  </p:childTnLst>
                                </p:cTn>
                              </p:par>
                              <p:par>
                                <p:cTn id="186" presetID="7" presetClass="emph" presetSubtype="2" fill="hold" nodeType="withEffect">
                                  <p:stCondLst>
                                    <p:cond delay="0"/>
                                  </p:stCondLst>
                                  <p:childTnLst>
                                    <p:animClr clrSpc="rgb" dir="cw">
                                      <p:cBhvr>
                                        <p:cTn id="187" dur="1000" fill="hold"/>
                                        <p:tgtEl>
                                          <p:spTgt spid="116"/>
                                        </p:tgtEl>
                                        <p:attrNameLst>
                                          <p:attrName>stroke.color</p:attrName>
                                        </p:attrNameLst>
                                      </p:cBhvr>
                                      <p:to>
                                        <a:srgbClr val="FFFF00"/>
                                      </p:to>
                                    </p:animClr>
                                    <p:set>
                                      <p:cBhvr>
                                        <p:cTn id="188" dur="1000" fill="hold"/>
                                        <p:tgtEl>
                                          <p:spTgt spid="116"/>
                                        </p:tgtEl>
                                        <p:attrNameLst>
                                          <p:attrName>stroke.on</p:attrName>
                                        </p:attrNameLst>
                                      </p:cBhvr>
                                      <p:to>
                                        <p:strVal val="true"/>
                                      </p:to>
                                    </p:set>
                                  </p:childTnLst>
                                </p:cTn>
                              </p:par>
                              <p:par>
                                <p:cTn id="189" presetID="7" presetClass="emph" presetSubtype="2" fill="hold" nodeType="withEffect">
                                  <p:stCondLst>
                                    <p:cond delay="0"/>
                                  </p:stCondLst>
                                  <p:childTnLst>
                                    <p:animClr clrSpc="rgb" dir="cw">
                                      <p:cBhvr>
                                        <p:cTn id="190" dur="1000" fill="hold"/>
                                        <p:tgtEl>
                                          <p:spTgt spid="96"/>
                                        </p:tgtEl>
                                        <p:attrNameLst>
                                          <p:attrName>stroke.color</p:attrName>
                                        </p:attrNameLst>
                                      </p:cBhvr>
                                      <p:to>
                                        <a:srgbClr val="FFFF00"/>
                                      </p:to>
                                    </p:animClr>
                                    <p:set>
                                      <p:cBhvr>
                                        <p:cTn id="191" dur="1000" fill="hold"/>
                                        <p:tgtEl>
                                          <p:spTgt spid="96"/>
                                        </p:tgtEl>
                                        <p:attrNameLst>
                                          <p:attrName>stroke.on</p:attrName>
                                        </p:attrNameLst>
                                      </p:cBhvr>
                                      <p:to>
                                        <p:strVal val="true"/>
                                      </p:to>
                                    </p:set>
                                  </p:childTnLst>
                                </p:cTn>
                              </p:par>
                              <p:par>
                                <p:cTn id="192" presetID="7" presetClass="emph" presetSubtype="2" fill="hold" nodeType="withEffect">
                                  <p:stCondLst>
                                    <p:cond delay="0"/>
                                  </p:stCondLst>
                                  <p:childTnLst>
                                    <p:animClr clrSpc="rgb" dir="cw">
                                      <p:cBhvr>
                                        <p:cTn id="193" dur="1000" fill="hold"/>
                                        <p:tgtEl>
                                          <p:spTgt spid="103"/>
                                        </p:tgtEl>
                                        <p:attrNameLst>
                                          <p:attrName>stroke.color</p:attrName>
                                        </p:attrNameLst>
                                      </p:cBhvr>
                                      <p:to>
                                        <a:srgbClr val="FFFF00"/>
                                      </p:to>
                                    </p:animClr>
                                    <p:set>
                                      <p:cBhvr>
                                        <p:cTn id="194" dur="1000" fill="hold"/>
                                        <p:tgtEl>
                                          <p:spTgt spid="103"/>
                                        </p:tgtEl>
                                        <p:attrNameLst>
                                          <p:attrName>stroke.on</p:attrName>
                                        </p:attrNameLst>
                                      </p:cBhvr>
                                      <p:to>
                                        <p:strVal val="true"/>
                                      </p:to>
                                    </p:set>
                                  </p:childTnLst>
                                </p:cTn>
                              </p:par>
                              <p:par>
                                <p:cTn id="195" presetID="7" presetClass="emph" presetSubtype="2" fill="hold" nodeType="withEffect">
                                  <p:stCondLst>
                                    <p:cond delay="0"/>
                                  </p:stCondLst>
                                  <p:childTnLst>
                                    <p:animClr clrSpc="rgb" dir="cw">
                                      <p:cBhvr>
                                        <p:cTn id="196" dur="1000" fill="hold"/>
                                        <p:tgtEl>
                                          <p:spTgt spid="117"/>
                                        </p:tgtEl>
                                        <p:attrNameLst>
                                          <p:attrName>stroke.color</p:attrName>
                                        </p:attrNameLst>
                                      </p:cBhvr>
                                      <p:to>
                                        <a:srgbClr val="FFFF00"/>
                                      </p:to>
                                    </p:animClr>
                                    <p:set>
                                      <p:cBhvr>
                                        <p:cTn id="197" dur="1000" fill="hold"/>
                                        <p:tgtEl>
                                          <p:spTgt spid="117"/>
                                        </p:tgtEl>
                                        <p:attrNameLst>
                                          <p:attrName>stroke.on</p:attrName>
                                        </p:attrNameLst>
                                      </p:cBhvr>
                                      <p:to>
                                        <p:strVal val="true"/>
                                      </p:to>
                                    </p:set>
                                  </p:childTnLst>
                                </p:cTn>
                              </p:par>
                              <p:par>
                                <p:cTn id="198" presetID="7" presetClass="emph" presetSubtype="2" fill="hold" nodeType="withEffect">
                                  <p:stCondLst>
                                    <p:cond delay="0"/>
                                  </p:stCondLst>
                                  <p:childTnLst>
                                    <p:animClr clrSpc="rgb" dir="cw">
                                      <p:cBhvr>
                                        <p:cTn id="199" dur="1000" fill="hold"/>
                                        <p:tgtEl>
                                          <p:spTgt spid="118"/>
                                        </p:tgtEl>
                                        <p:attrNameLst>
                                          <p:attrName>stroke.color</p:attrName>
                                        </p:attrNameLst>
                                      </p:cBhvr>
                                      <p:to>
                                        <a:srgbClr val="FFFF00"/>
                                      </p:to>
                                    </p:animClr>
                                    <p:set>
                                      <p:cBhvr>
                                        <p:cTn id="200" dur="1000" fill="hold"/>
                                        <p:tgtEl>
                                          <p:spTgt spid="118"/>
                                        </p:tgtEl>
                                        <p:attrNameLst>
                                          <p:attrName>stroke.on</p:attrName>
                                        </p:attrNameLst>
                                      </p:cBhvr>
                                      <p:to>
                                        <p:strVal val="true"/>
                                      </p:to>
                                    </p:set>
                                  </p:childTnLst>
                                </p:cTn>
                              </p:par>
                              <p:par>
                                <p:cTn id="201" presetID="7" presetClass="emph" presetSubtype="2" fill="hold" nodeType="withEffect">
                                  <p:stCondLst>
                                    <p:cond delay="0"/>
                                  </p:stCondLst>
                                  <p:childTnLst>
                                    <p:animClr clrSpc="rgb" dir="cw">
                                      <p:cBhvr>
                                        <p:cTn id="202" dur="1000" fill="hold"/>
                                        <p:tgtEl>
                                          <p:spTgt spid="97"/>
                                        </p:tgtEl>
                                        <p:attrNameLst>
                                          <p:attrName>stroke.color</p:attrName>
                                        </p:attrNameLst>
                                      </p:cBhvr>
                                      <p:to>
                                        <a:srgbClr val="FFFF00"/>
                                      </p:to>
                                    </p:animClr>
                                    <p:set>
                                      <p:cBhvr>
                                        <p:cTn id="203" dur="1000" fill="hold"/>
                                        <p:tgtEl>
                                          <p:spTgt spid="97"/>
                                        </p:tgtEl>
                                        <p:attrNameLst>
                                          <p:attrName>stroke.on</p:attrName>
                                        </p:attrNameLst>
                                      </p:cBhvr>
                                      <p:to>
                                        <p:strVal val="true"/>
                                      </p:to>
                                    </p:set>
                                  </p:childTnLst>
                                </p:cTn>
                              </p:par>
                              <p:par>
                                <p:cTn id="204" presetID="7" presetClass="emph" presetSubtype="2" fill="hold" nodeType="withEffect">
                                  <p:stCondLst>
                                    <p:cond delay="0"/>
                                  </p:stCondLst>
                                  <p:childTnLst>
                                    <p:animClr clrSpc="rgb" dir="cw">
                                      <p:cBhvr>
                                        <p:cTn id="205" dur="1000" fill="hold"/>
                                        <p:tgtEl>
                                          <p:spTgt spid="98"/>
                                        </p:tgtEl>
                                        <p:attrNameLst>
                                          <p:attrName>stroke.color</p:attrName>
                                        </p:attrNameLst>
                                      </p:cBhvr>
                                      <p:to>
                                        <a:srgbClr val="FFFF00"/>
                                      </p:to>
                                    </p:animClr>
                                    <p:set>
                                      <p:cBhvr>
                                        <p:cTn id="206" dur="1000" fill="hold"/>
                                        <p:tgtEl>
                                          <p:spTgt spid="98"/>
                                        </p:tgtEl>
                                        <p:attrNameLst>
                                          <p:attrName>stroke.on</p:attrName>
                                        </p:attrNameLst>
                                      </p:cBhvr>
                                      <p:to>
                                        <p:strVal val="true"/>
                                      </p:to>
                                    </p:set>
                                  </p:childTnLst>
                                </p:cTn>
                              </p:par>
                              <p:par>
                                <p:cTn id="207" presetID="7" presetClass="emph" presetSubtype="2" fill="hold" nodeType="withEffect">
                                  <p:stCondLst>
                                    <p:cond delay="0"/>
                                  </p:stCondLst>
                                  <p:childTnLst>
                                    <p:animClr clrSpc="rgb" dir="cw">
                                      <p:cBhvr>
                                        <p:cTn id="208" dur="1000" fill="hold"/>
                                        <p:tgtEl>
                                          <p:spTgt spid="99"/>
                                        </p:tgtEl>
                                        <p:attrNameLst>
                                          <p:attrName>stroke.color</p:attrName>
                                        </p:attrNameLst>
                                      </p:cBhvr>
                                      <p:to>
                                        <a:srgbClr val="FFFF00"/>
                                      </p:to>
                                    </p:animClr>
                                    <p:set>
                                      <p:cBhvr>
                                        <p:cTn id="209" dur="1000" fill="hold"/>
                                        <p:tgtEl>
                                          <p:spTgt spid="99"/>
                                        </p:tgtEl>
                                        <p:attrNameLst>
                                          <p:attrName>stroke.on</p:attrName>
                                        </p:attrNameLst>
                                      </p:cBhvr>
                                      <p:to>
                                        <p:strVal val="true"/>
                                      </p:to>
                                    </p:set>
                                  </p:childTnLst>
                                </p:cTn>
                              </p:par>
                              <p:par>
                                <p:cTn id="210" presetID="7" presetClass="emph" presetSubtype="2" fill="hold" nodeType="withEffect">
                                  <p:stCondLst>
                                    <p:cond delay="0"/>
                                  </p:stCondLst>
                                  <p:childTnLst>
                                    <p:animClr clrSpc="rgb" dir="cw">
                                      <p:cBhvr>
                                        <p:cTn id="211" dur="1000" fill="hold"/>
                                        <p:tgtEl>
                                          <p:spTgt spid="106"/>
                                        </p:tgtEl>
                                        <p:attrNameLst>
                                          <p:attrName>stroke.color</p:attrName>
                                        </p:attrNameLst>
                                      </p:cBhvr>
                                      <p:to>
                                        <a:srgbClr val="FFFF00"/>
                                      </p:to>
                                    </p:animClr>
                                    <p:set>
                                      <p:cBhvr>
                                        <p:cTn id="212" dur="1000" fill="hold"/>
                                        <p:tgtEl>
                                          <p:spTgt spid="106"/>
                                        </p:tgtEl>
                                        <p:attrNameLst>
                                          <p:attrName>stroke.on</p:attrName>
                                        </p:attrNameLst>
                                      </p:cBhvr>
                                      <p:to>
                                        <p:strVal val="true"/>
                                      </p:to>
                                    </p:set>
                                  </p:childTnLst>
                                </p:cTn>
                              </p:par>
                              <p:par>
                                <p:cTn id="213" presetID="7" presetClass="emph" presetSubtype="2" fill="hold" nodeType="withEffect">
                                  <p:stCondLst>
                                    <p:cond delay="0"/>
                                  </p:stCondLst>
                                  <p:childTnLst>
                                    <p:animClr clrSpc="rgb" dir="cw">
                                      <p:cBhvr>
                                        <p:cTn id="214" dur="1000" fill="hold"/>
                                        <p:tgtEl>
                                          <p:spTgt spid="107"/>
                                        </p:tgtEl>
                                        <p:attrNameLst>
                                          <p:attrName>stroke.color</p:attrName>
                                        </p:attrNameLst>
                                      </p:cBhvr>
                                      <p:to>
                                        <a:srgbClr val="FFFF00"/>
                                      </p:to>
                                    </p:animClr>
                                    <p:set>
                                      <p:cBhvr>
                                        <p:cTn id="215" dur="1000" fill="hold"/>
                                        <p:tgtEl>
                                          <p:spTgt spid="107"/>
                                        </p:tgtEl>
                                        <p:attrNameLst>
                                          <p:attrName>stroke.on</p:attrName>
                                        </p:attrNameLst>
                                      </p:cBhvr>
                                      <p:to>
                                        <p:strVal val="true"/>
                                      </p:to>
                                    </p:set>
                                  </p:childTnLst>
                                </p:cTn>
                              </p:par>
                              <p:par>
                                <p:cTn id="216" presetID="7" presetClass="emph" presetSubtype="2" fill="hold" nodeType="withEffect">
                                  <p:stCondLst>
                                    <p:cond delay="0"/>
                                  </p:stCondLst>
                                  <p:childTnLst>
                                    <p:animClr clrSpc="rgb" dir="cw">
                                      <p:cBhvr>
                                        <p:cTn id="217" dur="1000" fill="hold"/>
                                        <p:tgtEl>
                                          <p:spTgt spid="129"/>
                                        </p:tgtEl>
                                        <p:attrNameLst>
                                          <p:attrName>stroke.color</p:attrName>
                                        </p:attrNameLst>
                                      </p:cBhvr>
                                      <p:to>
                                        <a:srgbClr val="FFFF00"/>
                                      </p:to>
                                    </p:animClr>
                                    <p:set>
                                      <p:cBhvr>
                                        <p:cTn id="218" dur="1000" fill="hold"/>
                                        <p:tgtEl>
                                          <p:spTgt spid="129"/>
                                        </p:tgtEl>
                                        <p:attrNameLst>
                                          <p:attrName>stroke.on</p:attrName>
                                        </p:attrNameLst>
                                      </p:cBhvr>
                                      <p:to>
                                        <p:strVal val="true"/>
                                      </p:to>
                                    </p:set>
                                  </p:childTnLst>
                                </p:cTn>
                              </p:par>
                              <p:par>
                                <p:cTn id="219" presetID="7" presetClass="emph" presetSubtype="2" fill="hold" nodeType="withEffect">
                                  <p:stCondLst>
                                    <p:cond delay="0"/>
                                  </p:stCondLst>
                                  <p:childTnLst>
                                    <p:animClr clrSpc="rgb" dir="cw">
                                      <p:cBhvr>
                                        <p:cTn id="220" dur="1000" fill="hold"/>
                                        <p:tgtEl>
                                          <p:spTgt spid="131"/>
                                        </p:tgtEl>
                                        <p:attrNameLst>
                                          <p:attrName>stroke.color</p:attrName>
                                        </p:attrNameLst>
                                      </p:cBhvr>
                                      <p:to>
                                        <a:srgbClr val="FFFF00"/>
                                      </p:to>
                                    </p:animClr>
                                    <p:set>
                                      <p:cBhvr>
                                        <p:cTn id="221" dur="1000" fill="hold"/>
                                        <p:tgtEl>
                                          <p:spTgt spid="131"/>
                                        </p:tgtEl>
                                        <p:attrNameLst>
                                          <p:attrName>stroke.on</p:attrName>
                                        </p:attrNameLst>
                                      </p:cBhvr>
                                      <p:to>
                                        <p:strVal val="true"/>
                                      </p:to>
                                    </p:set>
                                  </p:childTnLst>
                                </p:cTn>
                              </p:par>
                              <p:par>
                                <p:cTn id="222" presetID="7" presetClass="emph" presetSubtype="2" fill="hold" nodeType="withEffect">
                                  <p:stCondLst>
                                    <p:cond delay="0"/>
                                  </p:stCondLst>
                                  <p:childTnLst>
                                    <p:animClr clrSpc="rgb" dir="cw">
                                      <p:cBhvr>
                                        <p:cTn id="223" dur="1000" fill="hold"/>
                                        <p:tgtEl>
                                          <p:spTgt spid="132"/>
                                        </p:tgtEl>
                                        <p:attrNameLst>
                                          <p:attrName>stroke.color</p:attrName>
                                        </p:attrNameLst>
                                      </p:cBhvr>
                                      <p:to>
                                        <a:srgbClr val="FFFF00"/>
                                      </p:to>
                                    </p:animClr>
                                    <p:set>
                                      <p:cBhvr>
                                        <p:cTn id="224" dur="1000" fill="hold"/>
                                        <p:tgtEl>
                                          <p:spTgt spid="132"/>
                                        </p:tgtEl>
                                        <p:attrNameLst>
                                          <p:attrName>stroke.on</p:attrName>
                                        </p:attrNameLst>
                                      </p:cBhvr>
                                      <p:to>
                                        <p:strVal val="true"/>
                                      </p:to>
                                    </p:set>
                                  </p:childTnLst>
                                </p:cTn>
                              </p:par>
                              <p:par>
                                <p:cTn id="225" presetID="7" presetClass="emph" presetSubtype="2" fill="hold" nodeType="withEffect">
                                  <p:stCondLst>
                                    <p:cond delay="0"/>
                                  </p:stCondLst>
                                  <p:childTnLst>
                                    <p:animClr clrSpc="rgb" dir="cw">
                                      <p:cBhvr>
                                        <p:cTn id="226" dur="1000" fill="hold"/>
                                        <p:tgtEl>
                                          <p:spTgt spid="133"/>
                                        </p:tgtEl>
                                        <p:attrNameLst>
                                          <p:attrName>stroke.color</p:attrName>
                                        </p:attrNameLst>
                                      </p:cBhvr>
                                      <p:to>
                                        <a:srgbClr val="FFFF00"/>
                                      </p:to>
                                    </p:animClr>
                                    <p:set>
                                      <p:cBhvr>
                                        <p:cTn id="227" dur="1000" fill="hold"/>
                                        <p:tgtEl>
                                          <p:spTgt spid="133"/>
                                        </p:tgtEl>
                                        <p:attrNameLst>
                                          <p:attrName>stroke.on</p:attrName>
                                        </p:attrNameLst>
                                      </p:cBhvr>
                                      <p:to>
                                        <p:strVal val="true"/>
                                      </p:to>
                                    </p:set>
                                  </p:childTnLst>
                                </p:cTn>
                              </p:par>
                              <p:par>
                                <p:cTn id="228" presetID="3" presetClass="emph" presetSubtype="2" fill="hold" grpId="2" nodeType="withEffect">
                                  <p:stCondLst>
                                    <p:cond delay="0"/>
                                  </p:stCondLst>
                                  <p:childTnLst>
                                    <p:animClr clrSpc="rgb" dir="cw">
                                      <p:cBhvr override="childStyle">
                                        <p:cTn id="229" dur="1000" fill="hold"/>
                                        <p:tgtEl>
                                          <p:spTgt spid="93"/>
                                        </p:tgtEl>
                                        <p:attrNameLst>
                                          <p:attrName>style.color</p:attrName>
                                        </p:attrNameLst>
                                      </p:cBhvr>
                                      <p:to>
                                        <a:srgbClr val="FFFF00"/>
                                      </p:to>
                                    </p:animClr>
                                  </p:childTnLst>
                                </p:cTn>
                              </p:par>
                              <p:par>
                                <p:cTn id="230" presetID="3" presetClass="emph" presetSubtype="2" fill="hold" grpId="2" nodeType="withEffect">
                                  <p:stCondLst>
                                    <p:cond delay="0"/>
                                  </p:stCondLst>
                                  <p:childTnLst>
                                    <p:animClr clrSpc="rgb" dir="cw">
                                      <p:cBhvr override="childStyle">
                                        <p:cTn id="231" dur="1000" fill="hold"/>
                                        <p:tgtEl>
                                          <p:spTgt spid="108"/>
                                        </p:tgtEl>
                                        <p:attrNameLst>
                                          <p:attrName>style.color</p:attrName>
                                        </p:attrNameLst>
                                      </p:cBhvr>
                                      <p:to>
                                        <a:srgbClr val="FFFF00"/>
                                      </p:to>
                                    </p:animClr>
                                  </p:childTnLst>
                                </p:cTn>
                              </p:par>
                              <p:par>
                                <p:cTn id="232" presetID="3" presetClass="emph" presetSubtype="2" fill="hold" grpId="2" nodeType="withEffect">
                                  <p:stCondLst>
                                    <p:cond delay="0"/>
                                  </p:stCondLst>
                                  <p:childTnLst>
                                    <p:animClr clrSpc="rgb" dir="cw">
                                      <p:cBhvr override="childStyle">
                                        <p:cTn id="233" dur="1000" fill="hold"/>
                                        <p:tgtEl>
                                          <p:spTgt spid="110"/>
                                        </p:tgtEl>
                                        <p:attrNameLst>
                                          <p:attrName>style.color</p:attrName>
                                        </p:attrNameLst>
                                      </p:cBhvr>
                                      <p:to>
                                        <a:srgbClr val="FFFF00"/>
                                      </p:to>
                                    </p:animClr>
                                  </p:childTnLst>
                                </p:cTn>
                              </p:par>
                              <p:par>
                                <p:cTn id="234" presetID="3" presetClass="emph" presetSubtype="2" fill="hold" grpId="2" nodeType="withEffect">
                                  <p:stCondLst>
                                    <p:cond delay="0"/>
                                  </p:stCondLst>
                                  <p:childTnLst>
                                    <p:animClr clrSpc="rgb" dir="cw">
                                      <p:cBhvr override="childStyle">
                                        <p:cTn id="235" dur="1000" fill="hold"/>
                                        <p:tgtEl>
                                          <p:spTgt spid="119"/>
                                        </p:tgtEl>
                                        <p:attrNameLst>
                                          <p:attrName>style.color</p:attrName>
                                        </p:attrNameLst>
                                      </p:cBhvr>
                                      <p:to>
                                        <a:srgbClr val="FFFF00"/>
                                      </p:to>
                                    </p:animClr>
                                  </p:childTnLst>
                                </p:cTn>
                              </p:par>
                              <p:par>
                                <p:cTn id="236" presetID="3" presetClass="emph" presetSubtype="2" fill="hold" grpId="2" nodeType="withEffect">
                                  <p:stCondLst>
                                    <p:cond delay="0"/>
                                  </p:stCondLst>
                                  <p:childTnLst>
                                    <p:animClr clrSpc="rgb" dir="cw">
                                      <p:cBhvr override="childStyle">
                                        <p:cTn id="237" dur="1000" fill="hold"/>
                                        <p:tgtEl>
                                          <p:spTgt spid="94"/>
                                        </p:tgtEl>
                                        <p:attrNameLst>
                                          <p:attrName>style.color</p:attrName>
                                        </p:attrNameLst>
                                      </p:cBhvr>
                                      <p:to>
                                        <a:srgbClr val="FFFF00"/>
                                      </p:to>
                                    </p:animClr>
                                  </p:childTnLst>
                                </p:cTn>
                              </p:par>
                              <p:par>
                                <p:cTn id="238" presetID="3" presetClass="emph" presetSubtype="2" fill="hold" grpId="2" nodeType="withEffect">
                                  <p:stCondLst>
                                    <p:cond delay="0"/>
                                  </p:stCondLst>
                                  <p:childTnLst>
                                    <p:animClr clrSpc="rgb" dir="cw">
                                      <p:cBhvr override="childStyle">
                                        <p:cTn id="239" dur="1000" fill="hold"/>
                                        <p:tgtEl>
                                          <p:spTgt spid="120"/>
                                        </p:tgtEl>
                                        <p:attrNameLst>
                                          <p:attrName>style.color</p:attrName>
                                        </p:attrNameLst>
                                      </p:cBhvr>
                                      <p:to>
                                        <a:srgbClr val="FFFF00"/>
                                      </p:to>
                                    </p:animClr>
                                  </p:childTnLst>
                                </p:cTn>
                              </p:par>
                              <p:par>
                                <p:cTn id="240" presetID="3" presetClass="emph" presetSubtype="2" fill="hold" grpId="2" nodeType="withEffect">
                                  <p:stCondLst>
                                    <p:cond delay="0"/>
                                  </p:stCondLst>
                                  <p:childTnLst>
                                    <p:animClr clrSpc="rgb" dir="cw">
                                      <p:cBhvr override="childStyle">
                                        <p:cTn id="241" dur="1000" fill="hold"/>
                                        <p:tgtEl>
                                          <p:spTgt spid="121"/>
                                        </p:tgtEl>
                                        <p:attrNameLst>
                                          <p:attrName>style.color</p:attrName>
                                        </p:attrNameLst>
                                      </p:cBhvr>
                                      <p:to>
                                        <a:srgbClr val="FFFF00"/>
                                      </p:to>
                                    </p:animClr>
                                  </p:childTnLst>
                                </p:cTn>
                              </p:par>
                              <p:par>
                                <p:cTn id="242" presetID="3" presetClass="emph" presetSubtype="2" fill="hold" grpId="2" nodeType="withEffect">
                                  <p:stCondLst>
                                    <p:cond delay="0"/>
                                  </p:stCondLst>
                                  <p:childTnLst>
                                    <p:animClr clrSpc="rgb" dir="cw">
                                      <p:cBhvr override="childStyle">
                                        <p:cTn id="243" dur="1000" fill="hold"/>
                                        <p:tgtEl>
                                          <p:spTgt spid="122"/>
                                        </p:tgtEl>
                                        <p:attrNameLst>
                                          <p:attrName>style.color</p:attrName>
                                        </p:attrNameLst>
                                      </p:cBhvr>
                                      <p:to>
                                        <a:srgbClr val="FFFF00"/>
                                      </p:to>
                                    </p:animClr>
                                  </p:childTnLst>
                                </p:cTn>
                              </p:par>
                              <p:par>
                                <p:cTn id="244" presetID="3" presetClass="emph" presetSubtype="2" fill="hold" grpId="2" nodeType="withEffect">
                                  <p:stCondLst>
                                    <p:cond delay="0"/>
                                  </p:stCondLst>
                                  <p:childTnLst>
                                    <p:animClr clrSpc="rgb" dir="cw">
                                      <p:cBhvr override="childStyle">
                                        <p:cTn id="245" dur="1000" fill="hold"/>
                                        <p:tgtEl>
                                          <p:spTgt spid="95"/>
                                        </p:tgtEl>
                                        <p:attrNameLst>
                                          <p:attrName>style.color</p:attrName>
                                        </p:attrNameLst>
                                      </p:cBhvr>
                                      <p:to>
                                        <a:srgbClr val="FFFF00"/>
                                      </p:to>
                                    </p:animClr>
                                  </p:childTnLst>
                                </p:cTn>
                              </p:par>
                              <p:par>
                                <p:cTn id="246" presetID="3" presetClass="emph" presetSubtype="2" fill="hold" grpId="2" nodeType="withEffect">
                                  <p:stCondLst>
                                    <p:cond delay="0"/>
                                  </p:stCondLst>
                                  <p:childTnLst>
                                    <p:animClr clrSpc="rgb" dir="cw">
                                      <p:cBhvr override="childStyle">
                                        <p:cTn id="247" dur="1000" fill="hold"/>
                                        <p:tgtEl>
                                          <p:spTgt spid="123"/>
                                        </p:tgtEl>
                                        <p:attrNameLst>
                                          <p:attrName>style.color</p:attrName>
                                        </p:attrNameLst>
                                      </p:cBhvr>
                                      <p:to>
                                        <a:srgbClr val="FFFF00"/>
                                      </p:to>
                                    </p:animClr>
                                  </p:childTnLst>
                                </p:cTn>
                              </p:par>
                              <p:par>
                                <p:cTn id="248" presetID="3" presetClass="emph" presetSubtype="2" fill="hold" grpId="2" nodeType="withEffect">
                                  <p:stCondLst>
                                    <p:cond delay="0"/>
                                  </p:stCondLst>
                                  <p:childTnLst>
                                    <p:animClr clrSpc="rgb" dir="cw">
                                      <p:cBhvr override="childStyle">
                                        <p:cTn id="249" dur="1000" fill="hold"/>
                                        <p:tgtEl>
                                          <p:spTgt spid="124"/>
                                        </p:tgtEl>
                                        <p:attrNameLst>
                                          <p:attrName>style.color</p:attrName>
                                        </p:attrNameLst>
                                      </p:cBhvr>
                                      <p:to>
                                        <a:srgbClr val="FFFF00"/>
                                      </p:to>
                                    </p:animClr>
                                  </p:childTnLst>
                                </p:cTn>
                              </p:par>
                              <p:par>
                                <p:cTn id="250" presetID="3" presetClass="emph" presetSubtype="2" fill="hold" grpId="2" nodeType="withEffect">
                                  <p:stCondLst>
                                    <p:cond delay="0"/>
                                  </p:stCondLst>
                                  <p:childTnLst>
                                    <p:animClr clrSpc="rgb" dir="cw">
                                      <p:cBhvr override="childStyle">
                                        <p:cTn id="251" dur="1000" fill="hold"/>
                                        <p:tgtEl>
                                          <p:spTgt spid="125"/>
                                        </p:tgtEl>
                                        <p:attrNameLst>
                                          <p:attrName>style.color</p:attrName>
                                        </p:attrNameLst>
                                      </p:cBhvr>
                                      <p:to>
                                        <a:srgbClr val="FFFF00"/>
                                      </p:to>
                                    </p:animClr>
                                  </p:childTnLst>
                                </p:cTn>
                              </p:par>
                              <p:par>
                                <p:cTn id="252" presetID="3" presetClass="emph" presetSubtype="2" fill="hold" grpId="1" nodeType="withEffect">
                                  <p:stCondLst>
                                    <p:cond delay="0"/>
                                  </p:stCondLst>
                                  <p:childTnLst>
                                    <p:animClr clrSpc="rgb" dir="cw">
                                      <p:cBhvr override="childStyle">
                                        <p:cTn id="253" dur="1000" fill="hold"/>
                                        <p:tgtEl>
                                          <p:spTgt spid="96"/>
                                        </p:tgtEl>
                                        <p:attrNameLst>
                                          <p:attrName>style.color</p:attrName>
                                        </p:attrNameLst>
                                      </p:cBhvr>
                                      <p:to>
                                        <a:srgbClr val="FFFF00"/>
                                      </p:to>
                                    </p:animClr>
                                  </p:childTnLst>
                                </p:cTn>
                              </p:par>
                              <p:par>
                                <p:cTn id="254" presetID="3" presetClass="emph" presetSubtype="2" fill="hold" grpId="1" nodeType="withEffect">
                                  <p:stCondLst>
                                    <p:cond delay="0"/>
                                  </p:stCondLst>
                                  <p:childTnLst>
                                    <p:animClr clrSpc="rgb" dir="cw">
                                      <p:cBhvr override="childStyle">
                                        <p:cTn id="255" dur="1000" fill="hold"/>
                                        <p:tgtEl>
                                          <p:spTgt spid="128"/>
                                        </p:tgtEl>
                                        <p:attrNameLst>
                                          <p:attrName>style.color</p:attrName>
                                        </p:attrNameLst>
                                      </p:cBhvr>
                                      <p:to>
                                        <a:srgbClr val="FFFF00"/>
                                      </p:to>
                                    </p:animClr>
                                  </p:childTnLst>
                                </p:cTn>
                              </p:par>
                              <p:par>
                                <p:cTn id="256" presetID="3" presetClass="emph" presetSubtype="2" fill="hold" grpId="1" nodeType="withEffect">
                                  <p:stCondLst>
                                    <p:cond delay="0"/>
                                  </p:stCondLst>
                                  <p:childTnLst>
                                    <p:animClr clrSpc="rgb" dir="cw">
                                      <p:cBhvr override="childStyle">
                                        <p:cTn id="257" dur="1000" fill="hold"/>
                                        <p:tgtEl>
                                          <p:spTgt spid="127"/>
                                        </p:tgtEl>
                                        <p:attrNameLst>
                                          <p:attrName>style.color</p:attrName>
                                        </p:attrNameLst>
                                      </p:cBhvr>
                                      <p:to>
                                        <a:srgbClr val="FFFF00"/>
                                      </p:to>
                                    </p:animClr>
                                  </p:childTnLst>
                                </p:cTn>
                              </p:par>
                              <p:par>
                                <p:cTn id="258" presetID="3" presetClass="emph" presetSubtype="2" fill="hold" grpId="1" nodeType="withEffect">
                                  <p:stCondLst>
                                    <p:cond delay="0"/>
                                  </p:stCondLst>
                                  <p:childTnLst>
                                    <p:animClr clrSpc="rgb" dir="cw">
                                      <p:cBhvr override="childStyle">
                                        <p:cTn id="259" dur="1000" fill="hold"/>
                                        <p:tgtEl>
                                          <p:spTgt spid="126"/>
                                        </p:tgtEl>
                                        <p:attrNameLst>
                                          <p:attrName>style.color</p:attrName>
                                        </p:attrNameLst>
                                      </p:cBhvr>
                                      <p:to>
                                        <a:srgbClr val="FFFF00"/>
                                      </p:to>
                                    </p:animClr>
                                  </p:childTnLst>
                                </p:cTn>
                              </p:par>
                              <p:par>
                                <p:cTn id="260" presetID="3" presetClass="emph" presetSubtype="2" fill="hold" grpId="0" nodeType="withEffect">
                                  <p:stCondLst>
                                    <p:cond delay="0"/>
                                  </p:stCondLst>
                                  <p:childTnLst>
                                    <p:animClr clrSpc="rgb" dir="cw">
                                      <p:cBhvr override="childStyle">
                                        <p:cTn id="261" dur="1000" fill="hold"/>
                                        <p:tgtEl>
                                          <p:spTgt spid="97"/>
                                        </p:tgtEl>
                                        <p:attrNameLst>
                                          <p:attrName>style.color</p:attrName>
                                        </p:attrNameLst>
                                      </p:cBhvr>
                                      <p:to>
                                        <a:srgbClr val="FFFF00"/>
                                      </p:to>
                                    </p:animClr>
                                  </p:childTnLst>
                                </p:cTn>
                              </p:par>
                              <p:par>
                                <p:cTn id="262" presetID="3" presetClass="emph" presetSubtype="2" fill="hold" grpId="0" nodeType="withEffect">
                                  <p:stCondLst>
                                    <p:cond delay="0"/>
                                  </p:stCondLst>
                                  <p:childTnLst>
                                    <p:animClr clrSpc="rgb" dir="cw">
                                      <p:cBhvr override="childStyle">
                                        <p:cTn id="263" dur="1000" fill="hold"/>
                                        <p:tgtEl>
                                          <p:spTgt spid="98"/>
                                        </p:tgtEl>
                                        <p:attrNameLst>
                                          <p:attrName>style.color</p:attrName>
                                        </p:attrNameLst>
                                      </p:cBhvr>
                                      <p:to>
                                        <a:srgbClr val="FFFF00"/>
                                      </p:to>
                                    </p:animClr>
                                  </p:childTnLst>
                                </p:cTn>
                              </p:par>
                              <p:par>
                                <p:cTn id="264" presetID="3" presetClass="emph" presetSubtype="2" fill="hold" grpId="0" nodeType="withEffect">
                                  <p:stCondLst>
                                    <p:cond delay="0"/>
                                  </p:stCondLst>
                                  <p:childTnLst>
                                    <p:animClr clrSpc="rgb" dir="cw">
                                      <p:cBhvr override="childStyle">
                                        <p:cTn id="265" dur="1000" fill="hold"/>
                                        <p:tgtEl>
                                          <p:spTgt spid="136"/>
                                        </p:tgtEl>
                                        <p:attrNameLst>
                                          <p:attrName>style.color</p:attrName>
                                        </p:attrNameLst>
                                      </p:cBhvr>
                                      <p:to>
                                        <a:srgbClr val="FFFF00"/>
                                      </p:to>
                                    </p:animClr>
                                  </p:childTnLst>
                                </p:cTn>
                              </p:par>
                              <p:par>
                                <p:cTn id="266" presetID="3" presetClass="emph" presetSubtype="2" fill="hold" grpId="0" nodeType="withEffect">
                                  <p:stCondLst>
                                    <p:cond delay="0"/>
                                  </p:stCondLst>
                                  <p:childTnLst>
                                    <p:animClr clrSpc="rgb" dir="cw">
                                      <p:cBhvr override="childStyle">
                                        <p:cTn id="267" dur="1000" fill="hold"/>
                                        <p:tgtEl>
                                          <p:spTgt spid="135"/>
                                        </p:tgtEl>
                                        <p:attrNameLst>
                                          <p:attrName>style.color</p:attrName>
                                        </p:attrNameLst>
                                      </p:cBhvr>
                                      <p:to>
                                        <a:srgbClr val="FFFF00"/>
                                      </p:to>
                                    </p:animClr>
                                  </p:childTnLst>
                                </p:cTn>
                              </p:par>
                              <p:par>
                                <p:cTn id="268" presetID="3" presetClass="emph" presetSubtype="2" fill="hold" grpId="0" nodeType="withEffect">
                                  <p:stCondLst>
                                    <p:cond delay="0"/>
                                  </p:stCondLst>
                                  <p:childTnLst>
                                    <p:animClr clrSpc="rgb" dir="cw">
                                      <p:cBhvr override="childStyle">
                                        <p:cTn id="269" dur="1000" fill="hold"/>
                                        <p:tgtEl>
                                          <p:spTgt spid="134"/>
                                        </p:tgtEl>
                                        <p:attrNameLst>
                                          <p:attrName>style.color</p:attrName>
                                        </p:attrNameLst>
                                      </p:cBhvr>
                                      <p:to>
                                        <a:srgbClr val="FFFF00"/>
                                      </p:to>
                                    </p:animClr>
                                  </p:childTnLst>
                                </p:cTn>
                              </p:par>
                              <p:par>
                                <p:cTn id="270" presetID="3" presetClass="emph" presetSubtype="2" fill="hold" grpId="0" nodeType="withEffect">
                                  <p:stCondLst>
                                    <p:cond delay="0"/>
                                  </p:stCondLst>
                                  <p:childTnLst>
                                    <p:animClr clrSpc="rgb" dir="cw">
                                      <p:cBhvr override="childStyle">
                                        <p:cTn id="271" dur="1000" fill="hold"/>
                                        <p:tgtEl>
                                          <p:spTgt spid="99"/>
                                        </p:tgtEl>
                                        <p:attrNameLst>
                                          <p:attrName>style.color</p:attrName>
                                        </p:attrNameLst>
                                      </p:cBhvr>
                                      <p:to>
                                        <a:srgbClr val="FFFF00"/>
                                      </p:to>
                                    </p:animClr>
                                  </p:childTnLst>
                                </p:cTn>
                              </p:par>
                              <p:par>
                                <p:cTn id="272" presetID="3" presetClass="emph" presetSubtype="2" fill="hold" grpId="0" nodeType="withEffect">
                                  <p:stCondLst>
                                    <p:cond delay="0"/>
                                  </p:stCondLst>
                                  <p:childTnLst>
                                    <p:animClr clrSpc="rgb" dir="cw">
                                      <p:cBhvr override="childStyle">
                                        <p:cTn id="273" dur="1000" fill="hold"/>
                                        <p:tgtEl>
                                          <p:spTgt spid="130"/>
                                        </p:tgtEl>
                                        <p:attrNameLst>
                                          <p:attrName>style.color</p:attrName>
                                        </p:attrNameLst>
                                      </p:cBhvr>
                                      <p:to>
                                        <a:srgbClr val="FFFF00"/>
                                      </p:to>
                                    </p:animClr>
                                  </p:childTnLst>
                                </p:cTn>
                              </p:par>
                              <p:par>
                                <p:cTn id="274" presetID="3" presetClass="emph" presetSubtype="2" fill="hold" grpId="0" nodeType="withEffect">
                                  <p:stCondLst>
                                    <p:cond delay="0"/>
                                  </p:stCondLst>
                                  <p:childTnLst>
                                    <p:animClr clrSpc="rgb" dir="cw">
                                      <p:cBhvr override="childStyle">
                                        <p:cTn id="275" dur="1000" fill="hold"/>
                                        <p:tgtEl>
                                          <p:spTgt spid="112"/>
                                        </p:tgtEl>
                                        <p:attrNameLst>
                                          <p:attrName>style.color</p:attrName>
                                        </p:attrNameLst>
                                      </p:cBhvr>
                                      <p:to>
                                        <a:srgbClr val="FFFF00"/>
                                      </p:to>
                                    </p:animClr>
                                  </p:childTnLst>
                                </p:cTn>
                              </p:par>
                              <p:par>
                                <p:cTn id="276" presetID="3" presetClass="emph" presetSubtype="2" fill="hold" grpId="0" nodeType="withEffect">
                                  <p:stCondLst>
                                    <p:cond delay="0"/>
                                  </p:stCondLst>
                                  <p:childTnLst>
                                    <p:animClr clrSpc="rgb" dir="cw">
                                      <p:cBhvr override="childStyle">
                                        <p:cTn id="277" dur="1000" fill="hold"/>
                                        <p:tgtEl>
                                          <p:spTgt spid="111"/>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93" grpId="1"/>
      <p:bldP spid="93" grpId="2"/>
      <p:bldP spid="94" grpId="0"/>
      <p:bldP spid="94" grpId="1"/>
      <p:bldP spid="94" grpId="2"/>
      <p:bldP spid="95" grpId="0"/>
      <p:bldP spid="95" grpId="1"/>
      <p:bldP spid="95" grpId="2"/>
      <p:bldP spid="96" grpId="0"/>
      <p:bldP spid="96" grpId="1"/>
      <p:bldP spid="97" grpId="0"/>
      <p:bldP spid="98" grpId="0"/>
      <p:bldP spid="99" grpId="0"/>
      <p:bldP spid="108" grpId="0"/>
      <p:bldP spid="108" grpId="1"/>
      <p:bldP spid="108" grpId="2"/>
      <p:bldP spid="110" grpId="0"/>
      <p:bldP spid="110" grpId="1"/>
      <p:bldP spid="110" grpId="2"/>
      <p:bldP spid="111" grpId="0"/>
      <p:bldP spid="112" grpId="0"/>
      <p:bldP spid="119" grpId="0"/>
      <p:bldP spid="119" grpId="1"/>
      <p:bldP spid="119" grpId="2"/>
      <p:bldP spid="120" grpId="0"/>
      <p:bldP spid="120" grpId="1"/>
      <p:bldP spid="120" grpId="2"/>
      <p:bldP spid="121" grpId="0"/>
      <p:bldP spid="121" grpId="1"/>
      <p:bldP spid="121" grpId="2"/>
      <p:bldP spid="122" grpId="0"/>
      <p:bldP spid="122" grpId="1"/>
      <p:bldP spid="122" grpId="2"/>
      <p:bldP spid="123" grpId="0"/>
      <p:bldP spid="123" grpId="1"/>
      <p:bldP spid="123" grpId="2"/>
      <p:bldP spid="124" grpId="0"/>
      <p:bldP spid="124" grpId="1"/>
      <p:bldP spid="124" grpId="2"/>
      <p:bldP spid="125" grpId="0"/>
      <p:bldP spid="125" grpId="1"/>
      <p:bldP spid="125" grpId="2"/>
      <p:bldP spid="126" grpId="0"/>
      <p:bldP spid="126" grpId="1"/>
      <p:bldP spid="127" grpId="0"/>
      <p:bldP spid="127" grpId="1"/>
      <p:bldP spid="128" grpId="0"/>
      <p:bldP spid="128" grpId="1"/>
      <p:bldP spid="130" grpId="0"/>
      <p:bldP spid="134" grpId="0"/>
      <p:bldP spid="135" grpId="0"/>
      <p:bldP spid="1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04800"/>
            <a:ext cx="7125113" cy="924475"/>
          </a:xfrm>
        </p:spPr>
        <p:txBody>
          <a:bodyPr/>
          <a:lstStyle/>
          <a:p>
            <a:r>
              <a:rPr lang="en-US" dirty="0" smtClean="0"/>
              <a:t>Results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8577171"/>
              </p:ext>
            </p:extLst>
          </p:nvPr>
        </p:nvGraphicFramePr>
        <p:xfrm>
          <a:off x="76199" y="1981200"/>
          <a:ext cx="8991601" cy="3935802"/>
        </p:xfrm>
        <a:graphic>
          <a:graphicData uri="http://schemas.openxmlformats.org/drawingml/2006/table">
            <a:tbl>
              <a:tblPr bandRow="1" bandCol="1">
                <a:tableStyleId>{69CF1AB2-1976-4502-BF36-3FF5EA218861}</a:tableStyleId>
              </a:tblPr>
              <a:tblGrid>
                <a:gridCol w="3886201"/>
                <a:gridCol w="850900"/>
                <a:gridCol w="850900"/>
                <a:gridCol w="850900"/>
                <a:gridCol w="850900"/>
                <a:gridCol w="850900"/>
                <a:gridCol w="850900"/>
              </a:tblGrid>
              <a:tr h="285021">
                <a:tc>
                  <a:txBody>
                    <a:bodyPr/>
                    <a:lstStyle/>
                    <a:p>
                      <a:pPr marL="0" marR="0">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1</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2</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3</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4</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5</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6</a:t>
                      </a:r>
                      <a:endParaRPr lang="en-US" sz="1500" dirty="0">
                        <a:solidFill>
                          <a:schemeClr val="bg1"/>
                        </a:solidFill>
                        <a:effectLst/>
                        <a:latin typeface="Calibri"/>
                        <a:ea typeface="Calibri"/>
                        <a:cs typeface="Times New Roman"/>
                      </a:endParaRPr>
                    </a:p>
                  </a:txBody>
                  <a:tcPr marL="68580" marR="68580" marT="0" marB="0" anchor="ctr"/>
                </a:tc>
              </a:tr>
              <a:tr h="285021">
                <a:tc>
                  <a:txBody>
                    <a:bodyPr/>
                    <a:lstStyle/>
                    <a:p>
                      <a:pPr marL="0" marR="0">
                        <a:lnSpc>
                          <a:spcPct val="115000"/>
                        </a:lnSpc>
                        <a:spcBef>
                          <a:spcPts val="0"/>
                        </a:spcBef>
                        <a:spcAft>
                          <a:spcPts val="0"/>
                        </a:spcAft>
                      </a:pPr>
                      <a:r>
                        <a:rPr lang="en-US" sz="1500" dirty="0">
                          <a:solidFill>
                            <a:schemeClr val="bg1"/>
                          </a:solidFill>
                          <a:effectLst/>
                        </a:rPr>
                        <a:t>1. Somatization (BSI-18 Somatization)</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r>
              <a:tr h="244790">
                <a:tc>
                  <a:txBody>
                    <a:bodyPr/>
                    <a:lstStyle/>
                    <a:p>
                      <a:pPr marL="0" marR="0">
                        <a:lnSpc>
                          <a:spcPct val="115000"/>
                        </a:lnSpc>
                        <a:spcBef>
                          <a:spcPts val="0"/>
                        </a:spcBef>
                        <a:spcAft>
                          <a:spcPts val="0"/>
                        </a:spcAft>
                      </a:pPr>
                      <a:r>
                        <a:rPr lang="en-US" sz="1500" dirty="0">
                          <a:solidFill>
                            <a:schemeClr val="bg1"/>
                          </a:solidFill>
                          <a:effectLst/>
                        </a:rPr>
                        <a:t>2. Depression (BSI-18 Depression)</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331470" algn="l"/>
                        </a:tabLst>
                      </a:pPr>
                      <a:r>
                        <a:rPr lang="en-US" sz="1500" dirty="0">
                          <a:solidFill>
                            <a:schemeClr val="bg1"/>
                          </a:solidFill>
                          <a:effectLst/>
                        </a:rPr>
                        <a:t>.</a:t>
                      </a:r>
                      <a:r>
                        <a:rPr lang="en-US" sz="1500" dirty="0" smtClean="0">
                          <a:solidFill>
                            <a:schemeClr val="bg1"/>
                          </a:solidFill>
                          <a:effectLst/>
                        </a:rPr>
                        <a:t>65**</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r>
              <a:tr h="376391">
                <a:tc>
                  <a:txBody>
                    <a:bodyPr/>
                    <a:lstStyle/>
                    <a:p>
                      <a:pPr marL="0" marR="0">
                        <a:lnSpc>
                          <a:spcPct val="115000"/>
                        </a:lnSpc>
                        <a:spcBef>
                          <a:spcPts val="0"/>
                        </a:spcBef>
                        <a:spcAft>
                          <a:spcPts val="0"/>
                        </a:spcAft>
                      </a:pPr>
                      <a:r>
                        <a:rPr lang="en-US" sz="1500" dirty="0">
                          <a:solidFill>
                            <a:schemeClr val="bg1"/>
                          </a:solidFill>
                          <a:effectLst/>
                        </a:rPr>
                        <a:t>3. Anxiety (BSI-18 Anxiety)</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331470" algn="l"/>
                        </a:tabLst>
                      </a:pPr>
                      <a:r>
                        <a:rPr lang="en-US" sz="1500" dirty="0">
                          <a:solidFill>
                            <a:schemeClr val="bg1"/>
                          </a:solidFill>
                          <a:effectLst/>
                        </a:rPr>
                        <a:t>.</a:t>
                      </a:r>
                      <a:r>
                        <a:rPr lang="en-US" sz="1500" dirty="0" smtClean="0">
                          <a:solidFill>
                            <a:schemeClr val="bg1"/>
                          </a:solidFill>
                          <a:effectLst/>
                        </a:rPr>
                        <a:t>72**</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r>
                        <a:rPr lang="en-US" sz="1500" dirty="0" smtClean="0">
                          <a:solidFill>
                            <a:schemeClr val="bg1"/>
                          </a:solidFill>
                          <a:effectLst/>
                        </a:rPr>
                        <a:t>76**</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r>
              <a:tr h="376391">
                <a:tc>
                  <a:txBody>
                    <a:bodyPr/>
                    <a:lstStyle/>
                    <a:p>
                      <a:pPr marL="0" marR="0">
                        <a:lnSpc>
                          <a:spcPct val="115000"/>
                        </a:lnSpc>
                        <a:spcBef>
                          <a:spcPts val="0"/>
                        </a:spcBef>
                        <a:spcAft>
                          <a:spcPts val="0"/>
                        </a:spcAft>
                      </a:pPr>
                      <a:r>
                        <a:rPr lang="en-US" sz="1500" dirty="0">
                          <a:solidFill>
                            <a:schemeClr val="bg1"/>
                          </a:solidFill>
                          <a:effectLst/>
                        </a:rPr>
                        <a:t>4. Psychological Inflexibility (AAQ-II)</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331470" algn="l"/>
                        </a:tabLst>
                      </a:pPr>
                      <a:r>
                        <a:rPr lang="en-US" sz="1500" dirty="0">
                          <a:solidFill>
                            <a:schemeClr val="bg1"/>
                          </a:solidFill>
                          <a:effectLst/>
                        </a:rPr>
                        <a:t>.</a:t>
                      </a:r>
                      <a:r>
                        <a:rPr lang="en-US" sz="1500" dirty="0" smtClean="0">
                          <a:solidFill>
                            <a:schemeClr val="bg1"/>
                          </a:solidFill>
                          <a:effectLst/>
                        </a:rPr>
                        <a:t>29**</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r>
                        <a:rPr lang="en-US" sz="1500" dirty="0" smtClean="0">
                          <a:solidFill>
                            <a:schemeClr val="bg1"/>
                          </a:solidFill>
                          <a:effectLst/>
                        </a:rPr>
                        <a:t>55**</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r>
                        <a:rPr lang="en-US" sz="1500" dirty="0" smtClean="0">
                          <a:solidFill>
                            <a:schemeClr val="bg1"/>
                          </a:solidFill>
                          <a:effectLst/>
                        </a:rPr>
                        <a:t>46**</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r>
              <a:tr h="376391">
                <a:tc>
                  <a:txBody>
                    <a:bodyPr/>
                    <a:lstStyle/>
                    <a:p>
                      <a:pPr marL="0" marR="0">
                        <a:lnSpc>
                          <a:spcPct val="115000"/>
                        </a:lnSpc>
                        <a:spcBef>
                          <a:spcPts val="0"/>
                        </a:spcBef>
                        <a:spcAft>
                          <a:spcPts val="0"/>
                        </a:spcAft>
                      </a:pPr>
                      <a:r>
                        <a:rPr lang="en-US" sz="1500" dirty="0">
                          <a:solidFill>
                            <a:schemeClr val="bg1"/>
                          </a:solidFill>
                          <a:effectLst/>
                        </a:rPr>
                        <a:t>5. Mindfulness (MAAS)</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331470" algn="l"/>
                        </a:tabLst>
                      </a:pPr>
                      <a:r>
                        <a:rPr lang="en-US" sz="1500" dirty="0">
                          <a:solidFill>
                            <a:schemeClr val="bg1"/>
                          </a:solidFill>
                          <a:effectLst/>
                        </a:rPr>
                        <a:t>-.</a:t>
                      </a:r>
                      <a:r>
                        <a:rPr lang="en-US" sz="1500" dirty="0" smtClean="0">
                          <a:solidFill>
                            <a:schemeClr val="bg1"/>
                          </a:solidFill>
                          <a:effectLst/>
                        </a:rPr>
                        <a:t>25**</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r>
                        <a:rPr lang="en-US" sz="1500" dirty="0" smtClean="0">
                          <a:solidFill>
                            <a:schemeClr val="bg1"/>
                          </a:solidFill>
                          <a:effectLst/>
                        </a:rPr>
                        <a:t>30**</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r>
                        <a:rPr lang="en-US" sz="1500" dirty="0" smtClean="0">
                          <a:solidFill>
                            <a:schemeClr val="bg1"/>
                          </a:solidFill>
                          <a:effectLst/>
                        </a:rPr>
                        <a:t>29**</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331470" algn="l"/>
                        </a:tabLst>
                      </a:pPr>
                      <a:r>
                        <a:rPr lang="en-US" sz="1500" dirty="0">
                          <a:solidFill>
                            <a:schemeClr val="bg1"/>
                          </a:solidFill>
                          <a:effectLst/>
                        </a:rPr>
                        <a:t>-.</a:t>
                      </a:r>
                      <a:r>
                        <a:rPr lang="en-US" sz="1500" dirty="0" smtClean="0">
                          <a:solidFill>
                            <a:schemeClr val="bg1"/>
                          </a:solidFill>
                          <a:effectLst/>
                        </a:rPr>
                        <a:t>25**</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tc>
              </a:tr>
              <a:tr h="285021">
                <a:tc>
                  <a:txBody>
                    <a:bodyPr/>
                    <a:lstStyle/>
                    <a:p>
                      <a:pPr marL="0" marR="0">
                        <a:lnSpc>
                          <a:spcPct val="115000"/>
                        </a:lnSpc>
                        <a:spcBef>
                          <a:spcPts val="0"/>
                        </a:spcBef>
                        <a:spcAft>
                          <a:spcPts val="0"/>
                        </a:spcAft>
                      </a:pPr>
                      <a:r>
                        <a:rPr lang="en-US" sz="1500" dirty="0">
                          <a:solidFill>
                            <a:schemeClr val="bg1"/>
                          </a:solidFill>
                          <a:effectLst/>
                        </a:rPr>
                        <a:t>6. Age</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331470" algn="l"/>
                        </a:tabLst>
                      </a:pPr>
                      <a:r>
                        <a:rPr lang="en-US" sz="1500" dirty="0">
                          <a:solidFill>
                            <a:schemeClr val="bg1"/>
                          </a:solidFill>
                          <a:effectLst/>
                        </a:rPr>
                        <a:t>-.03</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-.06</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.01</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331470" algn="l"/>
                        </a:tabLst>
                      </a:pPr>
                      <a:r>
                        <a:rPr lang="en-US" sz="1500" dirty="0">
                          <a:solidFill>
                            <a:schemeClr val="bg1"/>
                          </a:solidFill>
                          <a:effectLst/>
                        </a:rPr>
                        <a:t>-.08</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r>
                        <a:rPr lang="en-US" sz="1500" dirty="0" smtClean="0">
                          <a:solidFill>
                            <a:schemeClr val="bg1"/>
                          </a:solidFill>
                          <a:effectLst/>
                        </a:rPr>
                        <a:t>19*</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endParaRPr lang="en-US" sz="1500" dirty="0">
                        <a:solidFill>
                          <a:schemeClr val="bg1"/>
                        </a:solidFill>
                        <a:effectLst/>
                        <a:latin typeface="Calibri"/>
                        <a:ea typeface="Calibri"/>
                        <a:cs typeface="Times New Roman"/>
                      </a:endParaRPr>
                    </a:p>
                  </a:txBody>
                  <a:tcPr marL="68580" marR="68580" marT="0" marB="0" anchor="ctr"/>
                </a:tc>
              </a:tr>
              <a:tr h="376391">
                <a:tc>
                  <a:txBody>
                    <a:bodyPr/>
                    <a:lstStyle/>
                    <a:p>
                      <a:pPr marL="0" marR="0">
                        <a:lnSpc>
                          <a:spcPct val="115000"/>
                        </a:lnSpc>
                        <a:spcBef>
                          <a:spcPts val="0"/>
                        </a:spcBef>
                        <a:spcAft>
                          <a:spcPts val="0"/>
                        </a:spcAft>
                      </a:pPr>
                      <a:r>
                        <a:rPr lang="en-US" sz="1500" dirty="0">
                          <a:solidFill>
                            <a:schemeClr val="bg1"/>
                          </a:solidFill>
                          <a:effectLst/>
                        </a:rPr>
                        <a:t>7. Gender</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331470" algn="l"/>
                        </a:tabLst>
                      </a:pPr>
                      <a:r>
                        <a:rPr lang="en-US" sz="1500" dirty="0">
                          <a:solidFill>
                            <a:schemeClr val="bg1"/>
                          </a:solidFill>
                          <a:effectLst/>
                        </a:rPr>
                        <a:t>-.10</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-.11</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-.01</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331470" algn="l"/>
                        </a:tabLst>
                      </a:pPr>
                      <a:r>
                        <a:rPr lang="en-US" sz="1500" dirty="0">
                          <a:solidFill>
                            <a:schemeClr val="bg1"/>
                          </a:solidFill>
                          <a:effectLst/>
                        </a:rPr>
                        <a:t>.11</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 06</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.07</a:t>
                      </a:r>
                      <a:endParaRPr lang="en-US" sz="1500" dirty="0">
                        <a:solidFill>
                          <a:schemeClr val="bg1"/>
                        </a:solidFill>
                        <a:effectLst/>
                        <a:latin typeface="Calibri"/>
                        <a:ea typeface="Calibri"/>
                        <a:cs typeface="Times New Roman"/>
                      </a:endParaRPr>
                    </a:p>
                  </a:txBody>
                  <a:tcPr marL="68580" marR="68580" marT="0" marB="0" anchor="ctr"/>
                </a:tc>
              </a:tr>
              <a:tr h="188196">
                <a:tc>
                  <a:txBody>
                    <a:bodyPr/>
                    <a:lstStyle/>
                    <a:p>
                      <a:pPr marL="0" marR="0">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solidFill>
                      <a:srgbClr val="00B050"/>
                    </a:solidFill>
                  </a:tcPr>
                </a:tc>
                <a:tc>
                  <a:txBody>
                    <a:bodyPr/>
                    <a:lstStyle/>
                    <a:p>
                      <a:pPr marL="0" marR="0" algn="ctr">
                        <a:lnSpc>
                          <a:spcPct val="115000"/>
                        </a:lnSpc>
                        <a:spcBef>
                          <a:spcPts val="0"/>
                        </a:spcBef>
                        <a:spcAft>
                          <a:spcPts val="0"/>
                        </a:spcAft>
                        <a:tabLst>
                          <a:tab pos="331470" algn="l"/>
                        </a:tabLs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solidFill>
                      <a:srgbClr val="00B050"/>
                    </a:solidFill>
                  </a:tcP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solidFill>
                      <a:srgbClr val="00B050"/>
                    </a:solidFill>
                  </a:tcP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solidFill>
                      <a:srgbClr val="00B050"/>
                    </a:solidFill>
                  </a:tcP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solidFill>
                      <a:srgbClr val="00B050"/>
                    </a:solidFill>
                  </a:tcP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solidFill>
                      <a:srgbClr val="00B050"/>
                    </a:solidFill>
                  </a:tcPr>
                </a:tc>
                <a:tc>
                  <a:txBody>
                    <a:bodyPr/>
                    <a:lstStyle/>
                    <a:p>
                      <a:pPr marL="0" marR="0" algn="ctr">
                        <a:lnSpc>
                          <a:spcPct val="115000"/>
                        </a:lnSpc>
                        <a:spcBef>
                          <a:spcPts val="0"/>
                        </a:spcBef>
                        <a:spcAft>
                          <a:spcPts val="0"/>
                        </a:spcAft>
                      </a:pPr>
                      <a:r>
                        <a:rPr lang="en-US" sz="1500" dirty="0">
                          <a:solidFill>
                            <a:schemeClr val="bg1"/>
                          </a:solidFill>
                          <a:effectLst/>
                        </a:rPr>
                        <a:t> </a:t>
                      </a:r>
                      <a:endParaRPr lang="en-US" sz="1500" dirty="0">
                        <a:solidFill>
                          <a:schemeClr val="bg1"/>
                        </a:solidFill>
                        <a:effectLst/>
                        <a:latin typeface="Calibri"/>
                        <a:ea typeface="Calibri"/>
                        <a:cs typeface="Times New Roman"/>
                      </a:endParaRPr>
                    </a:p>
                  </a:txBody>
                  <a:tcPr marL="68580" marR="68580" marT="0" marB="0" anchor="ctr">
                    <a:solidFill>
                      <a:srgbClr val="00B050"/>
                    </a:solidFill>
                  </a:tcPr>
                </a:tc>
              </a:tr>
              <a:tr h="376391">
                <a:tc>
                  <a:txBody>
                    <a:bodyPr/>
                    <a:lstStyle/>
                    <a:p>
                      <a:pPr marL="0" marR="0" algn="ctr">
                        <a:lnSpc>
                          <a:spcPct val="115000"/>
                        </a:lnSpc>
                        <a:spcBef>
                          <a:spcPts val="0"/>
                        </a:spcBef>
                        <a:spcAft>
                          <a:spcPts val="0"/>
                        </a:spcAft>
                      </a:pPr>
                      <a:r>
                        <a:rPr lang="en-US" sz="1500" dirty="0">
                          <a:solidFill>
                            <a:schemeClr val="bg1"/>
                          </a:solidFill>
                          <a:effectLst/>
                        </a:rPr>
                        <a:t>M</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3.81</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5.97</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5.15</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22.79</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55.74</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19.89</a:t>
                      </a:r>
                      <a:endParaRPr lang="en-US" sz="1500" dirty="0">
                        <a:solidFill>
                          <a:schemeClr val="bg1"/>
                        </a:solidFill>
                        <a:effectLst/>
                        <a:latin typeface="Calibri"/>
                        <a:ea typeface="Calibri"/>
                        <a:cs typeface="Times New Roman"/>
                      </a:endParaRPr>
                    </a:p>
                  </a:txBody>
                  <a:tcPr marL="68580" marR="68580" marT="0" marB="0" anchor="ctr"/>
                </a:tc>
              </a:tr>
              <a:tr h="376391">
                <a:tc>
                  <a:txBody>
                    <a:bodyPr/>
                    <a:lstStyle/>
                    <a:p>
                      <a:pPr marL="0" marR="0" algn="ctr">
                        <a:lnSpc>
                          <a:spcPct val="115000"/>
                        </a:lnSpc>
                        <a:spcBef>
                          <a:spcPts val="0"/>
                        </a:spcBef>
                        <a:spcAft>
                          <a:spcPts val="0"/>
                        </a:spcAft>
                      </a:pPr>
                      <a:r>
                        <a:rPr lang="en-US" sz="1500" dirty="0">
                          <a:solidFill>
                            <a:schemeClr val="bg1"/>
                          </a:solidFill>
                          <a:effectLst/>
                        </a:rPr>
                        <a:t>SD</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3.75</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5.30</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4.62</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9.10</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12.26</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2.72</a:t>
                      </a:r>
                      <a:endParaRPr lang="en-US" sz="1500" dirty="0">
                        <a:solidFill>
                          <a:schemeClr val="bg1"/>
                        </a:solidFill>
                        <a:effectLst/>
                        <a:latin typeface="Calibri"/>
                        <a:ea typeface="Calibri"/>
                        <a:cs typeface="Times New Roman"/>
                      </a:endParaRPr>
                    </a:p>
                  </a:txBody>
                  <a:tcPr marL="68580" marR="68580" marT="0" marB="0" anchor="ctr"/>
                </a:tc>
              </a:tr>
              <a:tr h="296613">
                <a:tc>
                  <a:txBody>
                    <a:bodyPr/>
                    <a:lstStyle/>
                    <a:p>
                      <a:pPr marL="0" marR="0" algn="ctr">
                        <a:lnSpc>
                          <a:spcPct val="115000"/>
                        </a:lnSpc>
                        <a:spcBef>
                          <a:spcPts val="0"/>
                        </a:spcBef>
                        <a:spcAft>
                          <a:spcPts val="0"/>
                        </a:spcAft>
                      </a:pPr>
                      <a:r>
                        <a:rPr lang="en-US" sz="1500" dirty="0">
                          <a:solidFill>
                            <a:schemeClr val="bg1"/>
                          </a:solidFill>
                          <a:effectLst/>
                        </a:rPr>
                        <a:t>Α</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.76</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.85</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.85</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.92</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.90</a:t>
                      </a:r>
                      <a:endParaRPr lang="en-US" sz="15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solidFill>
                            <a:schemeClr val="bg1"/>
                          </a:solidFill>
                          <a:effectLst/>
                        </a:rPr>
                        <a:t>--</a:t>
                      </a:r>
                      <a:endParaRPr lang="en-US" sz="1500" dirty="0">
                        <a:solidFill>
                          <a:schemeClr val="bg1"/>
                        </a:solidFill>
                        <a:effectLst/>
                        <a:latin typeface="Calibri"/>
                        <a:ea typeface="Calibri"/>
                        <a:cs typeface="Times New Roman"/>
                      </a:endParaRPr>
                    </a:p>
                  </a:txBody>
                  <a:tcPr marL="68580" marR="68580" marT="0" marB="0" anchor="ctr"/>
                </a:tc>
              </a:tr>
            </a:tbl>
          </a:graphicData>
        </a:graphic>
      </p:graphicFrame>
      <p:sp>
        <p:nvSpPr>
          <p:cNvPr id="5" name="Rectangle 4"/>
          <p:cNvSpPr/>
          <p:nvPr/>
        </p:nvSpPr>
        <p:spPr>
          <a:xfrm>
            <a:off x="457200" y="1066800"/>
            <a:ext cx="8229600" cy="923330"/>
          </a:xfrm>
          <a:prstGeom prst="rect">
            <a:avLst/>
          </a:prstGeom>
        </p:spPr>
        <p:txBody>
          <a:bodyPr wrap="square">
            <a:spAutoFit/>
          </a:bodyPr>
          <a:lstStyle/>
          <a:p>
            <a:r>
              <a:rPr lang="en-US" i="1" dirty="0"/>
              <a:t>Means, Standard Deviations, Coefficient Alphas, and Zero-Order Relations between all Variables </a:t>
            </a:r>
            <a:endParaRPr lang="en-US" i="1" dirty="0" smtClean="0"/>
          </a:p>
          <a:p>
            <a:pPr marL="285750" indent="-285750">
              <a:buFont typeface="Arial" panose="020B0604020202020204" pitchFamily="34" charset="0"/>
              <a:buChar char="•"/>
            </a:pPr>
            <a:endParaRPr lang="en-US" dirty="0"/>
          </a:p>
        </p:txBody>
      </p:sp>
      <p:sp>
        <p:nvSpPr>
          <p:cNvPr id="6" name="Rectangle 5"/>
          <p:cNvSpPr/>
          <p:nvPr/>
        </p:nvSpPr>
        <p:spPr>
          <a:xfrm>
            <a:off x="533400" y="6324600"/>
            <a:ext cx="6019800" cy="307777"/>
          </a:xfrm>
          <a:prstGeom prst="rect">
            <a:avLst/>
          </a:prstGeom>
        </p:spPr>
        <p:txBody>
          <a:bodyPr wrap="square">
            <a:spAutoFit/>
          </a:bodyPr>
          <a:lstStyle/>
          <a:p>
            <a:r>
              <a:rPr lang="pt-BR" sz="1400" dirty="0"/>
              <a:t>Note: </a:t>
            </a:r>
            <a:r>
              <a:rPr lang="pt-BR" sz="1400" i="1" dirty="0"/>
              <a:t>N </a:t>
            </a:r>
            <a:r>
              <a:rPr lang="pt-BR" sz="1400" dirty="0"/>
              <a:t>= 116, *</a:t>
            </a:r>
            <a:r>
              <a:rPr lang="pt-BR" sz="1400" i="1" dirty="0"/>
              <a:t>p </a:t>
            </a:r>
            <a:r>
              <a:rPr lang="pt-BR" sz="1400" dirty="0"/>
              <a:t>&lt; .05, **</a:t>
            </a:r>
            <a:r>
              <a:rPr lang="pt-BR" sz="1400" i="1" dirty="0"/>
              <a:t>p </a:t>
            </a:r>
            <a:r>
              <a:rPr lang="pt-BR" sz="1400" dirty="0"/>
              <a:t>&lt; .</a:t>
            </a:r>
            <a:r>
              <a:rPr lang="pt-BR" sz="1400" dirty="0" smtClean="0"/>
              <a:t>01 </a:t>
            </a:r>
            <a:endParaRPr lang="en-US" sz="1400" dirty="0"/>
          </a:p>
        </p:txBody>
      </p:sp>
      <p:sp>
        <p:nvSpPr>
          <p:cNvPr id="8" name="Oval 7"/>
          <p:cNvSpPr/>
          <p:nvPr/>
        </p:nvSpPr>
        <p:spPr>
          <a:xfrm rot="5400000">
            <a:off x="5067300" y="2095500"/>
            <a:ext cx="381000" cy="2590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rot="5400000">
            <a:off x="5486400" y="2057400"/>
            <a:ext cx="381000" cy="3429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rot="5400000">
            <a:off x="7658100" y="3695700"/>
            <a:ext cx="2286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023330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787"/>
            <a:ext cx="8229600" cy="1143000"/>
          </a:xfrm>
        </p:spPr>
        <p:txBody>
          <a:bodyPr/>
          <a:lstStyle/>
          <a:p>
            <a:r>
              <a:rPr lang="en-US" dirty="0" smtClean="0"/>
              <a:t>Discussion </a:t>
            </a:r>
            <a:endParaRPr lang="en-US" dirty="0"/>
          </a:p>
        </p:txBody>
      </p:sp>
      <p:sp>
        <p:nvSpPr>
          <p:cNvPr id="4" name="TextBox 3"/>
          <p:cNvSpPr txBox="1"/>
          <p:nvPr/>
        </p:nvSpPr>
        <p:spPr>
          <a:xfrm>
            <a:off x="4385437" y="2463223"/>
            <a:ext cx="609600" cy="784830"/>
          </a:xfrm>
          <a:prstGeom prst="rect">
            <a:avLst/>
          </a:prstGeom>
          <a:noFill/>
        </p:spPr>
        <p:txBody>
          <a:bodyPr wrap="square" rtlCol="0">
            <a:spAutoFit/>
          </a:bodyPr>
          <a:lstStyle/>
          <a:p>
            <a:r>
              <a:rPr lang="en-US" sz="4500" dirty="0" smtClean="0"/>
              <a:t>≈</a:t>
            </a:r>
          </a:p>
        </p:txBody>
      </p:sp>
      <p:grpSp>
        <p:nvGrpSpPr>
          <p:cNvPr id="34" name="Group 33"/>
          <p:cNvGrpSpPr/>
          <p:nvPr/>
        </p:nvGrpSpPr>
        <p:grpSpPr>
          <a:xfrm>
            <a:off x="914400" y="914398"/>
            <a:ext cx="3623437" cy="2590802"/>
            <a:chOff x="914400" y="914398"/>
            <a:chExt cx="3623437" cy="2590802"/>
          </a:xfrm>
        </p:grpSpPr>
        <p:sp>
          <p:nvSpPr>
            <p:cNvPr id="5" name="Down Arrow 4"/>
            <p:cNvSpPr/>
            <p:nvPr/>
          </p:nvSpPr>
          <p:spPr>
            <a:xfrm rot="10800000">
              <a:off x="914400" y="914398"/>
              <a:ext cx="3623437" cy="2590802"/>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6" name="TextBox 5"/>
            <p:cNvSpPr txBox="1"/>
            <p:nvPr/>
          </p:nvSpPr>
          <p:spPr>
            <a:xfrm>
              <a:off x="1576300" y="1676398"/>
              <a:ext cx="2342822" cy="830997"/>
            </a:xfrm>
            <a:prstGeom prst="rect">
              <a:avLst/>
            </a:prstGeom>
            <a:noFill/>
          </p:spPr>
          <p:txBody>
            <a:bodyPr wrap="none" rtlCol="0">
              <a:spAutoFit/>
            </a:bodyPr>
            <a:lstStyle/>
            <a:p>
              <a:pPr algn="ctr"/>
              <a:r>
                <a:rPr lang="en-US" sz="2400" dirty="0" smtClean="0">
                  <a:solidFill>
                    <a:schemeClr val="bg1"/>
                  </a:solidFill>
                </a:rPr>
                <a:t>Psychological </a:t>
              </a:r>
            </a:p>
            <a:p>
              <a:pPr algn="ctr"/>
              <a:r>
                <a:rPr lang="en-US" sz="2400" dirty="0" smtClean="0">
                  <a:solidFill>
                    <a:schemeClr val="bg1"/>
                  </a:solidFill>
                </a:rPr>
                <a:t>Inflexibility </a:t>
              </a:r>
            </a:p>
          </p:txBody>
        </p:sp>
      </p:grpSp>
      <p:grpSp>
        <p:nvGrpSpPr>
          <p:cNvPr id="35" name="Group 34"/>
          <p:cNvGrpSpPr/>
          <p:nvPr/>
        </p:nvGrpSpPr>
        <p:grpSpPr>
          <a:xfrm>
            <a:off x="4648200" y="914396"/>
            <a:ext cx="3623437" cy="2590802"/>
            <a:chOff x="4648200" y="914396"/>
            <a:chExt cx="3623437" cy="2590802"/>
          </a:xfrm>
        </p:grpSpPr>
        <p:sp>
          <p:nvSpPr>
            <p:cNvPr id="16" name="Down Arrow 15"/>
            <p:cNvSpPr/>
            <p:nvPr/>
          </p:nvSpPr>
          <p:spPr>
            <a:xfrm rot="10800000">
              <a:off x="4648200" y="914396"/>
              <a:ext cx="3623437" cy="2590802"/>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8" name="TextBox 7"/>
            <p:cNvSpPr txBox="1"/>
            <p:nvPr/>
          </p:nvSpPr>
          <p:spPr>
            <a:xfrm>
              <a:off x="5288508" y="1683601"/>
              <a:ext cx="2342822" cy="830997"/>
            </a:xfrm>
            <a:prstGeom prst="rect">
              <a:avLst/>
            </a:prstGeom>
            <a:noFill/>
          </p:spPr>
          <p:txBody>
            <a:bodyPr wrap="none" rtlCol="0">
              <a:spAutoFit/>
            </a:bodyPr>
            <a:lstStyle/>
            <a:p>
              <a:pPr algn="ctr"/>
              <a:r>
                <a:rPr lang="en-US" sz="2400" dirty="0" smtClean="0">
                  <a:solidFill>
                    <a:schemeClr val="bg1"/>
                  </a:solidFill>
                </a:rPr>
                <a:t>Psychological </a:t>
              </a:r>
            </a:p>
            <a:p>
              <a:pPr algn="ctr"/>
              <a:r>
                <a:rPr lang="en-US" sz="2400" dirty="0" smtClean="0">
                  <a:solidFill>
                    <a:schemeClr val="bg1"/>
                  </a:solidFill>
                </a:rPr>
                <a:t>Distress</a:t>
              </a:r>
              <a:endParaRPr lang="en-US" sz="2400" dirty="0">
                <a:solidFill>
                  <a:schemeClr val="bg1"/>
                </a:solidFill>
              </a:endParaRPr>
            </a:p>
          </p:txBody>
        </p:sp>
      </p:grpSp>
      <p:sp>
        <p:nvSpPr>
          <p:cNvPr id="10" name="TextBox 9"/>
          <p:cNvSpPr txBox="1"/>
          <p:nvPr/>
        </p:nvSpPr>
        <p:spPr>
          <a:xfrm>
            <a:off x="4191000" y="5486400"/>
            <a:ext cx="609600" cy="784830"/>
          </a:xfrm>
          <a:prstGeom prst="rect">
            <a:avLst/>
          </a:prstGeom>
          <a:noFill/>
        </p:spPr>
        <p:txBody>
          <a:bodyPr wrap="square" rtlCol="0">
            <a:spAutoFit/>
          </a:bodyPr>
          <a:lstStyle/>
          <a:p>
            <a:r>
              <a:rPr lang="en-US" sz="4500" dirty="0" smtClean="0"/>
              <a:t>≈</a:t>
            </a:r>
          </a:p>
        </p:txBody>
      </p:sp>
      <p:grpSp>
        <p:nvGrpSpPr>
          <p:cNvPr id="36" name="Group 35"/>
          <p:cNvGrpSpPr/>
          <p:nvPr/>
        </p:nvGrpSpPr>
        <p:grpSpPr>
          <a:xfrm>
            <a:off x="914400" y="4169228"/>
            <a:ext cx="3623437" cy="2590802"/>
            <a:chOff x="914400" y="4169228"/>
            <a:chExt cx="3623437" cy="2590802"/>
          </a:xfrm>
        </p:grpSpPr>
        <p:sp>
          <p:nvSpPr>
            <p:cNvPr id="23" name="Down Arrow 22"/>
            <p:cNvSpPr/>
            <p:nvPr/>
          </p:nvSpPr>
          <p:spPr>
            <a:xfrm rot="10800000">
              <a:off x="914400" y="4169228"/>
              <a:ext cx="3623437" cy="2590802"/>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14" name="TextBox 13"/>
            <p:cNvSpPr txBox="1"/>
            <p:nvPr/>
          </p:nvSpPr>
          <p:spPr>
            <a:xfrm>
              <a:off x="1728123" y="4953000"/>
              <a:ext cx="2005677" cy="461665"/>
            </a:xfrm>
            <a:prstGeom prst="rect">
              <a:avLst/>
            </a:prstGeom>
            <a:noFill/>
          </p:spPr>
          <p:txBody>
            <a:bodyPr wrap="none" rtlCol="0">
              <a:spAutoFit/>
            </a:bodyPr>
            <a:lstStyle/>
            <a:p>
              <a:pPr algn="ctr"/>
              <a:r>
                <a:rPr lang="en-US" sz="2400" dirty="0" smtClean="0">
                  <a:solidFill>
                    <a:schemeClr val="bg1"/>
                  </a:solidFill>
                </a:rPr>
                <a:t>Mindfulness</a:t>
              </a:r>
              <a:endParaRPr lang="en-US" sz="2400" dirty="0">
                <a:solidFill>
                  <a:schemeClr val="bg1"/>
                </a:solidFill>
              </a:endParaRPr>
            </a:p>
          </p:txBody>
        </p:sp>
      </p:grpSp>
      <p:grpSp>
        <p:nvGrpSpPr>
          <p:cNvPr id="37" name="Group 36"/>
          <p:cNvGrpSpPr/>
          <p:nvPr/>
        </p:nvGrpSpPr>
        <p:grpSpPr>
          <a:xfrm>
            <a:off x="4648200" y="4190998"/>
            <a:ext cx="3623437" cy="2590802"/>
            <a:chOff x="4648200" y="4190998"/>
            <a:chExt cx="3623437" cy="2590802"/>
          </a:xfrm>
        </p:grpSpPr>
        <p:sp>
          <p:nvSpPr>
            <p:cNvPr id="20" name="Down Arrow 19"/>
            <p:cNvSpPr/>
            <p:nvPr/>
          </p:nvSpPr>
          <p:spPr>
            <a:xfrm>
              <a:off x="4648200" y="4190998"/>
              <a:ext cx="3623437" cy="2590802"/>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21" name="TextBox 20"/>
            <p:cNvSpPr txBox="1"/>
            <p:nvPr/>
          </p:nvSpPr>
          <p:spPr>
            <a:xfrm>
              <a:off x="5334000" y="5410200"/>
              <a:ext cx="2342821" cy="830997"/>
            </a:xfrm>
            <a:prstGeom prst="rect">
              <a:avLst/>
            </a:prstGeom>
            <a:noFill/>
          </p:spPr>
          <p:txBody>
            <a:bodyPr wrap="none" rtlCol="0">
              <a:spAutoFit/>
            </a:bodyPr>
            <a:lstStyle/>
            <a:p>
              <a:r>
                <a:rPr lang="en-US" sz="2400" dirty="0" smtClean="0">
                  <a:solidFill>
                    <a:schemeClr val="bg1"/>
                  </a:solidFill>
                </a:rPr>
                <a:t>Psychological </a:t>
              </a:r>
            </a:p>
            <a:p>
              <a:pPr algn="ctr"/>
              <a:r>
                <a:rPr lang="en-US" sz="2400" dirty="0" smtClean="0">
                  <a:solidFill>
                    <a:schemeClr val="bg1"/>
                  </a:solidFill>
                </a:rPr>
                <a:t>Distress</a:t>
              </a:r>
              <a:endParaRPr lang="en-US" sz="2400" dirty="0">
                <a:solidFill>
                  <a:schemeClr val="bg1"/>
                </a:solidFill>
              </a:endParaRPr>
            </a:p>
          </p:txBody>
        </p:sp>
      </p:grpSp>
    </p:spTree>
    <p:extLst>
      <p:ext uri="{BB962C8B-B14F-4D97-AF65-F5344CB8AC3E}">
        <p14:creationId xmlns:p14="http://schemas.microsoft.com/office/powerpoint/2010/main" val="423383331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1000"/>
                                        <p:tgtEl>
                                          <p:spTgt spid="36"/>
                                        </p:tgtEl>
                                      </p:cBhvr>
                                    </p:animEffect>
                                    <p:anim calcmode="lin" valueType="num">
                                      <p:cBhvr>
                                        <p:cTn id="25" dur="1000" fill="hold"/>
                                        <p:tgtEl>
                                          <p:spTgt spid="36"/>
                                        </p:tgtEl>
                                        <p:attrNameLst>
                                          <p:attrName>ppt_x</p:attrName>
                                        </p:attrNameLst>
                                      </p:cBhvr>
                                      <p:tavLst>
                                        <p:tav tm="0">
                                          <p:val>
                                            <p:strVal val="#ppt_x"/>
                                          </p:val>
                                        </p:tav>
                                        <p:tav tm="100000">
                                          <p:val>
                                            <p:strVal val="#ppt_x"/>
                                          </p:val>
                                        </p:tav>
                                      </p:tavLst>
                                    </p:anim>
                                    <p:anim calcmode="lin" valueType="num">
                                      <p:cBhvr>
                                        <p:cTn id="26" dur="1000" fill="hold"/>
                                        <p:tgtEl>
                                          <p:spTgt spid="36"/>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par>
                          <p:cTn id="31" fill="hold">
                            <p:stCondLst>
                              <p:cond delay="1500"/>
                            </p:stCondLst>
                            <p:childTnLst>
                              <p:par>
                                <p:cTn id="32" presetID="47" presetClass="entr" presetSubtype="0" fill="hold"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1000"/>
                                        <p:tgtEl>
                                          <p:spTgt spid="37"/>
                                        </p:tgtEl>
                                      </p:cBhvr>
                                    </p:animEffect>
                                    <p:anim calcmode="lin" valueType="num">
                                      <p:cBhvr>
                                        <p:cTn id="35" dur="1000" fill="hold"/>
                                        <p:tgtEl>
                                          <p:spTgt spid="37"/>
                                        </p:tgtEl>
                                        <p:attrNameLst>
                                          <p:attrName>ppt_x</p:attrName>
                                        </p:attrNameLst>
                                      </p:cBhvr>
                                      <p:tavLst>
                                        <p:tav tm="0">
                                          <p:val>
                                            <p:strVal val="#ppt_x"/>
                                          </p:val>
                                        </p:tav>
                                        <p:tav tm="100000">
                                          <p:val>
                                            <p:strVal val="#ppt_x"/>
                                          </p:val>
                                        </p:tav>
                                      </p:tavLst>
                                    </p:anim>
                                    <p:anim calcmode="lin" valueType="num">
                                      <p:cBhvr>
                                        <p:cTn id="3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cont.</a:t>
            </a:r>
            <a:endParaRPr lang="en-US" dirty="0"/>
          </a:p>
        </p:txBody>
      </p:sp>
      <p:sp>
        <p:nvSpPr>
          <p:cNvPr id="3" name="Content Placeholder 2"/>
          <p:cNvSpPr>
            <a:spLocks noGrp="1"/>
          </p:cNvSpPr>
          <p:nvPr>
            <p:ph idx="1"/>
          </p:nvPr>
        </p:nvSpPr>
        <p:spPr/>
        <p:txBody>
          <a:bodyPr>
            <a:normAutofit/>
          </a:bodyPr>
          <a:lstStyle/>
          <a:p>
            <a:r>
              <a:rPr lang="en-US" sz="2000" dirty="0" smtClean="0"/>
              <a:t>Role of internal cues in understanding psychological adjustment</a:t>
            </a:r>
          </a:p>
          <a:p>
            <a:r>
              <a:rPr lang="en-US" sz="2000" dirty="0" err="1" smtClean="0"/>
              <a:t>Transdiagnostic</a:t>
            </a:r>
            <a:r>
              <a:rPr lang="en-US" sz="2000" dirty="0" smtClean="0"/>
              <a:t> nature of Mindfulness and psychological inflexibility linked to psychological distresses </a:t>
            </a:r>
          </a:p>
          <a:p>
            <a:endParaRPr lang="en-US" sz="2000" dirty="0"/>
          </a:p>
        </p:txBody>
      </p:sp>
    </p:spTree>
    <p:extLst>
      <p:ext uri="{BB962C8B-B14F-4D97-AF65-F5344CB8AC3E}">
        <p14:creationId xmlns:p14="http://schemas.microsoft.com/office/powerpoint/2010/main" val="2076276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Future </a:t>
            </a:r>
            <a:r>
              <a:rPr lang="en-US" dirty="0" smtClean="0"/>
              <a:t>Directions</a:t>
            </a:r>
            <a:endParaRPr lang="en-US" dirty="0"/>
          </a:p>
        </p:txBody>
      </p:sp>
      <p:sp>
        <p:nvSpPr>
          <p:cNvPr id="3" name="Content Placeholder 2"/>
          <p:cNvSpPr>
            <a:spLocks noGrp="1"/>
          </p:cNvSpPr>
          <p:nvPr>
            <p:ph idx="1"/>
          </p:nvPr>
        </p:nvSpPr>
        <p:spPr/>
        <p:txBody>
          <a:bodyPr>
            <a:normAutofit/>
          </a:bodyPr>
          <a:lstStyle/>
          <a:p>
            <a:r>
              <a:rPr lang="en-US" sz="2000" dirty="0" smtClean="0"/>
              <a:t>Mindfulness </a:t>
            </a:r>
            <a:r>
              <a:rPr lang="en-US" sz="2000" dirty="0" smtClean="0"/>
              <a:t>and psychological inflexibility as moderators </a:t>
            </a:r>
            <a:r>
              <a:rPr lang="en-US" sz="2000" dirty="0" smtClean="0"/>
              <a:t>between </a:t>
            </a:r>
            <a:r>
              <a:rPr lang="en-US" sz="2000" dirty="0" smtClean="0"/>
              <a:t>mainstream and culture-specific risk factors for </a:t>
            </a:r>
            <a:r>
              <a:rPr lang="en-US" sz="2000" dirty="0" smtClean="0"/>
              <a:t>Asian </a:t>
            </a:r>
            <a:r>
              <a:rPr lang="en-US" sz="2000" dirty="0" smtClean="0"/>
              <a:t>Americans</a:t>
            </a:r>
          </a:p>
          <a:p>
            <a:r>
              <a:rPr lang="en-US" sz="2000" dirty="0"/>
              <a:t>Future research that incorporates more specific information about the participants' cultural </a:t>
            </a:r>
            <a:r>
              <a:rPr lang="en-US" sz="2000" dirty="0" smtClean="0"/>
              <a:t>factors </a:t>
            </a:r>
          </a:p>
          <a:p>
            <a:pPr lvl="1"/>
            <a:r>
              <a:rPr lang="en-US" sz="1800" dirty="0" smtClean="0"/>
              <a:t>Acculturation levels &amp; </a:t>
            </a:r>
            <a:r>
              <a:rPr lang="en-US" sz="1800" dirty="0"/>
              <a:t>stresses </a:t>
            </a:r>
            <a:endParaRPr lang="en-US" sz="1800" dirty="0" smtClean="0"/>
          </a:p>
          <a:p>
            <a:pPr lvl="1"/>
            <a:r>
              <a:rPr lang="en-US" sz="1800" dirty="0" smtClean="0"/>
              <a:t>Being foreign born vs. U.S. born</a:t>
            </a:r>
          </a:p>
          <a:p>
            <a:pPr lvl="1"/>
            <a:r>
              <a:rPr lang="en-US" sz="1800" dirty="0" smtClean="0"/>
              <a:t>Number of family generations in the U.S.</a:t>
            </a:r>
            <a:endParaRPr lang="en-US" sz="1800" dirty="0"/>
          </a:p>
        </p:txBody>
      </p:sp>
    </p:spTree>
    <p:extLst>
      <p:ext uri="{BB962C8B-B14F-4D97-AF65-F5344CB8AC3E}">
        <p14:creationId xmlns:p14="http://schemas.microsoft.com/office/powerpoint/2010/main" val="227607653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5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5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t>
            </a:r>
            <a:endParaRPr lang="en-US" dirty="0"/>
          </a:p>
        </p:txBody>
      </p:sp>
      <p:sp>
        <p:nvSpPr>
          <p:cNvPr id="3" name="Content Placeholder 2"/>
          <p:cNvSpPr>
            <a:spLocks noGrp="1"/>
          </p:cNvSpPr>
          <p:nvPr>
            <p:ph idx="1"/>
          </p:nvPr>
        </p:nvSpPr>
        <p:spPr/>
        <p:txBody>
          <a:bodyPr>
            <a:normAutofit/>
          </a:bodyPr>
          <a:lstStyle/>
          <a:p>
            <a:r>
              <a:rPr lang="en-US" sz="2000" dirty="0"/>
              <a:t>Non-clinical sample</a:t>
            </a:r>
          </a:p>
          <a:p>
            <a:r>
              <a:rPr lang="en-US" sz="2000" dirty="0"/>
              <a:t>Self-report measures</a:t>
            </a:r>
          </a:p>
          <a:p>
            <a:r>
              <a:rPr lang="en-US" sz="2000" dirty="0"/>
              <a:t>College </a:t>
            </a:r>
            <a:r>
              <a:rPr lang="en-US" sz="2000" dirty="0" smtClean="0"/>
              <a:t>students</a:t>
            </a:r>
          </a:p>
          <a:p>
            <a:r>
              <a:rPr lang="en-US" sz="2000" dirty="0" smtClean="0"/>
              <a:t>Limited external validity </a:t>
            </a:r>
            <a:endParaRPr lang="en-US" sz="2000" dirty="0"/>
          </a:p>
          <a:p>
            <a:r>
              <a:rPr lang="en-US" sz="2000" dirty="0"/>
              <a:t>Concepts not fully captured by measures </a:t>
            </a:r>
          </a:p>
          <a:p>
            <a:endParaRPr lang="en-US" sz="2000" dirty="0"/>
          </a:p>
        </p:txBody>
      </p:sp>
    </p:spTree>
    <p:extLst>
      <p:ext uri="{BB962C8B-B14F-4D97-AF65-F5344CB8AC3E}">
        <p14:creationId xmlns:p14="http://schemas.microsoft.com/office/powerpoint/2010/main" val="338752015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5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5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C:\Users\masuda-lab\AppData\Local\Microsoft\Windows\INetCache\IE\MS7YQ4E7\MP900315598[1].jpg"/>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0" y="1386998"/>
            <a:ext cx="9144000" cy="547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06894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1000"/>
                                  </p:stCondLst>
                                  <p:childTnLst>
                                    <p:animRot by="120000">
                                      <p:cBhvr>
                                        <p:cTn id="6" dur="100" fill="hold">
                                          <p:stCondLst>
                                            <p:cond delay="0"/>
                                          </p:stCondLst>
                                        </p:cTn>
                                        <p:tgtEl>
                                          <p:spTgt spid="1026"/>
                                        </p:tgtEl>
                                        <p:attrNameLst>
                                          <p:attrName>r</p:attrName>
                                        </p:attrNameLst>
                                      </p:cBhvr>
                                    </p:animRot>
                                    <p:animRot by="-240000">
                                      <p:cBhvr>
                                        <p:cTn id="7" dur="200" fill="hold">
                                          <p:stCondLst>
                                            <p:cond delay="200"/>
                                          </p:stCondLst>
                                        </p:cTn>
                                        <p:tgtEl>
                                          <p:spTgt spid="1026"/>
                                        </p:tgtEl>
                                        <p:attrNameLst>
                                          <p:attrName>r</p:attrName>
                                        </p:attrNameLst>
                                      </p:cBhvr>
                                    </p:animRot>
                                    <p:animRot by="240000">
                                      <p:cBhvr>
                                        <p:cTn id="8" dur="200" fill="hold">
                                          <p:stCondLst>
                                            <p:cond delay="400"/>
                                          </p:stCondLst>
                                        </p:cTn>
                                        <p:tgtEl>
                                          <p:spTgt spid="1026"/>
                                        </p:tgtEl>
                                        <p:attrNameLst>
                                          <p:attrName>r</p:attrName>
                                        </p:attrNameLst>
                                      </p:cBhvr>
                                    </p:animRot>
                                    <p:animRot by="-240000">
                                      <p:cBhvr>
                                        <p:cTn id="9" dur="200" fill="hold">
                                          <p:stCondLst>
                                            <p:cond delay="600"/>
                                          </p:stCondLst>
                                        </p:cTn>
                                        <p:tgtEl>
                                          <p:spTgt spid="1026"/>
                                        </p:tgtEl>
                                        <p:attrNameLst>
                                          <p:attrName>r</p:attrName>
                                        </p:attrNameLst>
                                      </p:cBhvr>
                                    </p:animRot>
                                    <p:animRot by="120000">
                                      <p:cBhvr>
                                        <p:cTn id="10" dur="200" fill="hold">
                                          <p:stCondLst>
                                            <p:cond delay="800"/>
                                          </p:stCondLst>
                                        </p:cTn>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4" name="Content Placeholder 2"/>
          <p:cNvSpPr>
            <a:spLocks noGrp="1"/>
          </p:cNvSpPr>
          <p:nvPr>
            <p:ph idx="1"/>
          </p:nvPr>
        </p:nvSpPr>
        <p:spPr>
          <a:xfrm>
            <a:off x="1009443" y="1307291"/>
            <a:ext cx="7125112" cy="5931709"/>
          </a:xfrm>
        </p:spPr>
        <p:txBody>
          <a:bodyPr>
            <a:normAutofit fontScale="40000" lnSpcReduction="20000"/>
          </a:bodyPr>
          <a:lstStyle/>
          <a:p>
            <a:r>
              <a:rPr lang="en-US" dirty="0"/>
              <a:t>Bond, F. W., Hayes, S. C., Baer, R. A., Carpenter, K. M., </a:t>
            </a:r>
            <a:r>
              <a:rPr lang="en-US" dirty="0" err="1"/>
              <a:t>Guenole</a:t>
            </a:r>
            <a:r>
              <a:rPr lang="en-US" dirty="0"/>
              <a:t>, N., </a:t>
            </a:r>
            <a:r>
              <a:rPr lang="en-US" dirty="0" err="1"/>
              <a:t>Orcutt</a:t>
            </a:r>
            <a:r>
              <a:rPr lang="en-US" dirty="0"/>
              <a:t>, H. K., . . . </a:t>
            </a:r>
            <a:r>
              <a:rPr lang="en-US" dirty="0" err="1"/>
              <a:t>Zettle</a:t>
            </a:r>
            <a:r>
              <a:rPr lang="en-US" dirty="0"/>
              <a:t>, R. D. (2011). Preliminary psychometric properties of the Acceptance and Action Questionnaire–II: A revised measure of psychological inflexibility and experiential avoidance. </a:t>
            </a:r>
            <a:r>
              <a:rPr lang="en-US" i="1" dirty="0"/>
              <a:t>Behavior Therapy, 42</a:t>
            </a:r>
            <a:r>
              <a:rPr lang="en-US" dirty="0"/>
              <a:t>(4), 676-688. </a:t>
            </a:r>
            <a:r>
              <a:rPr lang="en-US" dirty="0" err="1"/>
              <a:t>doi</a:t>
            </a:r>
            <a:r>
              <a:rPr lang="en-US" dirty="0"/>
              <a:t>: 10.1016/j.beth.2011.03.007 </a:t>
            </a:r>
            <a:endParaRPr lang="en-US" dirty="0" smtClean="0"/>
          </a:p>
          <a:p>
            <a:r>
              <a:rPr lang="en-US" dirty="0"/>
              <a:t>Bond, F. W., &amp; </a:t>
            </a:r>
            <a:r>
              <a:rPr lang="en-US" dirty="0" err="1"/>
              <a:t>Bunce</a:t>
            </a:r>
            <a:r>
              <a:rPr lang="en-US" dirty="0"/>
              <a:t>, D. (2000). Mediators of change in emotion-focused and problem-focused worksite stress management interventions. </a:t>
            </a:r>
            <a:r>
              <a:rPr lang="en-US" i="1" dirty="0"/>
              <a:t>Journal of Occupational Health Psychology, 5</a:t>
            </a:r>
            <a:r>
              <a:rPr lang="en-US" dirty="0"/>
              <a:t>(1), 156-163. </a:t>
            </a:r>
            <a:r>
              <a:rPr lang="en-US" dirty="0" err="1"/>
              <a:t>doi</a:t>
            </a:r>
            <a:r>
              <a:rPr lang="en-US" dirty="0"/>
              <a:t>: 10.1037/1076-8998.5.1.156 </a:t>
            </a:r>
            <a:endParaRPr lang="en-US" dirty="0" smtClean="0"/>
          </a:p>
          <a:p>
            <a:r>
              <a:rPr lang="en-US" dirty="0"/>
              <a:t>Brown, K. W., &amp; Ryan, R. M. (2003). The benefits of being present: Mindfulness and its role in psychological well-being. </a:t>
            </a:r>
            <a:r>
              <a:rPr lang="en-US" i="1" dirty="0"/>
              <a:t>Journal of Personality and Social Psychology, 84</a:t>
            </a:r>
            <a:r>
              <a:rPr lang="en-US" dirty="0"/>
              <a:t>(4), 822-848. </a:t>
            </a:r>
            <a:r>
              <a:rPr lang="en-US" dirty="0" err="1"/>
              <a:t>doi</a:t>
            </a:r>
            <a:r>
              <a:rPr lang="en-US" dirty="0"/>
              <a:t>: 10.1037/0022-3514.84.4.822 </a:t>
            </a:r>
            <a:endParaRPr lang="en-US" dirty="0" smtClean="0"/>
          </a:p>
          <a:p>
            <a:r>
              <a:rPr lang="en-US" dirty="0"/>
              <a:t>Brown, K. W., Ryan, R. M., &amp; Creswell, J. D. (2007). Mindfulness: Theoretical foundations and evidence for its salutary effects. </a:t>
            </a:r>
            <a:r>
              <a:rPr lang="en-US" i="1" dirty="0"/>
              <a:t>Psychological Inquiry, 18</a:t>
            </a:r>
            <a:r>
              <a:rPr lang="en-US" dirty="0"/>
              <a:t>(4), 211-237. </a:t>
            </a:r>
            <a:endParaRPr lang="en-US" dirty="0" smtClean="0"/>
          </a:p>
          <a:p>
            <a:r>
              <a:rPr lang="en-US" dirty="0"/>
              <a:t>Chambers, R., </a:t>
            </a:r>
            <a:r>
              <a:rPr lang="en-US" dirty="0" err="1"/>
              <a:t>Gullone</a:t>
            </a:r>
            <a:r>
              <a:rPr lang="en-US" dirty="0"/>
              <a:t>, E., &amp; Allen, N. B. (2009). Mindful emotion regulation: An integrative review. </a:t>
            </a:r>
            <a:r>
              <a:rPr lang="en-US" i="1" dirty="0"/>
              <a:t>Clinical Psychology Review, 29</a:t>
            </a:r>
            <a:r>
              <a:rPr lang="en-US" dirty="0"/>
              <a:t>(6), 560-572. </a:t>
            </a:r>
            <a:r>
              <a:rPr lang="en-US" dirty="0" err="1"/>
              <a:t>doi</a:t>
            </a:r>
            <a:r>
              <a:rPr lang="en-US" dirty="0"/>
              <a:t>: S0272-7358(09)00086-5 [</a:t>
            </a:r>
            <a:r>
              <a:rPr lang="en-US" dirty="0" err="1"/>
              <a:t>pii</a:t>
            </a:r>
            <a:r>
              <a:rPr lang="en-US" dirty="0"/>
              <a:t>] 10.1016/j.cpr.2009.06.005 </a:t>
            </a:r>
            <a:endParaRPr lang="en-US" dirty="0" smtClean="0"/>
          </a:p>
          <a:p>
            <a:r>
              <a:rPr lang="en-US" dirty="0"/>
              <a:t>Cook, D., &amp; Hayes, S. C. (2010). Acceptance-based coping and the psychological adjustment of Asian and Caucasian Americans. </a:t>
            </a:r>
            <a:r>
              <a:rPr lang="en-US" i="1" dirty="0"/>
              <a:t>International Journal of Behavioral Consultation and Therapy, 6</a:t>
            </a:r>
            <a:r>
              <a:rPr lang="en-US" dirty="0"/>
              <a:t>(3), 186-197. </a:t>
            </a:r>
            <a:endParaRPr lang="en-US" dirty="0" smtClean="0"/>
          </a:p>
          <a:p>
            <a:r>
              <a:rPr lang="en-US" dirty="0"/>
              <a:t>Derogatis, L. R. (2001). </a:t>
            </a:r>
            <a:r>
              <a:rPr lang="en-US" i="1" dirty="0"/>
              <a:t>Brief Symptom Inventory-18 (BSI-18) administration, scoring, and procedure manuals </a:t>
            </a:r>
            <a:r>
              <a:rPr lang="en-US" dirty="0"/>
              <a:t>(3rd ed.). Minneapolis: NCS Pearson. </a:t>
            </a:r>
            <a:endParaRPr lang="en-US" dirty="0" smtClean="0"/>
          </a:p>
          <a:p>
            <a:r>
              <a:rPr lang="en-US" dirty="0"/>
              <a:t>Gupta, A., Szymanski, D. M., &amp; Leong, F. T. L. (2011). The “model minority myth”: Internalized racialism of positive stereotypes as correlates of psychological distress, and attitudes toward help-seeking. </a:t>
            </a:r>
            <a:r>
              <a:rPr lang="en-US" i="1" dirty="0"/>
              <a:t>Asian American Journal of Psychology, 2</a:t>
            </a:r>
            <a:r>
              <a:rPr lang="en-US" dirty="0"/>
              <a:t>(2), 101-114. </a:t>
            </a:r>
            <a:r>
              <a:rPr lang="en-US" dirty="0" err="1"/>
              <a:t>doi</a:t>
            </a:r>
            <a:r>
              <a:rPr lang="en-US" dirty="0"/>
              <a:t>: 10.1037/a0024183 </a:t>
            </a:r>
          </a:p>
          <a:p>
            <a:r>
              <a:rPr lang="en-US" dirty="0" smtClean="0"/>
              <a:t>Hayes</a:t>
            </a:r>
            <a:r>
              <a:rPr lang="en-US" dirty="0"/>
              <a:t>, S. C., </a:t>
            </a:r>
            <a:r>
              <a:rPr lang="en-US" dirty="0" err="1"/>
              <a:t>Luoma</a:t>
            </a:r>
            <a:r>
              <a:rPr lang="en-US" dirty="0"/>
              <a:t>, J. B., Bond, F. W., Masuda, A., &amp; Lillis, J. (2006). Acceptance and commitment therapy: Model, processes and outcomes. </a:t>
            </a:r>
            <a:r>
              <a:rPr lang="en-US" i="1" dirty="0" err="1"/>
              <a:t>Behaviour</a:t>
            </a:r>
            <a:r>
              <a:rPr lang="en-US" i="1" dirty="0"/>
              <a:t> Research and Therapy, 44</a:t>
            </a:r>
            <a:r>
              <a:rPr lang="en-US" dirty="0"/>
              <a:t>(1), 1-25. </a:t>
            </a:r>
            <a:r>
              <a:rPr lang="en-US" dirty="0" err="1"/>
              <a:t>doi</a:t>
            </a:r>
            <a:r>
              <a:rPr lang="en-US" dirty="0"/>
              <a:t>: 10.1016/j.brat.2005.06.006 </a:t>
            </a:r>
            <a:endParaRPr lang="en-US" dirty="0" smtClean="0"/>
          </a:p>
          <a:p>
            <a:r>
              <a:rPr lang="en-US" dirty="0"/>
              <a:t>Howell, A. J., </a:t>
            </a:r>
            <a:r>
              <a:rPr lang="en-US" dirty="0" err="1"/>
              <a:t>Digdon</a:t>
            </a:r>
            <a:r>
              <a:rPr lang="en-US" dirty="0"/>
              <a:t>, N. L., &amp; </a:t>
            </a:r>
            <a:r>
              <a:rPr lang="en-US" dirty="0" err="1"/>
              <a:t>Buro</a:t>
            </a:r>
            <a:r>
              <a:rPr lang="en-US" dirty="0"/>
              <a:t>, K. (2010). Mindfulness predicts sleep-related self-regulation and well-being. </a:t>
            </a:r>
            <a:r>
              <a:rPr lang="en-US" i="1" dirty="0"/>
              <a:t>Personality and Individual Differences, 48</a:t>
            </a:r>
            <a:r>
              <a:rPr lang="en-US" dirty="0"/>
              <a:t>(4), 419-424. </a:t>
            </a:r>
            <a:r>
              <a:rPr lang="en-US" dirty="0" err="1"/>
              <a:t>doi</a:t>
            </a:r>
            <a:r>
              <a:rPr lang="en-US" dirty="0"/>
              <a:t>: 10.1016/j.paid.2009.11.009 </a:t>
            </a:r>
          </a:p>
          <a:p>
            <a:r>
              <a:rPr lang="en-US" dirty="0"/>
              <a:t>Howell, A. J., </a:t>
            </a:r>
            <a:r>
              <a:rPr lang="en-US" dirty="0" err="1"/>
              <a:t>Digdon</a:t>
            </a:r>
            <a:r>
              <a:rPr lang="en-US" dirty="0"/>
              <a:t>, N. L., </a:t>
            </a:r>
            <a:r>
              <a:rPr lang="en-US" dirty="0" err="1"/>
              <a:t>Buro</a:t>
            </a:r>
            <a:r>
              <a:rPr lang="en-US" dirty="0"/>
              <a:t>, K., &amp; </a:t>
            </a:r>
            <a:r>
              <a:rPr lang="en-US" dirty="0" err="1"/>
              <a:t>Sheptycki</a:t>
            </a:r>
            <a:r>
              <a:rPr lang="en-US" dirty="0"/>
              <a:t>, A. R. (2008). Relations among mindfulness, well-being, and sleep. </a:t>
            </a:r>
            <a:r>
              <a:rPr lang="en-US" i="1" dirty="0"/>
              <a:t>Personality and Individual Differences, 45</a:t>
            </a:r>
            <a:r>
              <a:rPr lang="en-US" dirty="0"/>
              <a:t>(8), 773-777. </a:t>
            </a:r>
            <a:r>
              <a:rPr lang="en-US" dirty="0" err="1"/>
              <a:t>doi</a:t>
            </a:r>
            <a:r>
              <a:rPr lang="en-US" dirty="0"/>
              <a:t>: 10.1016/j.paid.2008.08.005 </a:t>
            </a:r>
            <a:endParaRPr lang="en-US" dirty="0" smtClean="0"/>
          </a:p>
          <a:p>
            <a:r>
              <a:rPr lang="en-US" dirty="0"/>
              <a:t>Hwang, W. C., Myers, H. F., &amp; Takeuchi, D. T. (2000). Psychosocial predictors of first-onset depression in Chinese Americans. </a:t>
            </a:r>
            <a:r>
              <a:rPr lang="en-US" i="1" dirty="0"/>
              <a:t>Social Psychiatry and Psychiatric Epidemiology, 35</a:t>
            </a:r>
            <a:r>
              <a:rPr lang="en-US" dirty="0"/>
              <a:t>(3), 133-145. </a:t>
            </a:r>
            <a:r>
              <a:rPr lang="en-US" dirty="0" err="1"/>
              <a:t>doi</a:t>
            </a:r>
            <a:r>
              <a:rPr lang="en-US" dirty="0"/>
              <a:t>: 10.1007/s001270050196 </a:t>
            </a:r>
          </a:p>
          <a:p>
            <a:r>
              <a:rPr lang="en-US" dirty="0"/>
              <a:t>Hwang, W. C., &amp; Ting, J. Y. (2008). Disaggregating the effects of acculturation and acculturative stress on the mental health of Asian Americans. </a:t>
            </a:r>
            <a:r>
              <a:rPr lang="en-US" i="1" dirty="0"/>
              <a:t>Cultural Diversity and Ethnic Minority Psychology, 14</a:t>
            </a:r>
            <a:r>
              <a:rPr lang="en-US" dirty="0"/>
              <a:t>(2), 147-154. </a:t>
            </a:r>
            <a:r>
              <a:rPr lang="en-US" dirty="0" err="1"/>
              <a:t>doi</a:t>
            </a:r>
            <a:r>
              <a:rPr lang="en-US" dirty="0"/>
              <a:t>: 10.1037/1099-9809.14.2.147 </a:t>
            </a:r>
            <a:endParaRPr lang="en-US" dirty="0" smtClean="0"/>
          </a:p>
          <a:p>
            <a:r>
              <a:rPr lang="en-US" dirty="0"/>
              <a:t>Iwamoto, D. K., Liao, L., &amp; Liu, W. M. Masculine Norms, Avoidant Coping, Asian Values, And Depression Among Asian American Men.. </a:t>
            </a:r>
            <a:r>
              <a:rPr lang="en-US" i="1" dirty="0"/>
              <a:t>Psychology of Men &amp; Masculinity</a:t>
            </a:r>
            <a:r>
              <a:rPr lang="en-US" dirty="0"/>
              <a:t>, </a:t>
            </a:r>
            <a:r>
              <a:rPr lang="en-US" i="1" dirty="0"/>
              <a:t>11</a:t>
            </a:r>
            <a:r>
              <a:rPr lang="en-US" dirty="0"/>
              <a:t>, 15-24</a:t>
            </a:r>
            <a:r>
              <a:rPr lang="en-US" dirty="0"/>
              <a:t>. </a:t>
            </a:r>
            <a:r>
              <a:rPr lang="en-US" dirty="0" err="1"/>
              <a:t>doi</a:t>
            </a:r>
            <a:r>
              <a:rPr lang="en-US" dirty="0"/>
              <a:t>:  10.1037/a0017874</a:t>
            </a:r>
            <a:endParaRPr lang="en-US" dirty="0" smtClean="0"/>
          </a:p>
          <a:p>
            <a:r>
              <a:rPr lang="en-US" dirty="0" err="1"/>
              <a:t>Kashdan</a:t>
            </a:r>
            <a:r>
              <a:rPr lang="en-US" dirty="0"/>
              <a:t>, T. B., Barrios, V., Forsyth, J. P., &amp; Steger, M. F. (2006). Experiential avoidance as a generalized psychological vulnerability: Comparisons with coping and emotion regulation strategies. </a:t>
            </a:r>
            <a:r>
              <a:rPr lang="en-US" i="1" dirty="0" err="1"/>
              <a:t>Behaviour</a:t>
            </a:r>
            <a:r>
              <a:rPr lang="en-US" i="1" dirty="0"/>
              <a:t> Research and Therapy, 44</a:t>
            </a:r>
            <a:r>
              <a:rPr lang="en-US" dirty="0"/>
              <a:t>(9), 1301-1320. </a:t>
            </a:r>
            <a:r>
              <a:rPr lang="en-US" dirty="0" err="1"/>
              <a:t>doi</a:t>
            </a:r>
            <a:r>
              <a:rPr lang="en-US" dirty="0"/>
              <a:t>: 10.1016/j.brat.2005.10.003 </a:t>
            </a:r>
          </a:p>
          <a:p>
            <a:r>
              <a:rPr lang="en-US" dirty="0"/>
              <a:t>Liu W, Yu EH, Chang C, Fernandez M. “The mental health of Asian American teenagers: A research challenge.” In </a:t>
            </a:r>
            <a:r>
              <a:rPr lang="en-US" dirty="0" err="1" smtClean="0"/>
              <a:t>Stiffman</a:t>
            </a:r>
            <a:r>
              <a:rPr lang="en-US" dirty="0" smtClean="0"/>
              <a:t> </a:t>
            </a:r>
            <a:r>
              <a:rPr lang="en-US" dirty="0"/>
              <a:t>AR, Davis LE (Eds.), Ethnic Issues in Adolescent Mental Health (pp. 92-112)</a:t>
            </a:r>
            <a:endParaRPr lang="en-US" dirty="0" smtClean="0"/>
          </a:p>
          <a:p>
            <a:r>
              <a:rPr lang="en-US" dirty="0"/>
              <a:t>Masuda, A., &amp; Tully, E. C. (2012). The role of mindfulness and psychological flexibility in somatization, depression, anxiety, and general psychological distress in a nonclinical college sample. </a:t>
            </a:r>
            <a:r>
              <a:rPr lang="en-US" i="1" dirty="0"/>
              <a:t>Journal of Evidence-Based Complementary Alternative Medicine, 17</a:t>
            </a:r>
            <a:r>
              <a:rPr lang="en-US" dirty="0"/>
              <a:t>(1), 66-71. </a:t>
            </a:r>
            <a:r>
              <a:rPr lang="en-US" dirty="0" err="1"/>
              <a:t>doi</a:t>
            </a:r>
            <a:r>
              <a:rPr lang="en-US" dirty="0"/>
              <a:t>: 10.1177/2156587211423400 </a:t>
            </a:r>
            <a:endParaRPr lang="en-US" dirty="0" smtClean="0"/>
          </a:p>
          <a:p>
            <a:r>
              <a:rPr lang="en-US" dirty="0"/>
              <a:t>Masuda, A., Wendell, J. W., Chou, Y.-Y., &amp; Feinstein, A. B. (2010). Relationships among self-concealment, mindfulness and negative psychological outcomes in Asian American and European American college students. </a:t>
            </a:r>
            <a:r>
              <a:rPr lang="en-US" i="1" dirty="0"/>
              <a:t>International Journal for the Advancement of Counselling, 32</a:t>
            </a:r>
            <a:r>
              <a:rPr lang="en-US" dirty="0"/>
              <a:t>(3), 165-177. </a:t>
            </a:r>
            <a:r>
              <a:rPr lang="en-US" dirty="0" err="1"/>
              <a:t>doi</a:t>
            </a:r>
            <a:r>
              <a:rPr lang="en-US" dirty="0"/>
              <a:t>: 10.1007/s10447-010-9097-x </a:t>
            </a:r>
            <a:endParaRPr lang="en-US" dirty="0" smtClean="0"/>
          </a:p>
          <a:p>
            <a:r>
              <a:rPr lang="en-US" dirty="0"/>
              <a:t>Roemer, L., Lee, J. K., Salters-</a:t>
            </a:r>
            <a:r>
              <a:rPr lang="en-US" dirty="0" err="1"/>
              <a:t>Pedneault</a:t>
            </a:r>
            <a:r>
              <a:rPr lang="en-US" dirty="0"/>
              <a:t>, K., </a:t>
            </a:r>
            <a:r>
              <a:rPr lang="en-US" dirty="0" err="1"/>
              <a:t>Erisman</a:t>
            </a:r>
            <a:r>
              <a:rPr lang="en-US" dirty="0"/>
              <a:t>, S. M., </a:t>
            </a:r>
            <a:r>
              <a:rPr lang="en-US" dirty="0" err="1"/>
              <a:t>Orsillo</a:t>
            </a:r>
            <a:r>
              <a:rPr lang="en-US" dirty="0"/>
              <a:t>, S. M., &amp; </a:t>
            </a:r>
            <a:r>
              <a:rPr lang="en-US" dirty="0" err="1"/>
              <a:t>Mennin</a:t>
            </a:r>
            <a:r>
              <a:rPr lang="en-US" dirty="0"/>
              <a:t>, D. S. (2009). Mindfulness and emotion regulation difficulties in generalized anxiety disorder: Preliminary evidence for independent and overlapping contributions. </a:t>
            </a:r>
            <a:r>
              <a:rPr lang="en-US" i="1" dirty="0"/>
              <a:t>Behavior Therapy, 40</a:t>
            </a:r>
            <a:r>
              <a:rPr lang="en-US" dirty="0"/>
              <a:t>(2), 142-154. </a:t>
            </a:r>
            <a:r>
              <a:rPr lang="en-US" dirty="0" err="1"/>
              <a:t>doi</a:t>
            </a:r>
            <a:r>
              <a:rPr lang="en-US" dirty="0"/>
              <a:t>: 10.1016/j.beth.2008.04.001 </a:t>
            </a:r>
            <a:endParaRPr lang="en-US" dirty="0" smtClean="0"/>
          </a:p>
          <a:p>
            <a:r>
              <a:rPr lang="en-US" dirty="0" err="1"/>
              <a:t>Schmertz</a:t>
            </a:r>
            <a:r>
              <a:rPr lang="en-US" dirty="0"/>
              <a:t>, S. K., Masuda, A., &amp; Anderson, P. L. (2012). Cognitive processes mediate the relation between mindfulness and social anxiety within a clinical sample. </a:t>
            </a:r>
            <a:r>
              <a:rPr lang="en-US" i="1" dirty="0"/>
              <a:t>Journal of Clinical Psychology, 68</a:t>
            </a:r>
            <a:r>
              <a:rPr lang="en-US" dirty="0"/>
              <a:t>(3), 362-371. </a:t>
            </a:r>
            <a:r>
              <a:rPr lang="en-US" dirty="0" err="1"/>
              <a:t>doi</a:t>
            </a:r>
            <a:r>
              <a:rPr lang="en-US" dirty="0"/>
              <a:t>: 10.1002/jclp.20861 </a:t>
            </a:r>
            <a:endParaRPr lang="en-US" dirty="0" smtClean="0"/>
          </a:p>
          <a:p>
            <a:endParaRPr lang="en-US" dirty="0" smtClean="0"/>
          </a:p>
          <a:p>
            <a:endParaRPr lang="en-US" dirty="0"/>
          </a:p>
        </p:txBody>
      </p:sp>
    </p:spTree>
    <p:extLst>
      <p:ext uri="{BB962C8B-B14F-4D97-AF65-F5344CB8AC3E}">
        <p14:creationId xmlns:p14="http://schemas.microsoft.com/office/powerpoint/2010/main" val="96681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fade">
                                      <p:cBhvr>
                                        <p:cTn id="34" dur="500"/>
                                        <p:tgtEl>
                                          <p:spTgt spid="4">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500"/>
                                        <p:tgtEl>
                                          <p:spTgt spid="4">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fade">
                                      <p:cBhvr>
                                        <p:cTn id="40" dur="500"/>
                                        <p:tgtEl>
                                          <p:spTgt spid="4">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fade">
                                      <p:cBhvr>
                                        <p:cTn id="43" dur="500"/>
                                        <p:tgtEl>
                                          <p:spTgt spid="4">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xEl>
                                              <p:pRg st="13" end="13"/>
                                            </p:txEl>
                                          </p:spTgt>
                                        </p:tgtEl>
                                        <p:attrNameLst>
                                          <p:attrName>style.visibility</p:attrName>
                                        </p:attrNameLst>
                                      </p:cBhvr>
                                      <p:to>
                                        <p:strVal val="visible"/>
                                      </p:to>
                                    </p:set>
                                    <p:animEffect transition="in" filter="fade">
                                      <p:cBhvr>
                                        <p:cTn id="48" dur="500"/>
                                        <p:tgtEl>
                                          <p:spTgt spid="4">
                                            <p:txEl>
                                              <p:pRg st="13" end="13"/>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
                                            <p:txEl>
                                              <p:pRg st="14" end="14"/>
                                            </p:txEl>
                                          </p:spTgt>
                                        </p:tgtEl>
                                        <p:attrNameLst>
                                          <p:attrName>style.visibility</p:attrName>
                                        </p:attrNameLst>
                                      </p:cBhvr>
                                      <p:to>
                                        <p:strVal val="visible"/>
                                      </p:to>
                                    </p:set>
                                    <p:animEffect transition="in" filter="fade">
                                      <p:cBhvr>
                                        <p:cTn id="51" dur="500"/>
                                        <p:tgtEl>
                                          <p:spTgt spid="4">
                                            <p:txEl>
                                              <p:pRg st="14" end="1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
                                            <p:txEl>
                                              <p:pRg st="15" end="15"/>
                                            </p:txEl>
                                          </p:spTgt>
                                        </p:tgtEl>
                                        <p:attrNameLst>
                                          <p:attrName>style.visibility</p:attrName>
                                        </p:attrNameLst>
                                      </p:cBhvr>
                                      <p:to>
                                        <p:strVal val="visible"/>
                                      </p:to>
                                    </p:set>
                                    <p:animEffect transition="in" filter="fade">
                                      <p:cBhvr>
                                        <p:cTn id="56" dur="500"/>
                                        <p:tgtEl>
                                          <p:spTgt spid="4">
                                            <p:txEl>
                                              <p:pRg st="15" end="15"/>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
                                            <p:txEl>
                                              <p:pRg st="16" end="16"/>
                                            </p:txEl>
                                          </p:spTgt>
                                        </p:tgtEl>
                                        <p:attrNameLst>
                                          <p:attrName>style.visibility</p:attrName>
                                        </p:attrNameLst>
                                      </p:cBhvr>
                                      <p:to>
                                        <p:strVal val="visible"/>
                                      </p:to>
                                    </p:set>
                                    <p:animEffect transition="in" filter="fade">
                                      <p:cBhvr>
                                        <p:cTn id="59" dur="500"/>
                                        <p:tgtEl>
                                          <p:spTgt spid="4">
                                            <p:txEl>
                                              <p:pRg st="16" end="16"/>
                                            </p:tx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
                                            <p:txEl>
                                              <p:pRg st="17" end="17"/>
                                            </p:txEl>
                                          </p:spTgt>
                                        </p:tgtEl>
                                        <p:attrNameLst>
                                          <p:attrName>style.visibility</p:attrName>
                                        </p:attrNameLst>
                                      </p:cBhvr>
                                      <p:to>
                                        <p:strVal val="visible"/>
                                      </p:to>
                                    </p:set>
                                    <p:animEffect transition="in" filter="fade">
                                      <p:cBhvr>
                                        <p:cTn id="62" dur="500"/>
                                        <p:tgtEl>
                                          <p:spTgt spid="4">
                                            <p:txEl>
                                              <p:pRg st="17" end="17"/>
                                            </p:tx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
                                            <p:txEl>
                                              <p:pRg st="18" end="18"/>
                                            </p:txEl>
                                          </p:spTgt>
                                        </p:tgtEl>
                                        <p:attrNameLst>
                                          <p:attrName>style.visibility</p:attrName>
                                        </p:attrNameLst>
                                      </p:cBhvr>
                                      <p:to>
                                        <p:strVal val="visible"/>
                                      </p:to>
                                    </p:set>
                                    <p:animEffect transition="in" filter="fade">
                                      <p:cBhvr>
                                        <p:cTn id="65" dur="500"/>
                                        <p:tgtEl>
                                          <p:spTgt spid="4">
                                            <p:txEl>
                                              <p:pRg st="18" end="18"/>
                                            </p:tx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
                                            <p:txEl>
                                              <p:pRg st="19" end="19"/>
                                            </p:txEl>
                                          </p:spTgt>
                                        </p:tgtEl>
                                        <p:attrNameLst>
                                          <p:attrName>style.visibility</p:attrName>
                                        </p:attrNameLst>
                                      </p:cBhvr>
                                      <p:to>
                                        <p:strVal val="visible"/>
                                      </p:to>
                                    </p:set>
                                    <p:animEffect transition="in" filter="fade">
                                      <p:cBhvr>
                                        <p:cTn id="68" dur="500"/>
                                        <p:tgtEl>
                                          <p:spTgt spid="4">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Summary </a:t>
            </a:r>
            <a:endParaRPr lang="en-US" dirty="0"/>
          </a:p>
        </p:txBody>
      </p:sp>
      <p:sp>
        <p:nvSpPr>
          <p:cNvPr id="3" name="Content Placeholder 2"/>
          <p:cNvSpPr>
            <a:spLocks noGrp="1"/>
          </p:cNvSpPr>
          <p:nvPr>
            <p:ph idx="1"/>
          </p:nvPr>
        </p:nvSpPr>
        <p:spPr>
          <a:xfrm>
            <a:off x="1009443" y="2425563"/>
            <a:ext cx="7125112" cy="4051437"/>
          </a:xfrm>
        </p:spPr>
        <p:txBody>
          <a:bodyPr>
            <a:normAutofit/>
          </a:bodyPr>
          <a:lstStyle/>
          <a:p>
            <a:r>
              <a:rPr lang="en-US" sz="2000" dirty="0" smtClean="0"/>
              <a:t>Background and basis of study</a:t>
            </a:r>
          </a:p>
          <a:p>
            <a:r>
              <a:rPr lang="en-US" sz="2000" dirty="0" smtClean="0"/>
              <a:t>Methods</a:t>
            </a:r>
          </a:p>
          <a:p>
            <a:r>
              <a:rPr lang="en-US" sz="2000" dirty="0" smtClean="0"/>
              <a:t>Results</a:t>
            </a:r>
          </a:p>
          <a:p>
            <a:r>
              <a:rPr lang="en-US" sz="2000" dirty="0" smtClean="0"/>
              <a:t>Discussion </a:t>
            </a:r>
          </a:p>
          <a:p>
            <a:r>
              <a:rPr lang="en-US" sz="2000" dirty="0" smtClean="0"/>
              <a:t>Future Directions </a:t>
            </a:r>
            <a:endParaRPr lang="en-US" sz="2000" dirty="0" smtClean="0"/>
          </a:p>
          <a:p>
            <a:r>
              <a:rPr lang="en-US" sz="2000" dirty="0" smtClean="0"/>
              <a:t>Questions</a:t>
            </a:r>
            <a:endParaRPr lang="en-US" sz="2000" dirty="0" smtClean="0"/>
          </a:p>
          <a:p>
            <a:endParaRPr lang="en-US" sz="2000" dirty="0" smtClean="0"/>
          </a:p>
          <a:p>
            <a:endParaRPr lang="en-US" sz="2000" dirty="0" smtClean="0"/>
          </a:p>
          <a:p>
            <a:endParaRPr lang="en-US" sz="2000" dirty="0" smtClean="0"/>
          </a:p>
          <a:p>
            <a:endParaRPr lang="en-US" sz="2000" dirty="0" smtClean="0"/>
          </a:p>
        </p:txBody>
      </p:sp>
    </p:spTree>
    <p:extLst>
      <p:ext uri="{BB962C8B-B14F-4D97-AF65-F5344CB8AC3E}">
        <p14:creationId xmlns:p14="http://schemas.microsoft.com/office/powerpoint/2010/main" val="172049678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5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5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75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000" dirty="0" smtClean="0"/>
              <a:t>IV:</a:t>
            </a:r>
            <a:r>
              <a:rPr lang="en-US" sz="2000" dirty="0" smtClean="0"/>
              <a:t> </a:t>
            </a:r>
            <a:r>
              <a:rPr lang="en-US" sz="2000" b="1" dirty="0"/>
              <a:t>P</a:t>
            </a:r>
            <a:r>
              <a:rPr lang="en-US" sz="2000" b="1" dirty="0" smtClean="0"/>
              <a:t>sychological </a:t>
            </a:r>
            <a:r>
              <a:rPr lang="en-US" sz="2000" b="1" dirty="0" smtClean="0"/>
              <a:t>inflexibility</a:t>
            </a:r>
            <a:r>
              <a:rPr lang="en-US" sz="2000" dirty="0" smtClean="0"/>
              <a:t> and </a:t>
            </a:r>
            <a:r>
              <a:rPr lang="en-US" sz="2000" b="1" dirty="0" smtClean="0"/>
              <a:t>mindfulness</a:t>
            </a:r>
          </a:p>
          <a:p>
            <a:r>
              <a:rPr lang="en-US" sz="2000" dirty="0" smtClean="0"/>
              <a:t>DV: </a:t>
            </a:r>
            <a:r>
              <a:rPr lang="en-US" sz="2000" dirty="0"/>
              <a:t>Psychological Distress (i.e. </a:t>
            </a:r>
            <a:r>
              <a:rPr lang="en-US" sz="2000" b="1" dirty="0"/>
              <a:t>Depression, Anxiety, &amp; Somatization</a:t>
            </a:r>
            <a:r>
              <a:rPr lang="en-US" sz="2000" dirty="0"/>
              <a:t>)</a:t>
            </a:r>
            <a:r>
              <a:rPr lang="en-US" sz="2000" b="1" dirty="0"/>
              <a:t> </a:t>
            </a:r>
            <a:endParaRPr lang="en-US" sz="2000" dirty="0" smtClean="0"/>
          </a:p>
          <a:p>
            <a:r>
              <a:rPr lang="en-US" sz="2000" dirty="0" smtClean="0"/>
              <a:t>Population:</a:t>
            </a:r>
            <a:r>
              <a:rPr lang="en-US" sz="2000" dirty="0" smtClean="0"/>
              <a:t> N</a:t>
            </a:r>
            <a:r>
              <a:rPr lang="en-US" sz="2000" b="1" dirty="0" smtClean="0"/>
              <a:t>on-clinical Asian </a:t>
            </a:r>
            <a:r>
              <a:rPr lang="en-US" sz="2000" b="1" dirty="0" smtClean="0"/>
              <a:t>American </a:t>
            </a:r>
            <a:r>
              <a:rPr lang="en-US" sz="2000" dirty="0" smtClean="0"/>
              <a:t>sample </a:t>
            </a:r>
          </a:p>
          <a:p>
            <a:endParaRPr lang="en-US" sz="2000" dirty="0"/>
          </a:p>
        </p:txBody>
      </p:sp>
    </p:spTree>
    <p:extLst>
      <p:ext uri="{BB962C8B-B14F-4D97-AF65-F5344CB8AC3E}">
        <p14:creationId xmlns:p14="http://schemas.microsoft.com/office/powerpoint/2010/main" val="24714027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Psychological Inflexibility </a:t>
            </a:r>
            <a:endParaRPr lang="en-US" dirty="0"/>
          </a:p>
        </p:txBody>
      </p:sp>
      <p:sp>
        <p:nvSpPr>
          <p:cNvPr id="3" name="Content Placeholder 2"/>
          <p:cNvSpPr>
            <a:spLocks noGrp="1"/>
          </p:cNvSpPr>
          <p:nvPr>
            <p:ph idx="1"/>
          </p:nvPr>
        </p:nvSpPr>
        <p:spPr>
          <a:xfrm>
            <a:off x="152400" y="1600200"/>
            <a:ext cx="3962400" cy="4525963"/>
          </a:xfrm>
        </p:spPr>
        <p:txBody>
          <a:bodyPr>
            <a:normAutofit/>
          </a:bodyPr>
          <a:lstStyle/>
          <a:p>
            <a:r>
              <a:rPr lang="en-US" sz="2000" dirty="0" smtClean="0"/>
              <a:t>The rigid dominance of psychological reaction over chosen values and contingencies in guiding actions </a:t>
            </a:r>
          </a:p>
          <a:p>
            <a:r>
              <a:rPr lang="en-US" sz="2000" dirty="0" smtClean="0"/>
              <a:t>Associated with a wide range of internalizing </a:t>
            </a:r>
            <a:r>
              <a:rPr lang="en-US" sz="2000" dirty="0" smtClean="0"/>
              <a:t>problems </a:t>
            </a:r>
            <a:r>
              <a:rPr lang="en-US" sz="2000" dirty="0"/>
              <a:t>(i.e. Psychological </a:t>
            </a:r>
            <a:r>
              <a:rPr lang="en-US" sz="2000" dirty="0" smtClean="0"/>
              <a:t>distress) </a:t>
            </a:r>
            <a:endParaRPr lang="en-US" sz="2000" dirty="0" smtClean="0"/>
          </a:p>
          <a:p>
            <a:endParaRPr lang="en-US" sz="2000" dirty="0"/>
          </a:p>
        </p:txBody>
      </p:sp>
      <p:grpSp>
        <p:nvGrpSpPr>
          <p:cNvPr id="47" name="Group 46"/>
          <p:cNvGrpSpPr/>
          <p:nvPr/>
        </p:nvGrpSpPr>
        <p:grpSpPr>
          <a:xfrm>
            <a:off x="3886200" y="2248158"/>
            <a:ext cx="5105400" cy="4185324"/>
            <a:chOff x="2282776" y="1596349"/>
            <a:chExt cx="5105400" cy="3804840"/>
          </a:xfrm>
        </p:grpSpPr>
        <p:grpSp>
          <p:nvGrpSpPr>
            <p:cNvPr id="48" name="Group 47"/>
            <p:cNvGrpSpPr/>
            <p:nvPr/>
          </p:nvGrpSpPr>
          <p:grpSpPr>
            <a:xfrm>
              <a:off x="2282776" y="1596349"/>
              <a:ext cx="5105400" cy="3804840"/>
              <a:chOff x="2282776" y="1596349"/>
              <a:chExt cx="5105400" cy="3804840"/>
            </a:xfrm>
          </p:grpSpPr>
          <p:grpSp>
            <p:nvGrpSpPr>
              <p:cNvPr id="50" name="Group 49"/>
              <p:cNvGrpSpPr/>
              <p:nvPr/>
            </p:nvGrpSpPr>
            <p:grpSpPr>
              <a:xfrm>
                <a:off x="3285280" y="2029369"/>
                <a:ext cx="2914925" cy="2879377"/>
                <a:chOff x="1447800" y="381000"/>
                <a:chExt cx="6248400" cy="6172200"/>
              </a:xfrm>
            </p:grpSpPr>
            <p:sp>
              <p:nvSpPr>
                <p:cNvPr id="58" name="Rectangle 57"/>
                <p:cNvSpPr/>
                <p:nvPr/>
              </p:nvSpPr>
              <p:spPr>
                <a:xfrm>
                  <a:off x="1447800" y="2095500"/>
                  <a:ext cx="6248400" cy="2667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p>
              </p:txBody>
            </p:sp>
            <p:cxnSp>
              <p:nvCxnSpPr>
                <p:cNvPr id="59" name="Straight Connector 58"/>
                <p:cNvCxnSpPr/>
                <p:nvPr/>
              </p:nvCxnSpPr>
              <p:spPr>
                <a:xfrm flipV="1">
                  <a:off x="1447800" y="2095500"/>
                  <a:ext cx="6248400" cy="2667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447800" y="2095500"/>
                  <a:ext cx="6248400" cy="2667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1447800" y="381000"/>
                  <a:ext cx="3124200" cy="1714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572000" y="381000"/>
                  <a:ext cx="3124200" cy="1714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447800" y="4762500"/>
                  <a:ext cx="3124200" cy="17907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4572000" y="4762500"/>
                  <a:ext cx="3124200" cy="17907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447800" y="2095500"/>
                  <a:ext cx="3124200" cy="44577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1447800" y="381000"/>
                  <a:ext cx="3124200" cy="4381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4572000" y="381000"/>
                  <a:ext cx="3124200" cy="4381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4572000" y="2095500"/>
                  <a:ext cx="3124200" cy="44577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572000" y="381000"/>
                  <a:ext cx="0" cy="6172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 name="Oval 50"/>
              <p:cNvSpPr/>
              <p:nvPr/>
            </p:nvSpPr>
            <p:spPr>
              <a:xfrm>
                <a:off x="4040126" y="3000646"/>
                <a:ext cx="1405232" cy="884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smtClean="0"/>
              </a:p>
            </p:txBody>
          </p:sp>
          <p:sp>
            <p:nvSpPr>
              <p:cNvPr id="52" name="TextBox 51"/>
              <p:cNvSpPr txBox="1"/>
              <p:nvPr/>
            </p:nvSpPr>
            <p:spPr>
              <a:xfrm>
                <a:off x="2282776" y="2590800"/>
                <a:ext cx="1027910" cy="492443"/>
              </a:xfrm>
              <a:prstGeom prst="rect">
                <a:avLst/>
              </a:prstGeom>
              <a:noFill/>
            </p:spPr>
            <p:txBody>
              <a:bodyPr wrap="none" rtlCol="0">
                <a:spAutoFit/>
              </a:bodyPr>
              <a:lstStyle/>
              <a:p>
                <a:pPr algn="ctr"/>
                <a:r>
                  <a:rPr lang="en-US" sz="1300" dirty="0" smtClean="0"/>
                  <a:t>Experiential </a:t>
                </a:r>
              </a:p>
              <a:p>
                <a:pPr algn="ctr"/>
                <a:r>
                  <a:rPr lang="en-US" sz="1300" dirty="0" smtClean="0"/>
                  <a:t>Avoidance</a:t>
                </a:r>
                <a:endParaRPr lang="en-US" sz="1300" dirty="0"/>
              </a:p>
            </p:txBody>
          </p:sp>
          <p:sp>
            <p:nvSpPr>
              <p:cNvPr id="53" name="TextBox 52"/>
              <p:cNvSpPr txBox="1"/>
              <p:nvPr/>
            </p:nvSpPr>
            <p:spPr>
              <a:xfrm>
                <a:off x="2435176" y="3850957"/>
                <a:ext cx="856324" cy="492443"/>
              </a:xfrm>
              <a:prstGeom prst="rect">
                <a:avLst/>
              </a:prstGeom>
              <a:noFill/>
            </p:spPr>
            <p:txBody>
              <a:bodyPr wrap="none" rtlCol="0">
                <a:spAutoFit/>
              </a:bodyPr>
              <a:lstStyle/>
              <a:p>
                <a:pPr algn="ctr"/>
                <a:r>
                  <a:rPr lang="en-US" sz="1300" dirty="0" smtClean="0"/>
                  <a:t>Cognitive </a:t>
                </a:r>
              </a:p>
              <a:p>
                <a:pPr algn="ctr"/>
                <a:r>
                  <a:rPr lang="en-US" sz="1300" dirty="0" smtClean="0"/>
                  <a:t>Fusion</a:t>
                </a:r>
                <a:endParaRPr lang="en-US" sz="1300" dirty="0"/>
              </a:p>
            </p:txBody>
          </p:sp>
          <p:sp>
            <p:nvSpPr>
              <p:cNvPr id="54" name="TextBox 53"/>
              <p:cNvSpPr txBox="1"/>
              <p:nvPr/>
            </p:nvSpPr>
            <p:spPr>
              <a:xfrm>
                <a:off x="4360140" y="1596349"/>
                <a:ext cx="843244" cy="492443"/>
              </a:xfrm>
              <a:prstGeom prst="rect">
                <a:avLst/>
              </a:prstGeom>
              <a:noFill/>
            </p:spPr>
            <p:txBody>
              <a:bodyPr wrap="none" rtlCol="0">
                <a:spAutoFit/>
              </a:bodyPr>
              <a:lstStyle/>
              <a:p>
                <a:pPr algn="ctr"/>
                <a:r>
                  <a:rPr lang="en-US" sz="1300" dirty="0" smtClean="0"/>
                  <a:t>Inflexible </a:t>
                </a:r>
              </a:p>
              <a:p>
                <a:pPr algn="ctr"/>
                <a:r>
                  <a:rPr lang="en-US" sz="1300" dirty="0" smtClean="0"/>
                  <a:t>Attention</a:t>
                </a:r>
              </a:p>
            </p:txBody>
          </p:sp>
          <p:sp>
            <p:nvSpPr>
              <p:cNvPr id="55" name="TextBox 54"/>
              <p:cNvSpPr txBox="1"/>
              <p:nvPr/>
            </p:nvSpPr>
            <p:spPr>
              <a:xfrm>
                <a:off x="6076235" y="2431703"/>
                <a:ext cx="934165" cy="692497"/>
              </a:xfrm>
              <a:prstGeom prst="rect">
                <a:avLst/>
              </a:prstGeom>
              <a:noFill/>
            </p:spPr>
            <p:txBody>
              <a:bodyPr wrap="none" rtlCol="0">
                <a:spAutoFit/>
              </a:bodyPr>
              <a:lstStyle/>
              <a:p>
                <a:pPr algn="ctr"/>
                <a:r>
                  <a:rPr lang="en-US" sz="1300" dirty="0" smtClean="0"/>
                  <a:t>Disruption </a:t>
                </a:r>
              </a:p>
              <a:p>
                <a:pPr algn="ctr"/>
                <a:r>
                  <a:rPr lang="en-US" sz="1300" dirty="0" smtClean="0"/>
                  <a:t>of </a:t>
                </a:r>
              </a:p>
              <a:p>
                <a:pPr algn="ctr"/>
                <a:r>
                  <a:rPr lang="en-US" sz="1300" dirty="0" smtClean="0"/>
                  <a:t>Values</a:t>
                </a:r>
                <a:endParaRPr lang="en-US" sz="1300" dirty="0"/>
              </a:p>
            </p:txBody>
          </p:sp>
          <p:sp>
            <p:nvSpPr>
              <p:cNvPr id="56" name="TextBox 55"/>
              <p:cNvSpPr txBox="1"/>
              <p:nvPr/>
            </p:nvSpPr>
            <p:spPr>
              <a:xfrm>
                <a:off x="5791200" y="3870492"/>
                <a:ext cx="1596976" cy="692497"/>
              </a:xfrm>
              <a:prstGeom prst="rect">
                <a:avLst/>
              </a:prstGeom>
              <a:noFill/>
            </p:spPr>
            <p:txBody>
              <a:bodyPr wrap="none" rtlCol="0">
                <a:spAutoFit/>
              </a:bodyPr>
              <a:lstStyle/>
              <a:p>
                <a:pPr algn="ctr"/>
                <a:r>
                  <a:rPr lang="en-US" sz="1300" dirty="0" smtClean="0"/>
                  <a:t>Inaction</a:t>
                </a:r>
              </a:p>
              <a:p>
                <a:pPr algn="ctr"/>
                <a:r>
                  <a:rPr lang="en-US" sz="1300" dirty="0" smtClean="0"/>
                  <a:t>or </a:t>
                </a:r>
              </a:p>
              <a:p>
                <a:pPr algn="ctr"/>
                <a:r>
                  <a:rPr lang="en-US" sz="1300" dirty="0" smtClean="0"/>
                  <a:t>Avoidant Persistence</a:t>
                </a:r>
                <a:endParaRPr lang="en-US" sz="1300" dirty="0"/>
              </a:p>
            </p:txBody>
          </p:sp>
          <p:sp>
            <p:nvSpPr>
              <p:cNvPr id="57" name="TextBox 56"/>
              <p:cNvSpPr txBox="1"/>
              <p:nvPr/>
            </p:nvSpPr>
            <p:spPr>
              <a:xfrm>
                <a:off x="4066149" y="4908746"/>
                <a:ext cx="1513941" cy="492443"/>
              </a:xfrm>
              <a:prstGeom prst="rect">
                <a:avLst/>
              </a:prstGeom>
              <a:noFill/>
            </p:spPr>
            <p:txBody>
              <a:bodyPr wrap="none" rtlCol="0">
                <a:spAutoFit/>
              </a:bodyPr>
              <a:lstStyle/>
              <a:p>
                <a:pPr algn="ctr"/>
                <a:r>
                  <a:rPr lang="en-US" sz="1300" dirty="0" smtClean="0"/>
                  <a:t>Attachment to the</a:t>
                </a:r>
              </a:p>
              <a:p>
                <a:pPr algn="ctr"/>
                <a:r>
                  <a:rPr lang="en-US" sz="1300" dirty="0" smtClean="0"/>
                  <a:t>Conceptualized Self</a:t>
                </a:r>
                <a:endParaRPr lang="en-US" sz="1300" dirty="0"/>
              </a:p>
            </p:txBody>
          </p:sp>
        </p:grpSp>
        <p:sp>
          <p:nvSpPr>
            <p:cNvPr id="49" name="TextBox 48"/>
            <p:cNvSpPr txBox="1"/>
            <p:nvPr/>
          </p:nvSpPr>
          <p:spPr>
            <a:xfrm>
              <a:off x="4182107" y="3222835"/>
              <a:ext cx="1121269" cy="492443"/>
            </a:xfrm>
            <a:prstGeom prst="rect">
              <a:avLst/>
            </a:prstGeom>
            <a:noFill/>
          </p:spPr>
          <p:txBody>
            <a:bodyPr wrap="none" rtlCol="0">
              <a:spAutoFit/>
            </a:bodyPr>
            <a:lstStyle/>
            <a:p>
              <a:pPr algn="ctr"/>
              <a:r>
                <a:rPr lang="en-US" sz="1300" dirty="0" smtClean="0"/>
                <a:t>Psychological </a:t>
              </a:r>
            </a:p>
            <a:p>
              <a:pPr algn="ctr"/>
              <a:r>
                <a:rPr lang="en-US" sz="1300" dirty="0" smtClean="0"/>
                <a:t>Inflexibility</a:t>
              </a:r>
              <a:endParaRPr lang="en-US" sz="1300" dirty="0"/>
            </a:p>
          </p:txBody>
        </p:sp>
      </p:grpSp>
    </p:spTree>
    <p:extLst>
      <p:ext uri="{BB962C8B-B14F-4D97-AF65-F5344CB8AC3E}">
        <p14:creationId xmlns:p14="http://schemas.microsoft.com/office/powerpoint/2010/main" val="94394005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childTnLst>
                          </p:cTn>
                        </p:par>
                        <p:par>
                          <p:cTn id="11" fill="hold">
                            <p:stCondLst>
                              <p:cond delay="750"/>
                            </p:stCondLst>
                            <p:childTnLst>
                              <p:par>
                                <p:cTn id="12" presetID="6" presetClass="entr" presetSubtype="16" fill="hold" nodeType="after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circle(in)">
                                      <p:cBhvr>
                                        <p:cTn id="14" dur="2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a:t>
            </a:r>
            <a:endParaRPr lang="en-US" dirty="0"/>
          </a:p>
        </p:txBody>
      </p:sp>
      <p:sp>
        <p:nvSpPr>
          <p:cNvPr id="3" name="Content Placeholder 2"/>
          <p:cNvSpPr>
            <a:spLocks noGrp="1"/>
          </p:cNvSpPr>
          <p:nvPr>
            <p:ph idx="1"/>
          </p:nvPr>
        </p:nvSpPr>
        <p:spPr>
          <a:xfrm>
            <a:off x="838200" y="1206363"/>
            <a:ext cx="7125112" cy="4051437"/>
          </a:xfrm>
        </p:spPr>
        <p:txBody>
          <a:bodyPr>
            <a:normAutofit/>
          </a:bodyPr>
          <a:lstStyle/>
          <a:p>
            <a:r>
              <a:rPr lang="en-US" sz="2000" dirty="0">
                <a:cs typeface="Times New Roman" pitchFamily="18" charset="0"/>
              </a:rPr>
              <a:t>A</a:t>
            </a:r>
            <a:r>
              <a:rPr lang="en-US" sz="2000" dirty="0" smtClean="0">
                <a:cs typeface="Times New Roman" pitchFamily="18" charset="0"/>
              </a:rPr>
              <a:t>wareness and attention to the present events and experiences through a non-judgmental perspective</a:t>
            </a:r>
          </a:p>
          <a:p>
            <a:pPr marL="0" indent="0">
              <a:buNone/>
            </a:pPr>
            <a:endParaRPr lang="en-US" sz="2000" dirty="0" smtClean="0">
              <a:cs typeface="Times New Roman" pitchFamily="18" charset="0"/>
            </a:endParaRPr>
          </a:p>
          <a:p>
            <a:r>
              <a:rPr lang="en-US" sz="2000" dirty="0"/>
              <a:t>I</a:t>
            </a:r>
            <a:r>
              <a:rPr lang="en-US" sz="2000" dirty="0" smtClean="0"/>
              <a:t>nversely associated with a wide range of internalizing problems</a:t>
            </a:r>
            <a:endParaRPr lang="en-US" sz="2000"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5606" y="4495800"/>
            <a:ext cx="3315994"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268262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750"/>
                                        <p:tgtEl>
                                          <p:spTgt spid="3">
                                            <p:txEl>
                                              <p:pRg st="2" end="2"/>
                                            </p:txEl>
                                          </p:spTgt>
                                        </p:tgtEl>
                                      </p:cBhvr>
                                    </p:animEffect>
                                  </p:childTnLst>
                                </p:cTn>
                              </p:par>
                            </p:childTnLst>
                          </p:cTn>
                        </p:par>
                        <p:par>
                          <p:cTn id="11" fill="hold">
                            <p:stCondLst>
                              <p:cond delay="750"/>
                            </p:stCondLst>
                            <p:childTnLst>
                              <p:par>
                                <p:cTn id="12" presetID="26" presetClass="entr" presetSubtype="0" fill="hold" nodeType="after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wipe(down)">
                                      <p:cBhvr>
                                        <p:cTn id="14" dur="580">
                                          <p:stCondLst>
                                            <p:cond delay="0"/>
                                          </p:stCondLst>
                                        </p:cTn>
                                        <p:tgtEl>
                                          <p:spTgt spid="1027"/>
                                        </p:tgtEl>
                                      </p:cBhvr>
                                    </p:animEffect>
                                    <p:anim calcmode="lin" valueType="num">
                                      <p:cBhvr>
                                        <p:cTn id="15"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20" dur="26">
                                          <p:stCondLst>
                                            <p:cond delay="650"/>
                                          </p:stCondLst>
                                        </p:cTn>
                                        <p:tgtEl>
                                          <p:spTgt spid="1027"/>
                                        </p:tgtEl>
                                      </p:cBhvr>
                                      <p:to x="100000" y="60000"/>
                                    </p:animScale>
                                    <p:animScale>
                                      <p:cBhvr>
                                        <p:cTn id="21" dur="166" decel="50000">
                                          <p:stCondLst>
                                            <p:cond delay="676"/>
                                          </p:stCondLst>
                                        </p:cTn>
                                        <p:tgtEl>
                                          <p:spTgt spid="1027"/>
                                        </p:tgtEl>
                                      </p:cBhvr>
                                      <p:to x="100000" y="100000"/>
                                    </p:animScale>
                                    <p:animScale>
                                      <p:cBhvr>
                                        <p:cTn id="22" dur="26">
                                          <p:stCondLst>
                                            <p:cond delay="1312"/>
                                          </p:stCondLst>
                                        </p:cTn>
                                        <p:tgtEl>
                                          <p:spTgt spid="1027"/>
                                        </p:tgtEl>
                                      </p:cBhvr>
                                      <p:to x="100000" y="80000"/>
                                    </p:animScale>
                                    <p:animScale>
                                      <p:cBhvr>
                                        <p:cTn id="23" dur="166" decel="50000">
                                          <p:stCondLst>
                                            <p:cond delay="1338"/>
                                          </p:stCondLst>
                                        </p:cTn>
                                        <p:tgtEl>
                                          <p:spTgt spid="1027"/>
                                        </p:tgtEl>
                                      </p:cBhvr>
                                      <p:to x="100000" y="100000"/>
                                    </p:animScale>
                                    <p:animScale>
                                      <p:cBhvr>
                                        <p:cTn id="24" dur="26">
                                          <p:stCondLst>
                                            <p:cond delay="1642"/>
                                          </p:stCondLst>
                                        </p:cTn>
                                        <p:tgtEl>
                                          <p:spTgt spid="1027"/>
                                        </p:tgtEl>
                                      </p:cBhvr>
                                      <p:to x="100000" y="90000"/>
                                    </p:animScale>
                                    <p:animScale>
                                      <p:cBhvr>
                                        <p:cTn id="25" dur="166" decel="50000">
                                          <p:stCondLst>
                                            <p:cond delay="1668"/>
                                          </p:stCondLst>
                                        </p:cTn>
                                        <p:tgtEl>
                                          <p:spTgt spid="1027"/>
                                        </p:tgtEl>
                                      </p:cBhvr>
                                      <p:to x="100000" y="100000"/>
                                    </p:animScale>
                                    <p:animScale>
                                      <p:cBhvr>
                                        <p:cTn id="26" dur="26">
                                          <p:stCondLst>
                                            <p:cond delay="1808"/>
                                          </p:stCondLst>
                                        </p:cTn>
                                        <p:tgtEl>
                                          <p:spTgt spid="1027"/>
                                        </p:tgtEl>
                                      </p:cBhvr>
                                      <p:to x="100000" y="95000"/>
                                    </p:animScale>
                                    <p:animScale>
                                      <p:cBhvr>
                                        <p:cTn id="27" dur="166" decel="50000">
                                          <p:stCondLst>
                                            <p:cond delay="1834"/>
                                          </p:stCondLst>
                                        </p:cTn>
                                        <p:tgtEl>
                                          <p:spTgt spid="10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Asian Americans</a:t>
            </a:r>
            <a:endParaRPr lang="en-US" dirty="0"/>
          </a:p>
        </p:txBody>
      </p:sp>
      <p:sp>
        <p:nvSpPr>
          <p:cNvPr id="3" name="Content Placeholder 2"/>
          <p:cNvSpPr>
            <a:spLocks noGrp="1"/>
          </p:cNvSpPr>
          <p:nvPr>
            <p:ph idx="1"/>
          </p:nvPr>
        </p:nvSpPr>
        <p:spPr>
          <a:xfrm>
            <a:off x="457200" y="1981201"/>
            <a:ext cx="4267200" cy="4724399"/>
          </a:xfrm>
        </p:spPr>
        <p:txBody>
          <a:bodyPr>
            <a:normAutofit/>
          </a:bodyPr>
          <a:lstStyle/>
          <a:p>
            <a:r>
              <a:rPr lang="en-US" sz="2000" dirty="0" smtClean="0"/>
              <a:t>Mainstream factors</a:t>
            </a:r>
            <a:endParaRPr lang="en-US" sz="1800" dirty="0"/>
          </a:p>
          <a:p>
            <a:pPr lvl="1"/>
            <a:r>
              <a:rPr lang="en-US" sz="1800" dirty="0"/>
              <a:t>Reduced social support</a:t>
            </a:r>
          </a:p>
          <a:p>
            <a:pPr lvl="1"/>
            <a:r>
              <a:rPr lang="en-US" sz="1800" dirty="0"/>
              <a:t>Poor coping </a:t>
            </a:r>
            <a:r>
              <a:rPr lang="en-US" sz="1800" dirty="0" smtClean="0"/>
              <a:t>skills</a:t>
            </a:r>
            <a:endParaRPr lang="en-US" sz="1800" dirty="0" smtClean="0"/>
          </a:p>
          <a:p>
            <a:r>
              <a:rPr lang="en-US" sz="2000" dirty="0" smtClean="0"/>
              <a:t>Culture specific factors</a:t>
            </a:r>
            <a:endParaRPr lang="en-US" sz="2000" dirty="0"/>
          </a:p>
          <a:p>
            <a:pPr lvl="1"/>
            <a:r>
              <a:rPr lang="en-US" sz="1800" dirty="0" smtClean="0"/>
              <a:t>Acculturation distress</a:t>
            </a:r>
          </a:p>
          <a:p>
            <a:pPr lvl="1"/>
            <a:r>
              <a:rPr lang="en-US" sz="1800" dirty="0"/>
              <a:t>“model minorities</a:t>
            </a:r>
            <a:r>
              <a:rPr lang="en-US" sz="1800" dirty="0" smtClean="0"/>
              <a:t>”</a:t>
            </a:r>
            <a:endParaRPr lang="en-US" sz="1800" dirty="0" smtClean="0"/>
          </a:p>
          <a:p>
            <a:r>
              <a:rPr lang="en-US" sz="2000" dirty="0" smtClean="0"/>
              <a:t>Vulnerable to psychological distress</a:t>
            </a:r>
          </a:p>
          <a:p>
            <a:r>
              <a:rPr lang="en-US" sz="2000" dirty="0" smtClean="0"/>
              <a:t>Role of regulation process </a:t>
            </a:r>
            <a:r>
              <a:rPr lang="en-US" sz="2000" dirty="0" smtClean="0"/>
              <a:t>&amp; behaviors </a:t>
            </a:r>
          </a:p>
          <a:p>
            <a:endParaRPr lang="en-US" dirty="0" smtClean="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972340"/>
            <a:ext cx="4314825" cy="2675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964233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75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5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5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5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75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75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75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750"/>
                                        <p:tgtEl>
                                          <p:spTgt spid="3">
                                            <p:txEl>
                                              <p:pRg st="7" end="7"/>
                                            </p:txEl>
                                          </p:spTgt>
                                        </p:tgtEl>
                                      </p:cBhvr>
                                    </p:animEffect>
                                  </p:childTnLst>
                                </p:cTn>
                              </p:par>
                            </p:childTnLst>
                          </p:cTn>
                        </p:par>
                        <p:par>
                          <p:cTn id="29" fill="hold">
                            <p:stCondLst>
                              <p:cond delay="750"/>
                            </p:stCondLst>
                            <p:childTnLst>
                              <p:par>
                                <p:cTn id="30" presetID="21" presetClass="entr" presetSubtype="1" fill="hold" nodeType="afterEffect">
                                  <p:stCondLst>
                                    <p:cond delay="0"/>
                                  </p:stCondLst>
                                  <p:childTnLst>
                                    <p:set>
                                      <p:cBhvr>
                                        <p:cTn id="31" dur="1" fill="hold">
                                          <p:stCondLst>
                                            <p:cond delay="0"/>
                                          </p:stCondLst>
                                        </p:cTn>
                                        <p:tgtEl>
                                          <p:spTgt spid="6146"/>
                                        </p:tgtEl>
                                        <p:attrNameLst>
                                          <p:attrName>style.visibility</p:attrName>
                                        </p:attrNameLst>
                                      </p:cBhvr>
                                      <p:to>
                                        <p:strVal val="visible"/>
                                      </p:to>
                                    </p:set>
                                    <p:animEffect transition="in" filter="wheel(1)">
                                      <p:cBhvr>
                                        <p:cTn id="32"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Study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5105400" cy="4525963"/>
              </a:xfrm>
            </p:spPr>
            <p:txBody>
              <a:bodyPr>
                <a:normAutofit/>
              </a:bodyPr>
              <a:lstStyle/>
              <a:p>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1</m:t>
                        </m:r>
                      </m:sub>
                    </m:sSub>
                  </m:oMath>
                </a14:m>
                <a:r>
                  <a:rPr lang="en-US" sz="2000" dirty="0" smtClean="0"/>
                  <a:t>:</a:t>
                </a:r>
                <a:r>
                  <a:rPr lang="en-US" sz="2000" dirty="0"/>
                  <a:t> </a:t>
                </a:r>
                <a:r>
                  <a:rPr lang="en-US" sz="2000" dirty="0" smtClean="0"/>
                  <a:t>Psychological </a:t>
                </a:r>
                <a:r>
                  <a:rPr lang="en-US" sz="2000" dirty="0"/>
                  <a:t>inflexibility would be uniquely and positively associated with </a:t>
                </a:r>
                <a:r>
                  <a:rPr lang="en-US" sz="2000" dirty="0" smtClean="0"/>
                  <a:t>psychological </a:t>
                </a:r>
                <a:r>
                  <a:rPr lang="en-US" sz="2000" dirty="0" smtClean="0"/>
                  <a:t>distress.</a:t>
                </a:r>
              </a:p>
              <a:p>
                <a:pPr marL="0" indent="0">
                  <a:buNone/>
                </a:pPr>
                <a:endParaRPr lang="en-US" sz="2000" dirty="0" smtClean="0"/>
              </a:p>
              <a:p>
                <a:endParaRPr lang="en-US" sz="2000" dirty="0" smtClean="0"/>
              </a:p>
              <a:p>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2</m:t>
                        </m:r>
                      </m:sub>
                    </m:sSub>
                  </m:oMath>
                </a14:m>
                <a:r>
                  <a:rPr lang="en-US" sz="2000" dirty="0" smtClean="0"/>
                  <a:t>: Mindfulness </a:t>
                </a:r>
                <a:r>
                  <a:rPr lang="en-US" sz="2000" dirty="0"/>
                  <a:t>would be uniquely and negatively associated with </a:t>
                </a:r>
                <a:r>
                  <a:rPr lang="en-US" sz="2000" dirty="0" smtClean="0"/>
                  <a:t>psychological distress. </a:t>
                </a:r>
                <a:endParaRPr lang="en-US"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5105400" cy="4525963"/>
              </a:xfrm>
              <a:blipFill rotWithShape="1">
                <a:blip r:embed="rId3"/>
                <a:stretch>
                  <a:fillRect l="-835" r="-835"/>
                </a:stretch>
              </a:blipFill>
            </p:spPr>
            <p:txBody>
              <a:bodyPr/>
              <a:lstStyle/>
              <a:p>
                <a:r>
                  <a:rPr lang="en-US">
                    <a:noFill/>
                  </a:rPr>
                  <a:t> </a:t>
                </a:r>
              </a:p>
            </p:txBody>
          </p:sp>
        </mc:Fallback>
      </mc:AlternateContent>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1676400"/>
            <a:ext cx="3445329" cy="401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083489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750"/>
                                        <p:tgtEl>
                                          <p:spTgt spid="3">
                                            <p:txEl>
                                              <p:pRg st="3" end="3"/>
                                            </p:txEl>
                                          </p:spTgt>
                                        </p:tgtEl>
                                      </p:cBhvr>
                                    </p:animEffect>
                                  </p:childTnLst>
                                </p:cTn>
                              </p:par>
                            </p:childTnLst>
                          </p:cTn>
                        </p:par>
                        <p:par>
                          <p:cTn id="11" fill="hold">
                            <p:stCondLst>
                              <p:cond delay="750"/>
                            </p:stCondLst>
                            <p:childTnLst>
                              <p:par>
                                <p:cTn id="12" presetID="42" presetClass="entr" presetSubtype="0" fill="hold" nodeType="after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fade">
                                      <p:cBhvr>
                                        <p:cTn id="14" dur="1000"/>
                                        <p:tgtEl>
                                          <p:spTgt spid="5122"/>
                                        </p:tgtEl>
                                      </p:cBhvr>
                                    </p:animEffect>
                                    <p:anim calcmode="lin" valueType="num">
                                      <p:cBhvr>
                                        <p:cTn id="15" dur="1000" fill="hold"/>
                                        <p:tgtEl>
                                          <p:spTgt spid="5122"/>
                                        </p:tgtEl>
                                        <p:attrNameLst>
                                          <p:attrName>ppt_x</p:attrName>
                                        </p:attrNameLst>
                                      </p:cBhvr>
                                      <p:tavLst>
                                        <p:tav tm="0">
                                          <p:val>
                                            <p:strVal val="#ppt_x"/>
                                          </p:val>
                                        </p:tav>
                                        <p:tav tm="100000">
                                          <p:val>
                                            <p:strVal val="#ppt_x"/>
                                          </p:val>
                                        </p:tav>
                                      </p:tavLst>
                                    </p:anim>
                                    <p:anim calcmode="lin" valueType="num">
                                      <p:cBhvr>
                                        <p:cTn id="16"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a:bodyPr>
          <a:lstStyle/>
          <a:p>
            <a:r>
              <a:rPr lang="en-US" sz="2000" b="1" dirty="0" smtClean="0"/>
              <a:t>Participants </a:t>
            </a:r>
          </a:p>
          <a:p>
            <a:pPr lvl="1"/>
            <a:r>
              <a:rPr lang="en-US" sz="2000" b="1" dirty="0" smtClean="0"/>
              <a:t>116</a:t>
            </a:r>
            <a:r>
              <a:rPr lang="en-US" sz="2000" dirty="0" smtClean="0"/>
              <a:t> </a:t>
            </a:r>
            <a:r>
              <a:rPr lang="en-US" sz="2000" dirty="0" smtClean="0"/>
              <a:t>Asian American College students (</a:t>
            </a:r>
            <a:r>
              <a:rPr lang="en-US" sz="2000" dirty="0" smtClean="0"/>
              <a:t>25% </a:t>
            </a:r>
            <a:r>
              <a:rPr lang="en-US" sz="2000" dirty="0" smtClean="0"/>
              <a:t>Indian, </a:t>
            </a:r>
            <a:r>
              <a:rPr lang="en-US" sz="2000" dirty="0" smtClean="0"/>
              <a:t>19</a:t>
            </a:r>
            <a:r>
              <a:rPr lang="en-US" sz="2000" dirty="0" smtClean="0"/>
              <a:t>% </a:t>
            </a:r>
            <a:r>
              <a:rPr lang="en-US" sz="2000" dirty="0" smtClean="0"/>
              <a:t>Korean, 15% </a:t>
            </a:r>
            <a:r>
              <a:rPr lang="en-US" sz="2000" dirty="0" smtClean="0"/>
              <a:t>Chinese,13% Vietnamese, 6% </a:t>
            </a:r>
            <a:r>
              <a:rPr lang="en-US" sz="2000" dirty="0" smtClean="0"/>
              <a:t>Cambodian</a:t>
            </a:r>
            <a:r>
              <a:rPr lang="en-US" sz="2000" dirty="0"/>
              <a:t>, 5% Pakistani</a:t>
            </a:r>
            <a:r>
              <a:rPr lang="en-US" sz="2000" dirty="0" smtClean="0"/>
              <a:t>, 3% Filipino, &amp; </a:t>
            </a:r>
            <a:r>
              <a:rPr lang="en-US" sz="2000" dirty="0" smtClean="0"/>
              <a:t>14% </a:t>
            </a:r>
            <a:r>
              <a:rPr lang="en-US" sz="2000" dirty="0" smtClean="0"/>
              <a:t>Others)  </a:t>
            </a:r>
          </a:p>
          <a:p>
            <a:pPr lvl="1"/>
            <a:r>
              <a:rPr lang="en-US" sz="2000" dirty="0" smtClean="0"/>
              <a:t>M Age = </a:t>
            </a:r>
            <a:r>
              <a:rPr lang="en-US" sz="2000" b="1" dirty="0" smtClean="0"/>
              <a:t>19.76</a:t>
            </a:r>
            <a:r>
              <a:rPr lang="en-US" sz="2000" dirty="0" smtClean="0"/>
              <a:t> (SD= </a:t>
            </a:r>
            <a:r>
              <a:rPr lang="en-US" sz="2000" dirty="0" smtClean="0"/>
              <a:t>2.72)</a:t>
            </a:r>
            <a:endParaRPr lang="en-US" sz="2000" dirty="0" smtClean="0"/>
          </a:p>
          <a:p>
            <a:pPr lvl="1"/>
            <a:r>
              <a:rPr lang="en-US" sz="2000" dirty="0" smtClean="0"/>
              <a:t>Female = </a:t>
            </a:r>
            <a:r>
              <a:rPr lang="en-US" sz="2000" b="1" dirty="0"/>
              <a:t>78</a:t>
            </a:r>
            <a:r>
              <a:rPr lang="en-US" sz="2000" dirty="0"/>
              <a:t>, Male = </a:t>
            </a:r>
            <a:r>
              <a:rPr lang="en-US" sz="2000" dirty="0" smtClean="0"/>
              <a:t>38</a:t>
            </a:r>
            <a:endParaRPr lang="en-US" sz="2000" b="1" dirty="0" smtClean="0"/>
          </a:p>
          <a:p>
            <a:r>
              <a:rPr lang="en-US" sz="2000" b="1" dirty="0" smtClean="0"/>
              <a:t>Procedure</a:t>
            </a:r>
            <a:r>
              <a:rPr lang="en-US" sz="2000" dirty="0" smtClean="0"/>
              <a:t> </a:t>
            </a:r>
          </a:p>
          <a:p>
            <a:pPr lvl="1"/>
            <a:r>
              <a:rPr lang="en-US" sz="1800" dirty="0" smtClean="0"/>
              <a:t>Anonymous web-based survey </a:t>
            </a:r>
            <a:endParaRPr lang="en-US" sz="1800" dirty="0" smtClean="0"/>
          </a:p>
          <a:p>
            <a:pPr lvl="1"/>
            <a:endParaRPr lang="en-US" sz="1800" dirty="0"/>
          </a:p>
        </p:txBody>
      </p:sp>
    </p:spTree>
    <p:extLst>
      <p:ext uri="{BB962C8B-B14F-4D97-AF65-F5344CB8AC3E}">
        <p14:creationId xmlns:p14="http://schemas.microsoft.com/office/powerpoint/2010/main" val="314180213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5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5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75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a:t>
            </a:r>
            <a:endParaRPr lang="en-US" dirty="0"/>
          </a:p>
        </p:txBody>
      </p:sp>
      <p:sp>
        <p:nvSpPr>
          <p:cNvPr id="3" name="Content Placeholder 2"/>
          <p:cNvSpPr>
            <a:spLocks noGrp="1"/>
          </p:cNvSpPr>
          <p:nvPr>
            <p:ph idx="1"/>
          </p:nvPr>
        </p:nvSpPr>
        <p:spPr>
          <a:xfrm>
            <a:off x="1009443" y="1807361"/>
            <a:ext cx="7125112" cy="4517239"/>
          </a:xfrm>
        </p:spPr>
        <p:txBody>
          <a:bodyPr>
            <a:normAutofit/>
          </a:bodyPr>
          <a:lstStyle/>
          <a:p>
            <a:pPr>
              <a:lnSpc>
                <a:spcPct val="80000"/>
              </a:lnSpc>
            </a:pPr>
            <a:r>
              <a:rPr lang="en-US" altLang="en-US" sz="2000" dirty="0"/>
              <a:t>Psychological </a:t>
            </a:r>
            <a:r>
              <a:rPr lang="en-US" altLang="en-US" sz="2000" dirty="0" smtClean="0"/>
              <a:t>Distress</a:t>
            </a:r>
          </a:p>
          <a:p>
            <a:pPr lvl="1">
              <a:lnSpc>
                <a:spcPct val="80000"/>
              </a:lnSpc>
            </a:pPr>
            <a:r>
              <a:rPr lang="en-US" altLang="en-US" sz="1800" dirty="0" smtClean="0"/>
              <a:t>The </a:t>
            </a:r>
            <a:r>
              <a:rPr lang="en-US" altLang="en-US" sz="1800" dirty="0"/>
              <a:t>Brief Symptom Inventory </a:t>
            </a:r>
            <a:r>
              <a:rPr lang="en-US" altLang="en-US" sz="1800" dirty="0" smtClean="0"/>
              <a:t>18 (</a:t>
            </a:r>
            <a:r>
              <a:rPr lang="en-US" altLang="en-US" sz="1800" dirty="0"/>
              <a:t>BSI-18)</a:t>
            </a:r>
            <a:r>
              <a:rPr lang="en-US" altLang="en-US" sz="1800" dirty="0" smtClean="0"/>
              <a:t>- </a:t>
            </a:r>
            <a:r>
              <a:rPr lang="en-US" altLang="en-US" sz="1800" dirty="0"/>
              <a:t>designed to screen for depressive, anxious, and somatic </a:t>
            </a:r>
            <a:r>
              <a:rPr lang="en-US" altLang="en-US" sz="1800" dirty="0" smtClean="0"/>
              <a:t>symptoms</a:t>
            </a:r>
            <a:endParaRPr lang="en-US" altLang="en-US" sz="1800" dirty="0"/>
          </a:p>
          <a:p>
            <a:pPr lvl="1">
              <a:lnSpc>
                <a:spcPct val="80000"/>
              </a:lnSpc>
            </a:pPr>
            <a:endParaRPr lang="en-US" altLang="en-US" sz="1800" dirty="0"/>
          </a:p>
          <a:p>
            <a:pPr>
              <a:lnSpc>
                <a:spcPct val="80000"/>
              </a:lnSpc>
            </a:pPr>
            <a:r>
              <a:rPr lang="en-US" altLang="en-US" sz="2000" dirty="0"/>
              <a:t>Psychological </a:t>
            </a:r>
            <a:r>
              <a:rPr lang="en-US" altLang="en-US" sz="2000" dirty="0" smtClean="0"/>
              <a:t>Inflexibility</a:t>
            </a:r>
          </a:p>
          <a:p>
            <a:pPr lvl="1">
              <a:lnSpc>
                <a:spcPct val="80000"/>
              </a:lnSpc>
            </a:pPr>
            <a:r>
              <a:rPr lang="en-US" altLang="en-US" sz="1800" dirty="0" smtClean="0"/>
              <a:t>Acceptance </a:t>
            </a:r>
            <a:r>
              <a:rPr lang="en-US" altLang="en-US" sz="1800" dirty="0"/>
              <a:t>and Action Questionnaire- II (AAQ-II) </a:t>
            </a:r>
            <a:r>
              <a:rPr lang="en-US" altLang="en-US" sz="1800" dirty="0" smtClean="0"/>
              <a:t>- designed </a:t>
            </a:r>
            <a:r>
              <a:rPr lang="en-US" altLang="en-US" sz="1800" dirty="0"/>
              <a:t>to assess unwillingness </a:t>
            </a:r>
            <a:r>
              <a:rPr lang="en-US" altLang="en-US" sz="1800" dirty="0" smtClean="0"/>
              <a:t> to experience and interference of </a:t>
            </a:r>
            <a:r>
              <a:rPr lang="en-US" altLang="en-US" sz="1800" dirty="0"/>
              <a:t>undesirable thoughts and feelings</a:t>
            </a:r>
          </a:p>
          <a:p>
            <a:pPr lvl="1">
              <a:lnSpc>
                <a:spcPct val="80000"/>
              </a:lnSpc>
            </a:pPr>
            <a:endParaRPr lang="en-US" altLang="en-US" sz="1800" dirty="0"/>
          </a:p>
          <a:p>
            <a:pPr>
              <a:lnSpc>
                <a:spcPct val="80000"/>
              </a:lnSpc>
            </a:pPr>
            <a:r>
              <a:rPr lang="en-US" altLang="en-US" sz="2000" dirty="0" smtClean="0"/>
              <a:t>Mindfulness</a:t>
            </a:r>
          </a:p>
          <a:p>
            <a:pPr lvl="1">
              <a:lnSpc>
                <a:spcPct val="80000"/>
              </a:lnSpc>
            </a:pPr>
            <a:r>
              <a:rPr lang="en-US" altLang="en-US" sz="1800" dirty="0" smtClean="0"/>
              <a:t>The Mindful Attention Awareness Scale (MAAS)- designed to assess the frequency of mindlessness over time</a:t>
            </a:r>
            <a:endParaRPr lang="en-US" sz="1800" dirty="0"/>
          </a:p>
        </p:txBody>
      </p:sp>
    </p:spTree>
    <p:extLst>
      <p:ext uri="{BB962C8B-B14F-4D97-AF65-F5344CB8AC3E}">
        <p14:creationId xmlns:p14="http://schemas.microsoft.com/office/powerpoint/2010/main" val="427719991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75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75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75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7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ummer">
  <a:themeElements>
    <a:clrScheme name="Elemental">
      <a:dk1>
        <a:sysClr val="windowText" lastClr="171717"/>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171717"/>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emplate>
  <TotalTime>3276</TotalTime>
  <Words>1977</Words>
  <Application>Microsoft Office PowerPoint</Application>
  <PresentationFormat>On-screen Show (4:3)</PresentationFormat>
  <Paragraphs>307</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Summer</vt:lpstr>
      <vt:lpstr>The Role of Psychological Inflexibility and Mindfulness in Somatization, Depression, and Anxiety among Non-clinical Asian Americans</vt:lpstr>
      <vt:lpstr>Presentation Summary </vt:lpstr>
      <vt:lpstr>Introduction</vt:lpstr>
      <vt:lpstr>Psychological Inflexibility </vt:lpstr>
      <vt:lpstr>Mindfulness</vt:lpstr>
      <vt:lpstr>Asian Americans</vt:lpstr>
      <vt:lpstr>Present Study</vt:lpstr>
      <vt:lpstr>Methods</vt:lpstr>
      <vt:lpstr>Measures </vt:lpstr>
      <vt:lpstr>Analysis </vt:lpstr>
      <vt:lpstr>Results</vt:lpstr>
      <vt:lpstr>Results </vt:lpstr>
      <vt:lpstr>Discussion </vt:lpstr>
      <vt:lpstr>Discussion cont.</vt:lpstr>
      <vt:lpstr>Future Directions</vt:lpstr>
      <vt:lpstr>Limitations </vt:lpstr>
      <vt:lpstr>Questions</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Psychological Inflexibility and Mindfulness in Somatization, Depression, and Anxiety among Non-clinical Asian Americans</dc:title>
  <dc:creator>Masuda Lab</dc:creator>
  <cp:lastModifiedBy>Amar mandavia</cp:lastModifiedBy>
  <cp:revision>73</cp:revision>
  <dcterms:created xsi:type="dcterms:W3CDTF">2014-05-21T18:46:45Z</dcterms:created>
  <dcterms:modified xsi:type="dcterms:W3CDTF">2014-06-19T07:31:34Z</dcterms:modified>
</cp:coreProperties>
</file>