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7"/>
  </p:notesMasterIdLst>
  <p:sldIdLst>
    <p:sldId id="286" r:id="rId2"/>
    <p:sldId id="271" r:id="rId3"/>
    <p:sldId id="272" r:id="rId4"/>
    <p:sldId id="273" r:id="rId5"/>
    <p:sldId id="274" r:id="rId6"/>
    <p:sldId id="275" r:id="rId7"/>
    <p:sldId id="265" r:id="rId8"/>
    <p:sldId id="277" r:id="rId9"/>
    <p:sldId id="278" r:id="rId10"/>
    <p:sldId id="279" r:id="rId11"/>
    <p:sldId id="289" r:id="rId12"/>
    <p:sldId id="287" r:id="rId13"/>
    <p:sldId id="288" r:id="rId14"/>
    <p:sldId id="266" r:id="rId15"/>
    <p:sldId id="259" r:id="rId16"/>
    <p:sldId id="268" r:id="rId17"/>
    <p:sldId id="280" r:id="rId18"/>
    <p:sldId id="281" r:id="rId19"/>
    <p:sldId id="283" r:id="rId20"/>
    <p:sldId id="284" r:id="rId21"/>
    <p:sldId id="290" r:id="rId22"/>
    <p:sldId id="291" r:id="rId23"/>
    <p:sldId id="260" r:id="rId24"/>
    <p:sldId id="282" r:id="rId25"/>
    <p:sldId id="2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K" lastIdx="8" clrIdx="0"/>
  <p:cmAuthor id="1" name="Orestis Kasinopoulos"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04" autoAdjust="0"/>
  </p:normalViewPr>
  <p:slideViewPr>
    <p:cSldViewPr snapToGrid="0" snapToObjects="1">
      <p:cViewPr>
        <p:scale>
          <a:sx n="99" d="100"/>
          <a:sy n="99" d="100"/>
        </p:scale>
        <p:origin x="-1920" y="-1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orestiskasinopoulos:Desktop:ECP%20column%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Percentage</a:t>
            </a:r>
            <a:r>
              <a:rPr lang="en-US" baseline="0" dirty="0" smtClean="0"/>
              <a:t> of </a:t>
            </a:r>
            <a:r>
              <a:rPr lang="en-US" dirty="0"/>
              <a:t>session</a:t>
            </a:r>
            <a:r>
              <a:rPr lang="en-US" baseline="0" dirty="0"/>
              <a:t> </a:t>
            </a:r>
            <a:r>
              <a:rPr lang="en-US" baseline="0" dirty="0" smtClean="0"/>
              <a:t>attendance by condition</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Sheet1!$C$3</c:f>
              <c:strCache>
                <c:ptCount val="1"/>
                <c:pt idx="0">
                  <c:v>ACT group</c:v>
                </c:pt>
              </c:strCache>
            </c:strRef>
          </c:tx>
          <c:invertIfNegative val="0"/>
          <c:cat>
            <c:strRef>
              <c:f>Sheet1!$B$4:$B$12</c:f>
              <c:strCache>
                <c:ptCount val="9"/>
                <c:pt idx="0">
                  <c:v>Interview</c:v>
                </c:pt>
                <c:pt idx="1">
                  <c:v>Session 1</c:v>
                </c:pt>
                <c:pt idx="2">
                  <c:v>Session 2</c:v>
                </c:pt>
                <c:pt idx="3">
                  <c:v>Session 3</c:v>
                </c:pt>
                <c:pt idx="4">
                  <c:v>Session 4</c:v>
                </c:pt>
                <c:pt idx="5">
                  <c:v>Session 5</c:v>
                </c:pt>
                <c:pt idx="6">
                  <c:v>Session 6</c:v>
                </c:pt>
                <c:pt idx="7">
                  <c:v>Session 7</c:v>
                </c:pt>
                <c:pt idx="8">
                  <c:v>Session 8</c:v>
                </c:pt>
              </c:strCache>
            </c:strRef>
          </c:cat>
          <c:val>
            <c:numRef>
              <c:f>Sheet1!$C$4:$C$12</c:f>
              <c:numCache>
                <c:formatCode>General</c:formatCode>
                <c:ptCount val="9"/>
                <c:pt idx="0">
                  <c:v>100.0</c:v>
                </c:pt>
                <c:pt idx="1">
                  <c:v>95.0</c:v>
                </c:pt>
                <c:pt idx="2">
                  <c:v>44.0</c:v>
                </c:pt>
                <c:pt idx="3">
                  <c:v>41.0</c:v>
                </c:pt>
                <c:pt idx="4">
                  <c:v>44.0</c:v>
                </c:pt>
                <c:pt idx="5">
                  <c:v>30.0</c:v>
                </c:pt>
                <c:pt idx="6">
                  <c:v>48.0</c:v>
                </c:pt>
                <c:pt idx="7">
                  <c:v>37.0</c:v>
                </c:pt>
                <c:pt idx="8">
                  <c:v>32.0</c:v>
                </c:pt>
              </c:numCache>
            </c:numRef>
          </c:val>
        </c:ser>
        <c:ser>
          <c:idx val="1"/>
          <c:order val="1"/>
          <c:tx>
            <c:strRef>
              <c:f>Sheet1!$D$3</c:f>
              <c:strCache>
                <c:ptCount val="1"/>
                <c:pt idx="0">
                  <c:v>Control Group</c:v>
                </c:pt>
              </c:strCache>
            </c:strRef>
          </c:tx>
          <c:invertIfNegative val="0"/>
          <c:cat>
            <c:strRef>
              <c:f>Sheet1!$B$4:$B$12</c:f>
              <c:strCache>
                <c:ptCount val="9"/>
                <c:pt idx="0">
                  <c:v>Interview</c:v>
                </c:pt>
                <c:pt idx="1">
                  <c:v>Session 1</c:v>
                </c:pt>
                <c:pt idx="2">
                  <c:v>Session 2</c:v>
                </c:pt>
                <c:pt idx="3">
                  <c:v>Session 3</c:v>
                </c:pt>
                <c:pt idx="4">
                  <c:v>Session 4</c:v>
                </c:pt>
                <c:pt idx="5">
                  <c:v>Session 5</c:v>
                </c:pt>
                <c:pt idx="6">
                  <c:v>Session 6</c:v>
                </c:pt>
                <c:pt idx="7">
                  <c:v>Session 7</c:v>
                </c:pt>
                <c:pt idx="8">
                  <c:v>Session 8</c:v>
                </c:pt>
              </c:strCache>
            </c:strRef>
          </c:cat>
          <c:val>
            <c:numRef>
              <c:f>Sheet1!$D$4:$D$12</c:f>
              <c:numCache>
                <c:formatCode>General</c:formatCode>
                <c:ptCount val="9"/>
                <c:pt idx="0">
                  <c:v>100.0</c:v>
                </c:pt>
                <c:pt idx="1">
                  <c:v>78.0</c:v>
                </c:pt>
                <c:pt idx="2">
                  <c:v>44.0</c:v>
                </c:pt>
                <c:pt idx="3">
                  <c:v>56.0</c:v>
                </c:pt>
                <c:pt idx="4">
                  <c:v>44.0</c:v>
                </c:pt>
                <c:pt idx="5">
                  <c:v>33.0</c:v>
                </c:pt>
                <c:pt idx="6">
                  <c:v>22.0</c:v>
                </c:pt>
                <c:pt idx="7">
                  <c:v>22.0</c:v>
                </c:pt>
                <c:pt idx="8">
                  <c:v>22.0</c:v>
                </c:pt>
              </c:numCache>
            </c:numRef>
          </c:val>
        </c:ser>
        <c:dLbls>
          <c:showLegendKey val="0"/>
          <c:showVal val="0"/>
          <c:showCatName val="0"/>
          <c:showSerName val="0"/>
          <c:showPercent val="0"/>
          <c:showBubbleSize val="0"/>
        </c:dLbls>
        <c:gapWidth val="150"/>
        <c:shape val="box"/>
        <c:axId val="2142319720"/>
        <c:axId val="-2033679800"/>
        <c:axId val="0"/>
      </c:bar3DChart>
      <c:catAx>
        <c:axId val="2142319720"/>
        <c:scaling>
          <c:orientation val="minMax"/>
        </c:scaling>
        <c:delete val="0"/>
        <c:axPos val="b"/>
        <c:title>
          <c:tx>
            <c:rich>
              <a:bodyPr/>
              <a:lstStyle/>
              <a:p>
                <a:pPr>
                  <a:defRPr/>
                </a:pPr>
                <a:r>
                  <a:rPr lang="en-US"/>
                  <a:t>Phase</a:t>
                </a:r>
                <a:r>
                  <a:rPr lang="en-US" baseline="0"/>
                  <a:t> of Intervention</a:t>
                </a:r>
                <a:endParaRPr lang="en-US"/>
              </a:p>
            </c:rich>
          </c:tx>
          <c:layout/>
          <c:overlay val="0"/>
        </c:title>
        <c:majorTickMark val="none"/>
        <c:minorTickMark val="none"/>
        <c:tickLblPos val="nextTo"/>
        <c:crossAx val="-2033679800"/>
        <c:crosses val="autoZero"/>
        <c:auto val="1"/>
        <c:lblAlgn val="ctr"/>
        <c:lblOffset val="100"/>
        <c:noMultiLvlLbl val="0"/>
      </c:catAx>
      <c:valAx>
        <c:axId val="-2033679800"/>
        <c:scaling>
          <c:orientation val="minMax"/>
        </c:scaling>
        <c:delete val="0"/>
        <c:axPos val="l"/>
        <c:majorGridlines/>
        <c:title>
          <c:tx>
            <c:rich>
              <a:bodyPr/>
              <a:lstStyle/>
              <a:p>
                <a:pPr>
                  <a:defRPr/>
                </a:pPr>
                <a:r>
                  <a:rPr lang="en-US"/>
                  <a:t>Adherence %</a:t>
                </a:r>
              </a:p>
            </c:rich>
          </c:tx>
          <c:layout/>
          <c:overlay val="0"/>
        </c:title>
        <c:numFmt formatCode="General" sourceLinked="1"/>
        <c:majorTickMark val="out"/>
        <c:minorTickMark val="none"/>
        <c:tickLblPos val="nextTo"/>
        <c:crossAx val="2142319720"/>
        <c:crosses val="autoZero"/>
        <c:crossBetween val="between"/>
      </c:valAx>
    </c:plotArea>
    <c:legend>
      <c:legendPos val="r"/>
      <c:layout>
        <c:manualLayout>
          <c:xMode val="edge"/>
          <c:yMode val="edge"/>
          <c:x val="0.890916616192207"/>
          <c:y val="0.460185989682324"/>
          <c:w val="0.109083383807793"/>
          <c:h val="0.109513078106616"/>
        </c:manualLayout>
      </c:layout>
      <c:overlay val="0"/>
    </c:legend>
    <c:plotVisOnly val="1"/>
    <c:dispBlanksAs val="gap"/>
    <c:showDLblsOverMax val="0"/>
  </c:chart>
  <c:externalData r:id="rId2">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17.jpg"/><Relationship Id="rId2" Type="http://schemas.openxmlformats.org/officeDocument/2006/relationships/image" Target="../media/image18.jpg"/><Relationship Id="rId3" Type="http://schemas.openxmlformats.org/officeDocument/2006/relationships/image" Target="../media/image19.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7.jpg"/><Relationship Id="rId2" Type="http://schemas.openxmlformats.org/officeDocument/2006/relationships/image" Target="../media/image18.jpg"/><Relationship Id="rId3"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F2DCE-7AAC-D641-942B-4CAA6D6133B3}" type="doc">
      <dgm:prSet loTypeId="urn:microsoft.com/office/officeart/2005/8/layout/radial6" loCatId="" qsTypeId="urn:microsoft.com/office/officeart/2005/8/quickstyle/3D1" qsCatId="3D" csTypeId="urn:microsoft.com/office/officeart/2005/8/colors/accent6_2" csCatId="accent6" phldr="1"/>
      <dgm:spPr/>
      <dgm:t>
        <a:bodyPr/>
        <a:lstStyle/>
        <a:p>
          <a:endParaRPr lang="en-US"/>
        </a:p>
      </dgm:t>
    </dgm:pt>
    <dgm:pt modelId="{0CBE46E6-D041-5848-AD5F-0631C080AD4E}">
      <dgm:prSet phldrT="[Text]"/>
      <dgm:spPr/>
      <dgm:t>
        <a:bodyPr/>
        <a:lstStyle/>
        <a:p>
          <a:endParaRPr lang="en-US"/>
        </a:p>
      </dgm:t>
    </dgm:pt>
    <dgm:pt modelId="{102F304B-B54C-074A-AE85-C058FAF60DD9}" type="parTrans" cxnId="{7FCF045D-C7BF-A34F-81C1-64888E88FB68}">
      <dgm:prSet/>
      <dgm:spPr/>
      <dgm:t>
        <a:bodyPr/>
        <a:lstStyle/>
        <a:p>
          <a:endParaRPr lang="en-US"/>
        </a:p>
      </dgm:t>
    </dgm:pt>
    <dgm:pt modelId="{32D6FE7D-3FFE-FF40-BDCD-71A1F79C72F3}" type="sibTrans" cxnId="{7FCF045D-C7BF-A34F-81C1-64888E88FB68}">
      <dgm:prSet/>
      <dgm:spPr/>
      <dgm:t>
        <a:bodyPr/>
        <a:lstStyle/>
        <a:p>
          <a:endParaRPr lang="en-US"/>
        </a:p>
      </dgm:t>
    </dgm:pt>
    <dgm:pt modelId="{78BCC972-2C9C-0342-9248-2F4815C34105}">
      <dgm:prSet phldrT="[Text]"/>
      <dgm:spPr/>
      <dgm:t>
        <a:bodyPr/>
        <a:lstStyle/>
        <a:p>
          <a:r>
            <a:rPr lang="en-US" b="1"/>
            <a:t>1</a:t>
          </a:r>
          <a:r>
            <a:rPr lang="en-US" b="1" baseline="30000"/>
            <a:t>st</a:t>
          </a:r>
          <a:r>
            <a:rPr lang="en-US" b="1"/>
            <a:t> Phase:</a:t>
          </a:r>
        </a:p>
        <a:p>
          <a:r>
            <a:rPr lang="en-US"/>
            <a:t>Validation</a:t>
          </a:r>
        </a:p>
      </dgm:t>
    </dgm:pt>
    <dgm:pt modelId="{1A862F1C-FBBB-114E-9C5A-288180D0B402}" type="parTrans" cxnId="{BA33B586-2604-A24D-BAAF-0468D1D2C5B5}">
      <dgm:prSet/>
      <dgm:spPr/>
      <dgm:t>
        <a:bodyPr/>
        <a:lstStyle/>
        <a:p>
          <a:endParaRPr lang="en-US"/>
        </a:p>
      </dgm:t>
    </dgm:pt>
    <dgm:pt modelId="{42A8C7D8-7793-6B44-AA2B-200926BE6A22}" type="sibTrans" cxnId="{BA33B586-2604-A24D-BAAF-0468D1D2C5B5}">
      <dgm:prSet/>
      <dgm:spPr/>
      <dgm:t>
        <a:bodyPr/>
        <a:lstStyle/>
        <a:p>
          <a:endParaRPr lang="en-US"/>
        </a:p>
      </dgm:t>
    </dgm:pt>
    <dgm:pt modelId="{ACF782D6-2064-DF47-9EE9-5366D58C1D58}">
      <dgm:prSet phldrT="[Text]"/>
      <dgm:spPr/>
      <dgm:t>
        <a:bodyPr/>
        <a:lstStyle/>
        <a:p>
          <a:r>
            <a:rPr lang="en-US" b="1"/>
            <a:t>2</a:t>
          </a:r>
          <a:r>
            <a:rPr lang="en-US" b="1" baseline="30000"/>
            <a:t>nd</a:t>
          </a:r>
          <a:r>
            <a:rPr lang="en-US" b="1"/>
            <a:t> Phase </a:t>
          </a:r>
        </a:p>
        <a:p>
          <a:r>
            <a:rPr lang="en-US"/>
            <a:t>Needs’ assessment</a:t>
          </a:r>
        </a:p>
      </dgm:t>
    </dgm:pt>
    <dgm:pt modelId="{8BA0B63A-1820-C244-BE33-CD1DECE4EF00}" type="parTrans" cxnId="{E9BDB5B0-FA03-544E-87CA-58766D617A39}">
      <dgm:prSet/>
      <dgm:spPr/>
      <dgm:t>
        <a:bodyPr/>
        <a:lstStyle/>
        <a:p>
          <a:endParaRPr lang="en-US"/>
        </a:p>
      </dgm:t>
    </dgm:pt>
    <dgm:pt modelId="{840BDCBF-C417-A840-8096-163FFCF300FE}" type="sibTrans" cxnId="{E9BDB5B0-FA03-544E-87CA-58766D617A39}">
      <dgm:prSet/>
      <dgm:spPr/>
      <dgm:t>
        <a:bodyPr/>
        <a:lstStyle/>
        <a:p>
          <a:endParaRPr lang="en-US"/>
        </a:p>
      </dgm:t>
    </dgm:pt>
    <dgm:pt modelId="{EEF5E186-D315-2545-A18D-327ADA45B1D6}">
      <dgm:prSet phldrT="[Text]" custT="1"/>
      <dgm:spPr/>
      <dgm:t>
        <a:bodyPr/>
        <a:lstStyle/>
        <a:p>
          <a:pPr algn="ctr"/>
          <a:r>
            <a:rPr lang="en-US" sz="1200" b="1"/>
            <a:t>                   3</a:t>
          </a:r>
          <a:r>
            <a:rPr lang="en-US" sz="1200" b="1" baseline="30000"/>
            <a:t>rd</a:t>
          </a:r>
          <a:r>
            <a:rPr lang="en-US" sz="1200" b="1"/>
            <a:t>Phase:</a:t>
          </a:r>
        </a:p>
        <a:p>
          <a:pPr algn="ctr"/>
          <a:r>
            <a:rPr lang="en-US" sz="1200"/>
            <a:t>ACT-Group Intervention</a:t>
          </a:r>
        </a:p>
        <a:p>
          <a:pPr algn="ctr"/>
          <a:endParaRPr lang="en-US" sz="1200"/>
        </a:p>
        <a:p>
          <a:pPr algn="ctr"/>
          <a:endParaRPr lang="en-US" sz="1200"/>
        </a:p>
      </dgm:t>
    </dgm:pt>
    <dgm:pt modelId="{52502265-5179-244F-8F84-86A9E7912481}" type="parTrans" cxnId="{D520C0A5-B681-894C-8C4D-F1F7D264F7FE}">
      <dgm:prSet/>
      <dgm:spPr/>
      <dgm:t>
        <a:bodyPr/>
        <a:lstStyle/>
        <a:p>
          <a:endParaRPr lang="en-US"/>
        </a:p>
      </dgm:t>
    </dgm:pt>
    <dgm:pt modelId="{98762F26-1767-EB4E-88F7-80E0DF837AB2}" type="sibTrans" cxnId="{D520C0A5-B681-894C-8C4D-F1F7D264F7FE}">
      <dgm:prSet/>
      <dgm:spPr/>
      <dgm:t>
        <a:bodyPr/>
        <a:lstStyle/>
        <a:p>
          <a:endParaRPr lang="en-US"/>
        </a:p>
      </dgm:t>
    </dgm:pt>
    <dgm:pt modelId="{416BBF1F-3ADF-CE4C-9648-F4237DD5B51F}">
      <dgm:prSet phldrT="[Text]" custT="1"/>
      <dgm:spPr/>
      <dgm:t>
        <a:bodyPr/>
        <a:lstStyle/>
        <a:p>
          <a:r>
            <a:rPr lang="en-US" sz="1200" b="1"/>
            <a:t>                                                  4</a:t>
          </a:r>
          <a:r>
            <a:rPr lang="en-US" sz="1200" b="1" baseline="30000"/>
            <a:t>th</a:t>
          </a:r>
          <a:r>
            <a:rPr lang="en-US" sz="1200" b="1"/>
            <a:t> Phase:</a:t>
          </a:r>
        </a:p>
        <a:p>
          <a:r>
            <a:rPr lang="en-US" sz="1200" b="1"/>
            <a:t> </a:t>
          </a:r>
        </a:p>
      </dgm:t>
    </dgm:pt>
    <dgm:pt modelId="{9EAC9270-BD07-3C45-AADC-D389CFACFA73}" type="parTrans" cxnId="{53CCFBE5-7694-374D-9000-8B01059D9503}">
      <dgm:prSet/>
      <dgm:spPr/>
      <dgm:t>
        <a:bodyPr/>
        <a:lstStyle/>
        <a:p>
          <a:endParaRPr lang="en-US"/>
        </a:p>
      </dgm:t>
    </dgm:pt>
    <dgm:pt modelId="{C18D0C31-B78F-1A4D-94CA-938EC7B21B55}" type="sibTrans" cxnId="{53CCFBE5-7694-374D-9000-8B01059D9503}">
      <dgm:prSet/>
      <dgm:spPr/>
      <dgm:t>
        <a:bodyPr/>
        <a:lstStyle/>
        <a:p>
          <a:endParaRPr lang="en-US"/>
        </a:p>
      </dgm:t>
    </dgm:pt>
    <dgm:pt modelId="{140DB1E5-66B1-D248-80DB-3D74289544C7}" type="pres">
      <dgm:prSet presAssocID="{D9EF2DCE-7AAC-D641-942B-4CAA6D6133B3}" presName="Name0" presStyleCnt="0">
        <dgm:presLayoutVars>
          <dgm:chMax val="1"/>
          <dgm:dir/>
          <dgm:animLvl val="ctr"/>
          <dgm:resizeHandles val="exact"/>
        </dgm:presLayoutVars>
      </dgm:prSet>
      <dgm:spPr/>
      <dgm:t>
        <a:bodyPr/>
        <a:lstStyle/>
        <a:p>
          <a:endParaRPr lang="en-US"/>
        </a:p>
      </dgm:t>
    </dgm:pt>
    <dgm:pt modelId="{5216D38D-78CE-C642-AE70-0A9708533A18}" type="pres">
      <dgm:prSet presAssocID="{0CBE46E6-D041-5848-AD5F-0631C080AD4E}" presName="centerShape" presStyleLbl="node0" presStyleIdx="0" presStyleCnt="1"/>
      <dgm:spPr/>
      <dgm:t>
        <a:bodyPr/>
        <a:lstStyle/>
        <a:p>
          <a:endParaRPr lang="en-US"/>
        </a:p>
      </dgm:t>
    </dgm:pt>
    <dgm:pt modelId="{13D7E518-E20A-9A4C-90F3-CFBDD0A78D21}" type="pres">
      <dgm:prSet presAssocID="{78BCC972-2C9C-0342-9248-2F4815C34105}" presName="node" presStyleLbl="node1" presStyleIdx="0" presStyleCnt="4">
        <dgm:presLayoutVars>
          <dgm:bulletEnabled val="1"/>
        </dgm:presLayoutVars>
      </dgm:prSet>
      <dgm:spPr/>
      <dgm:t>
        <a:bodyPr/>
        <a:lstStyle/>
        <a:p>
          <a:endParaRPr lang="en-US"/>
        </a:p>
      </dgm:t>
    </dgm:pt>
    <dgm:pt modelId="{919C33F8-92D0-BB4E-A7FF-154F1659B4CA}" type="pres">
      <dgm:prSet presAssocID="{78BCC972-2C9C-0342-9248-2F4815C34105}" presName="dummy" presStyleCnt="0"/>
      <dgm:spPr/>
      <dgm:t>
        <a:bodyPr/>
        <a:lstStyle/>
        <a:p>
          <a:endParaRPr lang="en-US"/>
        </a:p>
      </dgm:t>
    </dgm:pt>
    <dgm:pt modelId="{97DC36E1-2396-D54E-8C44-1F770D07516E}" type="pres">
      <dgm:prSet presAssocID="{42A8C7D8-7793-6B44-AA2B-200926BE6A22}" presName="sibTrans" presStyleLbl="sibTrans2D1" presStyleIdx="0" presStyleCnt="4" custAng="0"/>
      <dgm:spPr/>
      <dgm:t>
        <a:bodyPr/>
        <a:lstStyle/>
        <a:p>
          <a:endParaRPr lang="en-US"/>
        </a:p>
      </dgm:t>
    </dgm:pt>
    <dgm:pt modelId="{4C1C1D06-7410-2F44-A122-D86F982576B2}" type="pres">
      <dgm:prSet presAssocID="{ACF782D6-2064-DF47-9EE9-5366D58C1D58}" presName="node" presStyleLbl="node1" presStyleIdx="1" presStyleCnt="4">
        <dgm:presLayoutVars>
          <dgm:bulletEnabled val="1"/>
        </dgm:presLayoutVars>
      </dgm:prSet>
      <dgm:spPr/>
      <dgm:t>
        <a:bodyPr/>
        <a:lstStyle/>
        <a:p>
          <a:endParaRPr lang="en-US"/>
        </a:p>
      </dgm:t>
    </dgm:pt>
    <dgm:pt modelId="{E9BEE364-82CB-AB42-80C4-1AE9969C356F}" type="pres">
      <dgm:prSet presAssocID="{ACF782D6-2064-DF47-9EE9-5366D58C1D58}" presName="dummy" presStyleCnt="0"/>
      <dgm:spPr/>
      <dgm:t>
        <a:bodyPr/>
        <a:lstStyle/>
        <a:p>
          <a:endParaRPr lang="en-US"/>
        </a:p>
      </dgm:t>
    </dgm:pt>
    <dgm:pt modelId="{C52F01AC-7218-C847-936C-8A5CA9E2EBDB}" type="pres">
      <dgm:prSet presAssocID="{840BDCBF-C417-A840-8096-163FFCF300FE}" presName="sibTrans" presStyleLbl="sibTrans2D1" presStyleIdx="1" presStyleCnt="4"/>
      <dgm:spPr/>
      <dgm:t>
        <a:bodyPr/>
        <a:lstStyle/>
        <a:p>
          <a:endParaRPr lang="en-US"/>
        </a:p>
      </dgm:t>
    </dgm:pt>
    <dgm:pt modelId="{FC730742-D774-4E4A-80C9-9A49470FFFC0}" type="pres">
      <dgm:prSet presAssocID="{EEF5E186-D315-2545-A18D-327ADA45B1D6}" presName="node" presStyleLbl="node1" presStyleIdx="2" presStyleCnt="4" custScaleX="116910">
        <dgm:presLayoutVars>
          <dgm:bulletEnabled val="1"/>
        </dgm:presLayoutVars>
      </dgm:prSet>
      <dgm:spPr/>
      <dgm:t>
        <a:bodyPr/>
        <a:lstStyle/>
        <a:p>
          <a:endParaRPr lang="en-US"/>
        </a:p>
      </dgm:t>
    </dgm:pt>
    <dgm:pt modelId="{52E5652B-A323-9543-8FD4-6B54FB0B9957}" type="pres">
      <dgm:prSet presAssocID="{EEF5E186-D315-2545-A18D-327ADA45B1D6}" presName="dummy" presStyleCnt="0"/>
      <dgm:spPr/>
      <dgm:t>
        <a:bodyPr/>
        <a:lstStyle/>
        <a:p>
          <a:endParaRPr lang="en-US"/>
        </a:p>
      </dgm:t>
    </dgm:pt>
    <dgm:pt modelId="{2CFC6F08-CE7E-BB4F-ABAE-D866AE47C8F0}" type="pres">
      <dgm:prSet presAssocID="{98762F26-1767-EB4E-88F7-80E0DF837AB2}" presName="sibTrans" presStyleLbl="sibTrans2D1" presStyleIdx="2" presStyleCnt="4"/>
      <dgm:spPr/>
      <dgm:t>
        <a:bodyPr/>
        <a:lstStyle/>
        <a:p>
          <a:endParaRPr lang="en-US"/>
        </a:p>
      </dgm:t>
    </dgm:pt>
    <dgm:pt modelId="{4E59B47D-2160-E845-9B89-0B63DC6065DF}" type="pres">
      <dgm:prSet presAssocID="{416BBF1F-3ADF-CE4C-9648-F4237DD5B51F}" presName="node" presStyleLbl="node1" presStyleIdx="3" presStyleCnt="4">
        <dgm:presLayoutVars>
          <dgm:bulletEnabled val="1"/>
        </dgm:presLayoutVars>
      </dgm:prSet>
      <dgm:spPr/>
      <dgm:t>
        <a:bodyPr/>
        <a:lstStyle/>
        <a:p>
          <a:endParaRPr lang="en-US"/>
        </a:p>
      </dgm:t>
    </dgm:pt>
    <dgm:pt modelId="{70EA968A-5810-7B49-9DEE-FE04E4A5C2EC}" type="pres">
      <dgm:prSet presAssocID="{416BBF1F-3ADF-CE4C-9648-F4237DD5B51F}" presName="dummy" presStyleCnt="0"/>
      <dgm:spPr/>
      <dgm:t>
        <a:bodyPr/>
        <a:lstStyle/>
        <a:p>
          <a:endParaRPr lang="en-US"/>
        </a:p>
      </dgm:t>
    </dgm:pt>
    <dgm:pt modelId="{75344B7E-5520-2540-87F9-E7AAAC4D99D1}" type="pres">
      <dgm:prSet presAssocID="{C18D0C31-B78F-1A4D-94CA-938EC7B21B55}" presName="sibTrans" presStyleLbl="sibTrans2D1" presStyleIdx="3" presStyleCnt="4"/>
      <dgm:spPr/>
      <dgm:t>
        <a:bodyPr/>
        <a:lstStyle/>
        <a:p>
          <a:endParaRPr lang="en-US"/>
        </a:p>
      </dgm:t>
    </dgm:pt>
  </dgm:ptLst>
  <dgm:cxnLst>
    <dgm:cxn modelId="{4D918F17-94AE-0042-9EC4-F203FC840C05}" type="presOf" srcId="{D9EF2DCE-7AAC-D641-942B-4CAA6D6133B3}" destId="{140DB1E5-66B1-D248-80DB-3D74289544C7}" srcOrd="0" destOrd="0" presId="urn:microsoft.com/office/officeart/2005/8/layout/radial6"/>
    <dgm:cxn modelId="{08129CB1-86C7-1B47-AD74-36580897E5B0}" type="presOf" srcId="{EEF5E186-D315-2545-A18D-327ADA45B1D6}" destId="{FC730742-D774-4E4A-80C9-9A49470FFFC0}" srcOrd="0" destOrd="0" presId="urn:microsoft.com/office/officeart/2005/8/layout/radial6"/>
    <dgm:cxn modelId="{BE72B158-83FF-844A-8EFD-AC5E275EAE5B}" type="presOf" srcId="{C18D0C31-B78F-1A4D-94CA-938EC7B21B55}" destId="{75344B7E-5520-2540-87F9-E7AAAC4D99D1}" srcOrd="0" destOrd="0" presId="urn:microsoft.com/office/officeart/2005/8/layout/radial6"/>
    <dgm:cxn modelId="{7BA73B5F-BD48-5140-8980-1A455EA92B4D}" type="presOf" srcId="{42A8C7D8-7793-6B44-AA2B-200926BE6A22}" destId="{97DC36E1-2396-D54E-8C44-1F770D07516E}" srcOrd="0" destOrd="0" presId="urn:microsoft.com/office/officeart/2005/8/layout/radial6"/>
    <dgm:cxn modelId="{2AD2CDAC-74B9-714A-B9F4-B53F89317489}" type="presOf" srcId="{840BDCBF-C417-A840-8096-163FFCF300FE}" destId="{C52F01AC-7218-C847-936C-8A5CA9E2EBDB}" srcOrd="0" destOrd="0" presId="urn:microsoft.com/office/officeart/2005/8/layout/radial6"/>
    <dgm:cxn modelId="{53CCFBE5-7694-374D-9000-8B01059D9503}" srcId="{0CBE46E6-D041-5848-AD5F-0631C080AD4E}" destId="{416BBF1F-3ADF-CE4C-9648-F4237DD5B51F}" srcOrd="3" destOrd="0" parTransId="{9EAC9270-BD07-3C45-AADC-D389CFACFA73}" sibTransId="{C18D0C31-B78F-1A4D-94CA-938EC7B21B55}"/>
    <dgm:cxn modelId="{4B7E7D0B-BBCF-2E44-9C73-F58B58B4247B}" type="presOf" srcId="{0CBE46E6-D041-5848-AD5F-0631C080AD4E}" destId="{5216D38D-78CE-C642-AE70-0A9708533A18}" srcOrd="0" destOrd="0" presId="urn:microsoft.com/office/officeart/2005/8/layout/radial6"/>
    <dgm:cxn modelId="{D520C0A5-B681-894C-8C4D-F1F7D264F7FE}" srcId="{0CBE46E6-D041-5848-AD5F-0631C080AD4E}" destId="{EEF5E186-D315-2545-A18D-327ADA45B1D6}" srcOrd="2" destOrd="0" parTransId="{52502265-5179-244F-8F84-86A9E7912481}" sibTransId="{98762F26-1767-EB4E-88F7-80E0DF837AB2}"/>
    <dgm:cxn modelId="{58C2034D-6CE2-5D4E-ACC2-DAE557B62450}" type="presOf" srcId="{78BCC972-2C9C-0342-9248-2F4815C34105}" destId="{13D7E518-E20A-9A4C-90F3-CFBDD0A78D21}" srcOrd="0" destOrd="0" presId="urn:microsoft.com/office/officeart/2005/8/layout/radial6"/>
    <dgm:cxn modelId="{D3403153-CD87-C84A-AFFE-5E83B69D5433}" type="presOf" srcId="{ACF782D6-2064-DF47-9EE9-5366D58C1D58}" destId="{4C1C1D06-7410-2F44-A122-D86F982576B2}" srcOrd="0" destOrd="0" presId="urn:microsoft.com/office/officeart/2005/8/layout/radial6"/>
    <dgm:cxn modelId="{70C710F0-D77E-2445-A82C-5795F3CC1775}" type="presOf" srcId="{416BBF1F-3ADF-CE4C-9648-F4237DD5B51F}" destId="{4E59B47D-2160-E845-9B89-0B63DC6065DF}" srcOrd="0" destOrd="0" presId="urn:microsoft.com/office/officeart/2005/8/layout/radial6"/>
    <dgm:cxn modelId="{D300FB13-F29A-B34A-96D2-57BEE4D197C2}" type="presOf" srcId="{98762F26-1767-EB4E-88F7-80E0DF837AB2}" destId="{2CFC6F08-CE7E-BB4F-ABAE-D866AE47C8F0}" srcOrd="0" destOrd="0" presId="urn:microsoft.com/office/officeart/2005/8/layout/radial6"/>
    <dgm:cxn modelId="{7FCF045D-C7BF-A34F-81C1-64888E88FB68}" srcId="{D9EF2DCE-7AAC-D641-942B-4CAA6D6133B3}" destId="{0CBE46E6-D041-5848-AD5F-0631C080AD4E}" srcOrd="0" destOrd="0" parTransId="{102F304B-B54C-074A-AE85-C058FAF60DD9}" sibTransId="{32D6FE7D-3FFE-FF40-BDCD-71A1F79C72F3}"/>
    <dgm:cxn modelId="{BA33B586-2604-A24D-BAAF-0468D1D2C5B5}" srcId="{0CBE46E6-D041-5848-AD5F-0631C080AD4E}" destId="{78BCC972-2C9C-0342-9248-2F4815C34105}" srcOrd="0" destOrd="0" parTransId="{1A862F1C-FBBB-114E-9C5A-288180D0B402}" sibTransId="{42A8C7D8-7793-6B44-AA2B-200926BE6A22}"/>
    <dgm:cxn modelId="{E9BDB5B0-FA03-544E-87CA-58766D617A39}" srcId="{0CBE46E6-D041-5848-AD5F-0631C080AD4E}" destId="{ACF782D6-2064-DF47-9EE9-5366D58C1D58}" srcOrd="1" destOrd="0" parTransId="{8BA0B63A-1820-C244-BE33-CD1DECE4EF00}" sibTransId="{840BDCBF-C417-A840-8096-163FFCF300FE}"/>
    <dgm:cxn modelId="{68D21478-B60E-9A4D-A96B-7A87B25A96AB}" type="presParOf" srcId="{140DB1E5-66B1-D248-80DB-3D74289544C7}" destId="{5216D38D-78CE-C642-AE70-0A9708533A18}" srcOrd="0" destOrd="0" presId="urn:microsoft.com/office/officeart/2005/8/layout/radial6"/>
    <dgm:cxn modelId="{7A5C6363-A3FD-2640-95F5-CD58C09E5718}" type="presParOf" srcId="{140DB1E5-66B1-D248-80DB-3D74289544C7}" destId="{13D7E518-E20A-9A4C-90F3-CFBDD0A78D21}" srcOrd="1" destOrd="0" presId="urn:microsoft.com/office/officeart/2005/8/layout/radial6"/>
    <dgm:cxn modelId="{CDD09581-EE8E-AE4D-BCCA-CCA5CD907A60}" type="presParOf" srcId="{140DB1E5-66B1-D248-80DB-3D74289544C7}" destId="{919C33F8-92D0-BB4E-A7FF-154F1659B4CA}" srcOrd="2" destOrd="0" presId="urn:microsoft.com/office/officeart/2005/8/layout/radial6"/>
    <dgm:cxn modelId="{220762B2-E5A1-114F-A921-216A3B0F34F6}" type="presParOf" srcId="{140DB1E5-66B1-D248-80DB-3D74289544C7}" destId="{97DC36E1-2396-D54E-8C44-1F770D07516E}" srcOrd="3" destOrd="0" presId="urn:microsoft.com/office/officeart/2005/8/layout/radial6"/>
    <dgm:cxn modelId="{2BC5803C-638E-6B41-A81F-C3F5D81DAFD0}" type="presParOf" srcId="{140DB1E5-66B1-D248-80DB-3D74289544C7}" destId="{4C1C1D06-7410-2F44-A122-D86F982576B2}" srcOrd="4" destOrd="0" presId="urn:microsoft.com/office/officeart/2005/8/layout/radial6"/>
    <dgm:cxn modelId="{048CBE12-EA4C-104F-83E6-945B78DE32D4}" type="presParOf" srcId="{140DB1E5-66B1-D248-80DB-3D74289544C7}" destId="{E9BEE364-82CB-AB42-80C4-1AE9969C356F}" srcOrd="5" destOrd="0" presId="urn:microsoft.com/office/officeart/2005/8/layout/radial6"/>
    <dgm:cxn modelId="{2795479A-C5A5-1C43-9744-C71C8FB0031E}" type="presParOf" srcId="{140DB1E5-66B1-D248-80DB-3D74289544C7}" destId="{C52F01AC-7218-C847-936C-8A5CA9E2EBDB}" srcOrd="6" destOrd="0" presId="urn:microsoft.com/office/officeart/2005/8/layout/radial6"/>
    <dgm:cxn modelId="{93C5901B-F07A-084C-880A-B1C2A6DBC647}" type="presParOf" srcId="{140DB1E5-66B1-D248-80DB-3D74289544C7}" destId="{FC730742-D774-4E4A-80C9-9A49470FFFC0}" srcOrd="7" destOrd="0" presId="urn:microsoft.com/office/officeart/2005/8/layout/radial6"/>
    <dgm:cxn modelId="{122DBB18-E6F7-9744-A0DB-86EE005C6F6C}" type="presParOf" srcId="{140DB1E5-66B1-D248-80DB-3D74289544C7}" destId="{52E5652B-A323-9543-8FD4-6B54FB0B9957}" srcOrd="8" destOrd="0" presId="urn:microsoft.com/office/officeart/2005/8/layout/radial6"/>
    <dgm:cxn modelId="{895847C7-0928-804E-B439-4C366A554148}" type="presParOf" srcId="{140DB1E5-66B1-D248-80DB-3D74289544C7}" destId="{2CFC6F08-CE7E-BB4F-ABAE-D866AE47C8F0}" srcOrd="9" destOrd="0" presId="urn:microsoft.com/office/officeart/2005/8/layout/radial6"/>
    <dgm:cxn modelId="{FFFED7D5-0BCB-A343-8D41-EAC9E6A32D53}" type="presParOf" srcId="{140DB1E5-66B1-D248-80DB-3D74289544C7}" destId="{4E59B47D-2160-E845-9B89-0B63DC6065DF}" srcOrd="10" destOrd="0" presId="urn:microsoft.com/office/officeart/2005/8/layout/radial6"/>
    <dgm:cxn modelId="{5F27FD58-7334-5E4D-A2E2-62A679CEB28F}" type="presParOf" srcId="{140DB1E5-66B1-D248-80DB-3D74289544C7}" destId="{70EA968A-5810-7B49-9DEE-FE04E4A5C2EC}" srcOrd="11" destOrd="0" presId="urn:microsoft.com/office/officeart/2005/8/layout/radial6"/>
    <dgm:cxn modelId="{2F5D8225-7FA5-934A-95B6-7E3D1B8770D1}" type="presParOf" srcId="{140DB1E5-66B1-D248-80DB-3D74289544C7}" destId="{75344B7E-5520-2540-87F9-E7AAAC4D99D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D0D8A8-3081-8144-9D28-6C6ED1A604FB}" type="doc">
      <dgm:prSet loTypeId="urn:microsoft.com/office/officeart/2005/8/layout/vList4" loCatId="" qsTypeId="urn:microsoft.com/office/officeart/2005/8/quickstyle/3D2" qsCatId="3D" csTypeId="urn:microsoft.com/office/officeart/2005/8/colors/accent6_2" csCatId="accent6" phldr="1"/>
      <dgm:spPr/>
      <dgm:t>
        <a:bodyPr/>
        <a:lstStyle/>
        <a:p>
          <a:endParaRPr lang="en-US"/>
        </a:p>
      </dgm:t>
    </dgm:pt>
    <dgm:pt modelId="{D7B99AD2-16FD-584E-B421-19B8D6D87256}">
      <dgm:prSet phldrT="[Text]"/>
      <dgm:spPr/>
      <dgm:t>
        <a:bodyPr/>
        <a:lstStyle/>
        <a:p>
          <a:r>
            <a:rPr lang="en-US" b="1" dirty="0"/>
            <a:t>Mobility Difficulties</a:t>
          </a:r>
        </a:p>
      </dgm:t>
    </dgm:pt>
    <dgm:pt modelId="{F48AEB67-184D-064D-8DB9-707C32346BE0}" type="parTrans" cxnId="{F6F15205-8AFB-B446-921A-6C41588438B2}">
      <dgm:prSet/>
      <dgm:spPr/>
      <dgm:t>
        <a:bodyPr/>
        <a:lstStyle/>
        <a:p>
          <a:endParaRPr lang="en-US"/>
        </a:p>
      </dgm:t>
    </dgm:pt>
    <dgm:pt modelId="{852018DA-6D0B-D445-A59A-53E866442736}" type="sibTrans" cxnId="{F6F15205-8AFB-B446-921A-6C41588438B2}">
      <dgm:prSet/>
      <dgm:spPr/>
      <dgm:t>
        <a:bodyPr/>
        <a:lstStyle/>
        <a:p>
          <a:endParaRPr lang="en-US"/>
        </a:p>
      </dgm:t>
    </dgm:pt>
    <dgm:pt modelId="{A914267B-E219-4045-94E5-43DA3E31BC31}">
      <dgm:prSet phldrT="[Text]"/>
      <dgm:spPr/>
      <dgm:t>
        <a:bodyPr/>
        <a:lstStyle/>
        <a:p>
          <a:r>
            <a:rPr lang="en-US" b="1" dirty="0"/>
            <a:t>Pain was too </a:t>
          </a:r>
          <a:r>
            <a:rPr lang="en-US" b="1" dirty="0" smtClean="0"/>
            <a:t>severe to sit through sessions</a:t>
          </a:r>
          <a:endParaRPr lang="en-US" b="1" dirty="0"/>
        </a:p>
      </dgm:t>
    </dgm:pt>
    <dgm:pt modelId="{6FD406AA-F9BD-0E4A-B5B4-41EF99C330CB}" type="parTrans" cxnId="{B94E6F6D-9675-AB40-80EC-244ED41FF8DA}">
      <dgm:prSet/>
      <dgm:spPr/>
      <dgm:t>
        <a:bodyPr/>
        <a:lstStyle/>
        <a:p>
          <a:endParaRPr lang="en-US"/>
        </a:p>
      </dgm:t>
    </dgm:pt>
    <dgm:pt modelId="{7BB41063-B99E-4C4B-B7A5-B3BFF6C9610C}" type="sibTrans" cxnId="{B94E6F6D-9675-AB40-80EC-244ED41FF8DA}">
      <dgm:prSet/>
      <dgm:spPr/>
      <dgm:t>
        <a:bodyPr/>
        <a:lstStyle/>
        <a:p>
          <a:endParaRPr lang="en-US"/>
        </a:p>
      </dgm:t>
    </dgm:pt>
    <dgm:pt modelId="{B1989500-746E-F14E-B2C6-CD862506B9BA}">
      <dgm:prSet phldrT="[Text]"/>
      <dgm:spPr/>
      <dgm:t>
        <a:bodyPr/>
        <a:lstStyle/>
        <a:p>
          <a:r>
            <a:rPr lang="en-US" b="1"/>
            <a:t>Transportation difficulties</a:t>
          </a:r>
        </a:p>
      </dgm:t>
    </dgm:pt>
    <dgm:pt modelId="{C40E022C-E2A8-8D4B-AA7B-AE8A13931F9D}" type="parTrans" cxnId="{55ED0EEE-34EF-DB49-BBD9-6B7E37C9C76F}">
      <dgm:prSet/>
      <dgm:spPr/>
      <dgm:t>
        <a:bodyPr/>
        <a:lstStyle/>
        <a:p>
          <a:endParaRPr lang="en-US"/>
        </a:p>
      </dgm:t>
    </dgm:pt>
    <dgm:pt modelId="{DEE9201C-DABD-3045-A369-5DEBF4F5281B}" type="sibTrans" cxnId="{55ED0EEE-34EF-DB49-BBD9-6B7E37C9C76F}">
      <dgm:prSet/>
      <dgm:spPr/>
      <dgm:t>
        <a:bodyPr/>
        <a:lstStyle/>
        <a:p>
          <a:endParaRPr lang="en-US"/>
        </a:p>
      </dgm:t>
    </dgm:pt>
    <dgm:pt modelId="{E81B8DD4-9172-AE4A-950E-D4436FB2DD42}">
      <dgm:prSet phldrT="[Text]"/>
      <dgm:spPr/>
      <dgm:t>
        <a:bodyPr/>
        <a:lstStyle/>
        <a:p>
          <a:r>
            <a:rPr lang="en-US" b="1"/>
            <a:t>Health Issues</a:t>
          </a:r>
        </a:p>
      </dgm:t>
    </dgm:pt>
    <dgm:pt modelId="{D5A310C9-FA80-E84E-AD61-FECE9795BC2A}" type="parTrans" cxnId="{D3CFD524-A362-4B46-83ED-7B8E3E13CB22}">
      <dgm:prSet/>
      <dgm:spPr/>
      <dgm:t>
        <a:bodyPr/>
        <a:lstStyle/>
        <a:p>
          <a:endParaRPr lang="en-US"/>
        </a:p>
      </dgm:t>
    </dgm:pt>
    <dgm:pt modelId="{B2A8B89C-2469-A846-9EC3-4FC1DBB23C4D}" type="sibTrans" cxnId="{D3CFD524-A362-4B46-83ED-7B8E3E13CB22}">
      <dgm:prSet/>
      <dgm:spPr/>
      <dgm:t>
        <a:bodyPr/>
        <a:lstStyle/>
        <a:p>
          <a:endParaRPr lang="en-US"/>
        </a:p>
      </dgm:t>
    </dgm:pt>
    <dgm:pt modelId="{FD3926CB-8339-6E40-A917-C38C4AB5DF00}">
      <dgm:prSet phldrT="[Text]"/>
      <dgm:spPr/>
      <dgm:t>
        <a:bodyPr/>
        <a:lstStyle/>
        <a:p>
          <a:r>
            <a:rPr lang="en-US" b="1"/>
            <a:t>Cancer / strokes</a:t>
          </a:r>
        </a:p>
      </dgm:t>
    </dgm:pt>
    <dgm:pt modelId="{6E2C5636-19D1-5E4D-8749-DC077607DCE6}" type="parTrans" cxnId="{D12F4766-B5DF-E141-A833-FE73DFF3436E}">
      <dgm:prSet/>
      <dgm:spPr/>
      <dgm:t>
        <a:bodyPr/>
        <a:lstStyle/>
        <a:p>
          <a:endParaRPr lang="en-US"/>
        </a:p>
      </dgm:t>
    </dgm:pt>
    <dgm:pt modelId="{0C7863CB-288A-0445-AB23-956235148EA6}" type="sibTrans" cxnId="{D12F4766-B5DF-E141-A833-FE73DFF3436E}">
      <dgm:prSet/>
      <dgm:spPr/>
      <dgm:t>
        <a:bodyPr/>
        <a:lstStyle/>
        <a:p>
          <a:endParaRPr lang="en-US"/>
        </a:p>
      </dgm:t>
    </dgm:pt>
    <dgm:pt modelId="{A1E14844-31D8-CD46-8A52-D52B3752ED0A}">
      <dgm:prSet phldrT="[Text]"/>
      <dgm:spPr/>
      <dgm:t>
        <a:bodyPr/>
        <a:lstStyle/>
        <a:p>
          <a:r>
            <a:rPr lang="en-US" b="1"/>
            <a:t>Poor group therapy adjustment</a:t>
          </a:r>
        </a:p>
      </dgm:t>
    </dgm:pt>
    <dgm:pt modelId="{502343F9-0924-BB4F-81A1-E901AF111AD2}" type="parTrans" cxnId="{EE3EBBB3-88B5-044F-85DA-82942777D569}">
      <dgm:prSet/>
      <dgm:spPr/>
      <dgm:t>
        <a:bodyPr/>
        <a:lstStyle/>
        <a:p>
          <a:endParaRPr lang="en-US"/>
        </a:p>
      </dgm:t>
    </dgm:pt>
    <dgm:pt modelId="{747AFA87-AF9D-CD46-85BA-18CBDCD98294}" type="sibTrans" cxnId="{EE3EBBB3-88B5-044F-85DA-82942777D569}">
      <dgm:prSet/>
      <dgm:spPr/>
      <dgm:t>
        <a:bodyPr/>
        <a:lstStyle/>
        <a:p>
          <a:endParaRPr lang="en-US"/>
        </a:p>
      </dgm:t>
    </dgm:pt>
    <dgm:pt modelId="{0B519BA3-DBFC-7C49-BF91-80FCE9C800C9}">
      <dgm:prSet phldrT="[Text]"/>
      <dgm:spPr/>
      <dgm:t>
        <a:bodyPr/>
        <a:lstStyle/>
        <a:p>
          <a:r>
            <a:rPr lang="en-US" b="1" dirty="0"/>
            <a:t>Not </a:t>
          </a:r>
          <a:r>
            <a:rPr lang="en-US" b="1" dirty="0" smtClean="0"/>
            <a:t>fitting in well with </a:t>
          </a:r>
          <a:r>
            <a:rPr lang="en-US" b="1" dirty="0"/>
            <a:t>the group</a:t>
          </a:r>
        </a:p>
      </dgm:t>
    </dgm:pt>
    <dgm:pt modelId="{1DD8C683-7940-FB4F-9601-727E1DA58127}" type="parTrans" cxnId="{94EA7F54-7D46-FF43-BDCB-1B5A5E2B2D16}">
      <dgm:prSet/>
      <dgm:spPr/>
      <dgm:t>
        <a:bodyPr/>
        <a:lstStyle/>
        <a:p>
          <a:endParaRPr lang="en-US"/>
        </a:p>
      </dgm:t>
    </dgm:pt>
    <dgm:pt modelId="{2A0A03AC-E1A0-8948-BD52-4B0C648F829F}" type="sibTrans" cxnId="{94EA7F54-7D46-FF43-BDCB-1B5A5E2B2D16}">
      <dgm:prSet/>
      <dgm:spPr/>
      <dgm:t>
        <a:bodyPr/>
        <a:lstStyle/>
        <a:p>
          <a:endParaRPr lang="en-US"/>
        </a:p>
      </dgm:t>
    </dgm:pt>
    <dgm:pt modelId="{6B9442CD-7B73-1141-B130-293C2D3D1967}">
      <dgm:prSet phldrT="[Text]"/>
      <dgm:spPr/>
      <dgm:t>
        <a:bodyPr/>
        <a:lstStyle/>
        <a:p>
          <a:r>
            <a:rPr lang="en-US" b="1"/>
            <a:t>Preference for individual therapy</a:t>
          </a:r>
        </a:p>
      </dgm:t>
    </dgm:pt>
    <dgm:pt modelId="{BA6CACA1-016A-0244-8CCD-2A28D55C8433}" type="parTrans" cxnId="{3E0F99C3-4FA9-734B-8E4B-00E03FF68682}">
      <dgm:prSet/>
      <dgm:spPr/>
      <dgm:t>
        <a:bodyPr/>
        <a:lstStyle/>
        <a:p>
          <a:endParaRPr lang="en-US"/>
        </a:p>
      </dgm:t>
    </dgm:pt>
    <dgm:pt modelId="{3789E7DC-AB09-FF44-B1BD-370BFA269D8E}" type="sibTrans" cxnId="{3E0F99C3-4FA9-734B-8E4B-00E03FF68682}">
      <dgm:prSet/>
      <dgm:spPr/>
      <dgm:t>
        <a:bodyPr/>
        <a:lstStyle/>
        <a:p>
          <a:endParaRPr lang="en-US"/>
        </a:p>
      </dgm:t>
    </dgm:pt>
    <dgm:pt modelId="{4052066E-76B6-4746-B592-6A5CC23666F9}">
      <dgm:prSet phldrT="[Text]"/>
      <dgm:spPr/>
      <dgm:t>
        <a:bodyPr/>
        <a:lstStyle/>
        <a:p>
          <a:r>
            <a:rPr lang="en-US" b="1" dirty="0"/>
            <a:t>Lived in remote </a:t>
          </a:r>
          <a:r>
            <a:rPr lang="en-US" b="1" dirty="0" smtClean="0"/>
            <a:t>&amp; isolated </a:t>
          </a:r>
          <a:r>
            <a:rPr lang="en-US" b="1" dirty="0"/>
            <a:t>areas</a:t>
          </a:r>
        </a:p>
      </dgm:t>
    </dgm:pt>
    <dgm:pt modelId="{EE87EE79-D789-674D-9852-D1A014936D38}" type="parTrans" cxnId="{FD135B46-A435-504B-BA75-9A58294DEE54}">
      <dgm:prSet/>
      <dgm:spPr/>
      <dgm:t>
        <a:bodyPr/>
        <a:lstStyle/>
        <a:p>
          <a:endParaRPr lang="en-US"/>
        </a:p>
      </dgm:t>
    </dgm:pt>
    <dgm:pt modelId="{541BA55C-C38C-3640-9C2C-E76B12D062A6}" type="sibTrans" cxnId="{FD135B46-A435-504B-BA75-9A58294DEE54}">
      <dgm:prSet/>
      <dgm:spPr/>
      <dgm:t>
        <a:bodyPr/>
        <a:lstStyle/>
        <a:p>
          <a:endParaRPr lang="en-US"/>
        </a:p>
      </dgm:t>
    </dgm:pt>
    <dgm:pt modelId="{4E4D2FC0-335D-3E44-A60A-88A25A77ED07}">
      <dgm:prSet phldrT="[Text]"/>
      <dgm:spPr/>
      <dgm:t>
        <a:bodyPr/>
        <a:lstStyle/>
        <a:p>
          <a:r>
            <a:rPr lang="en-US" b="1"/>
            <a:t>Need for a slower pace</a:t>
          </a:r>
        </a:p>
        <a:p>
          <a:endParaRPr lang="en-US"/>
        </a:p>
      </dgm:t>
    </dgm:pt>
    <dgm:pt modelId="{EAEE5C1B-2CD4-2243-BD75-1912016FF8DC}" type="parTrans" cxnId="{991E1EA1-43C3-A442-98A4-4B0943109B58}">
      <dgm:prSet/>
      <dgm:spPr/>
      <dgm:t>
        <a:bodyPr/>
        <a:lstStyle/>
        <a:p>
          <a:endParaRPr lang="en-US"/>
        </a:p>
      </dgm:t>
    </dgm:pt>
    <dgm:pt modelId="{31EE26F4-B73B-884C-A35C-DB171AE9CCC5}" type="sibTrans" cxnId="{991E1EA1-43C3-A442-98A4-4B0943109B58}">
      <dgm:prSet/>
      <dgm:spPr/>
      <dgm:t>
        <a:bodyPr/>
        <a:lstStyle/>
        <a:p>
          <a:endParaRPr lang="en-US"/>
        </a:p>
      </dgm:t>
    </dgm:pt>
    <dgm:pt modelId="{4EA448F4-433F-1149-A048-E7FC01B443DF}">
      <dgm:prSet phldrT="[Text]"/>
      <dgm:spPr/>
      <dgm:t>
        <a:bodyPr/>
        <a:lstStyle/>
        <a:p>
          <a:r>
            <a:rPr lang="en-US" b="1"/>
            <a:t>Work schedule</a:t>
          </a:r>
        </a:p>
      </dgm:t>
    </dgm:pt>
    <dgm:pt modelId="{E15D8AF4-9C9A-884B-BE29-A72653BBAC13}" type="parTrans" cxnId="{63542637-FFD3-4B41-A04F-E29D4D3CC9E8}">
      <dgm:prSet/>
      <dgm:spPr/>
      <dgm:t>
        <a:bodyPr/>
        <a:lstStyle/>
        <a:p>
          <a:endParaRPr lang="en-US"/>
        </a:p>
      </dgm:t>
    </dgm:pt>
    <dgm:pt modelId="{BC26A25F-B44E-0D43-A3A0-F80CFDDACB50}" type="sibTrans" cxnId="{63542637-FFD3-4B41-A04F-E29D4D3CC9E8}">
      <dgm:prSet/>
      <dgm:spPr/>
      <dgm:t>
        <a:bodyPr/>
        <a:lstStyle/>
        <a:p>
          <a:endParaRPr lang="en-US"/>
        </a:p>
      </dgm:t>
    </dgm:pt>
    <dgm:pt modelId="{4C3841EA-58DE-9A47-82BE-E150F02D7EA3}">
      <dgm:prSet phldrT="[Text]"/>
      <dgm:spPr/>
      <dgm:t>
        <a:bodyPr/>
        <a:lstStyle/>
        <a:p>
          <a:r>
            <a:rPr lang="en-US" b="1"/>
            <a:t>Headaches/migraines</a:t>
          </a:r>
        </a:p>
      </dgm:t>
    </dgm:pt>
    <dgm:pt modelId="{A1CBA2A5-C95F-E949-BBFF-51C240203F0F}" type="parTrans" cxnId="{9C8F2A0B-24D5-964C-8EF7-328866D28937}">
      <dgm:prSet/>
      <dgm:spPr/>
      <dgm:t>
        <a:bodyPr/>
        <a:lstStyle/>
        <a:p>
          <a:endParaRPr lang="en-US"/>
        </a:p>
      </dgm:t>
    </dgm:pt>
    <dgm:pt modelId="{6480486C-DAA1-2F4F-B304-6114D32C968F}" type="sibTrans" cxnId="{9C8F2A0B-24D5-964C-8EF7-328866D28937}">
      <dgm:prSet/>
      <dgm:spPr/>
      <dgm:t>
        <a:bodyPr/>
        <a:lstStyle/>
        <a:p>
          <a:endParaRPr lang="en-US"/>
        </a:p>
      </dgm:t>
    </dgm:pt>
    <dgm:pt modelId="{13579738-F333-494D-8106-CE64B5FCD64E}">
      <dgm:prSet phldrT="[Text]"/>
      <dgm:spPr/>
      <dgm:t>
        <a:bodyPr/>
        <a:lstStyle/>
        <a:p>
          <a:r>
            <a:rPr lang="en-US" b="1"/>
            <a:t>Difficulties completing the questionnaires</a:t>
          </a:r>
        </a:p>
      </dgm:t>
    </dgm:pt>
    <dgm:pt modelId="{799B519D-C172-CA4F-AF14-EE2068D6BEB9}" type="parTrans" cxnId="{854A7D5E-2A02-804B-95B8-46637090D9C1}">
      <dgm:prSet/>
      <dgm:spPr/>
      <dgm:t>
        <a:bodyPr/>
        <a:lstStyle/>
        <a:p>
          <a:endParaRPr lang="en-US"/>
        </a:p>
      </dgm:t>
    </dgm:pt>
    <dgm:pt modelId="{ED80300E-4DB4-6545-B1E1-E5CC768B0ECD}" type="sibTrans" cxnId="{854A7D5E-2A02-804B-95B8-46637090D9C1}">
      <dgm:prSet/>
      <dgm:spPr/>
      <dgm:t>
        <a:bodyPr/>
        <a:lstStyle/>
        <a:p>
          <a:endParaRPr lang="en-US"/>
        </a:p>
      </dgm:t>
    </dgm:pt>
    <dgm:pt modelId="{E8CCEC33-ABD9-C345-A141-2702143B9B02}">
      <dgm:prSet phldrT="[Text]"/>
      <dgm:spPr/>
      <dgm:t>
        <a:bodyPr/>
        <a:lstStyle/>
        <a:p>
          <a:r>
            <a:rPr lang="en-US" b="1"/>
            <a:t>Other health issues arising</a:t>
          </a:r>
        </a:p>
      </dgm:t>
    </dgm:pt>
    <dgm:pt modelId="{6BD16C81-AE93-2F46-8547-3E641FBFF6E5}" type="parTrans" cxnId="{295AF8D6-0E44-D142-BB68-D9717961A879}">
      <dgm:prSet/>
      <dgm:spPr/>
      <dgm:t>
        <a:bodyPr/>
        <a:lstStyle/>
        <a:p>
          <a:endParaRPr lang="en-US"/>
        </a:p>
      </dgm:t>
    </dgm:pt>
    <dgm:pt modelId="{A697AFD6-A4D2-0745-9885-3B5F7C452E63}" type="sibTrans" cxnId="{295AF8D6-0E44-D142-BB68-D9717961A879}">
      <dgm:prSet/>
      <dgm:spPr/>
      <dgm:t>
        <a:bodyPr/>
        <a:lstStyle/>
        <a:p>
          <a:endParaRPr lang="en-US"/>
        </a:p>
      </dgm:t>
    </dgm:pt>
    <dgm:pt modelId="{6F73E275-BC26-1740-BF5D-EDFC7867920A}" type="pres">
      <dgm:prSet presAssocID="{9DD0D8A8-3081-8144-9D28-6C6ED1A604FB}" presName="linear" presStyleCnt="0">
        <dgm:presLayoutVars>
          <dgm:dir/>
          <dgm:resizeHandles val="exact"/>
        </dgm:presLayoutVars>
      </dgm:prSet>
      <dgm:spPr/>
      <dgm:t>
        <a:bodyPr/>
        <a:lstStyle/>
        <a:p>
          <a:endParaRPr lang="en-US"/>
        </a:p>
      </dgm:t>
    </dgm:pt>
    <dgm:pt modelId="{CFD9FB05-2F06-E74A-8A1A-6485B74A7477}" type="pres">
      <dgm:prSet presAssocID="{D7B99AD2-16FD-584E-B421-19B8D6D87256}" presName="comp" presStyleCnt="0"/>
      <dgm:spPr/>
      <dgm:t>
        <a:bodyPr/>
        <a:lstStyle/>
        <a:p>
          <a:endParaRPr lang="en-US"/>
        </a:p>
      </dgm:t>
    </dgm:pt>
    <dgm:pt modelId="{6DC6FC53-9C5E-0B4F-AA89-A58536E8AAC9}" type="pres">
      <dgm:prSet presAssocID="{D7B99AD2-16FD-584E-B421-19B8D6D87256}" presName="box" presStyleLbl="node1" presStyleIdx="0" presStyleCnt="3" custLinFactNeighborX="-657"/>
      <dgm:spPr/>
      <dgm:t>
        <a:bodyPr/>
        <a:lstStyle/>
        <a:p>
          <a:endParaRPr lang="en-US"/>
        </a:p>
      </dgm:t>
    </dgm:pt>
    <dgm:pt modelId="{558F8A86-9837-F246-903B-C1C6B9963FDC}" type="pres">
      <dgm:prSet presAssocID="{D7B99AD2-16FD-584E-B421-19B8D6D87256}"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A0715869-0CBD-EE46-A879-295CDCE13CA5}" type="pres">
      <dgm:prSet presAssocID="{D7B99AD2-16FD-584E-B421-19B8D6D87256}" presName="text" presStyleLbl="node1" presStyleIdx="0" presStyleCnt="3">
        <dgm:presLayoutVars>
          <dgm:bulletEnabled val="1"/>
        </dgm:presLayoutVars>
      </dgm:prSet>
      <dgm:spPr/>
      <dgm:t>
        <a:bodyPr/>
        <a:lstStyle/>
        <a:p>
          <a:endParaRPr lang="en-US"/>
        </a:p>
      </dgm:t>
    </dgm:pt>
    <dgm:pt modelId="{9EF5BBD6-0C77-2E40-835C-6FCD211EAC16}" type="pres">
      <dgm:prSet presAssocID="{852018DA-6D0B-D445-A59A-53E866442736}" presName="spacer" presStyleCnt="0"/>
      <dgm:spPr/>
      <dgm:t>
        <a:bodyPr/>
        <a:lstStyle/>
        <a:p>
          <a:endParaRPr lang="en-US"/>
        </a:p>
      </dgm:t>
    </dgm:pt>
    <dgm:pt modelId="{4997365A-1B4C-AA4F-AED3-6AB950261419}" type="pres">
      <dgm:prSet presAssocID="{E81B8DD4-9172-AE4A-950E-D4436FB2DD42}" presName="comp" presStyleCnt="0"/>
      <dgm:spPr/>
      <dgm:t>
        <a:bodyPr/>
        <a:lstStyle/>
        <a:p>
          <a:endParaRPr lang="en-US"/>
        </a:p>
      </dgm:t>
    </dgm:pt>
    <dgm:pt modelId="{9B1C0C6E-1760-5B47-8F1B-C3BD83C6126A}" type="pres">
      <dgm:prSet presAssocID="{E81B8DD4-9172-AE4A-950E-D4436FB2DD42}" presName="box" presStyleLbl="node1" presStyleIdx="1" presStyleCnt="3" custLinFactNeighborX="8182" custLinFactNeighborY="-1948"/>
      <dgm:spPr/>
      <dgm:t>
        <a:bodyPr/>
        <a:lstStyle/>
        <a:p>
          <a:endParaRPr lang="en-US"/>
        </a:p>
      </dgm:t>
    </dgm:pt>
    <dgm:pt modelId="{0C887650-A393-9640-B56D-9B4DD440C053}" type="pres">
      <dgm:prSet presAssocID="{E81B8DD4-9172-AE4A-950E-D4436FB2DD42}" presName="img" presStyleLbl="fgImgPlace1" presStyleIdx="1" presStyleCnt="3" custScaleX="97553" custScaleY="103503"/>
      <dgm:spPr>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dgm:spPr>
      <dgm:t>
        <a:bodyPr/>
        <a:lstStyle/>
        <a:p>
          <a:endParaRPr lang="en-US"/>
        </a:p>
      </dgm:t>
    </dgm:pt>
    <dgm:pt modelId="{B8E6EA27-608A-0D4E-B99B-D207F71A6C46}" type="pres">
      <dgm:prSet presAssocID="{E81B8DD4-9172-AE4A-950E-D4436FB2DD42}" presName="text" presStyleLbl="node1" presStyleIdx="1" presStyleCnt="3">
        <dgm:presLayoutVars>
          <dgm:bulletEnabled val="1"/>
        </dgm:presLayoutVars>
      </dgm:prSet>
      <dgm:spPr/>
      <dgm:t>
        <a:bodyPr/>
        <a:lstStyle/>
        <a:p>
          <a:endParaRPr lang="en-US"/>
        </a:p>
      </dgm:t>
    </dgm:pt>
    <dgm:pt modelId="{016F235C-B929-A742-B1E8-F915F5C895BC}" type="pres">
      <dgm:prSet presAssocID="{B2A8B89C-2469-A846-9EC3-4FC1DBB23C4D}" presName="spacer" presStyleCnt="0"/>
      <dgm:spPr/>
      <dgm:t>
        <a:bodyPr/>
        <a:lstStyle/>
        <a:p>
          <a:endParaRPr lang="en-US"/>
        </a:p>
      </dgm:t>
    </dgm:pt>
    <dgm:pt modelId="{742429B1-FDAE-8F47-8135-83972A7AD32D}" type="pres">
      <dgm:prSet presAssocID="{A1E14844-31D8-CD46-8A52-D52B3752ED0A}" presName="comp" presStyleCnt="0"/>
      <dgm:spPr/>
      <dgm:t>
        <a:bodyPr/>
        <a:lstStyle/>
        <a:p>
          <a:endParaRPr lang="en-US"/>
        </a:p>
      </dgm:t>
    </dgm:pt>
    <dgm:pt modelId="{F42F8C91-D54B-7943-832F-FC1E18FED295}" type="pres">
      <dgm:prSet presAssocID="{A1E14844-31D8-CD46-8A52-D52B3752ED0A}" presName="box" presStyleLbl="node1" presStyleIdx="2" presStyleCnt="3"/>
      <dgm:spPr/>
      <dgm:t>
        <a:bodyPr/>
        <a:lstStyle/>
        <a:p>
          <a:endParaRPr lang="en-US"/>
        </a:p>
      </dgm:t>
    </dgm:pt>
    <dgm:pt modelId="{651AB593-9E09-0A49-A373-B1C2CF4129DF}" type="pres">
      <dgm:prSet presAssocID="{A1E14844-31D8-CD46-8A52-D52B3752ED0A}"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0B0A4544-45C1-664F-A9B9-A949BE9A7286}" type="pres">
      <dgm:prSet presAssocID="{A1E14844-31D8-CD46-8A52-D52B3752ED0A}" presName="text" presStyleLbl="node1" presStyleIdx="2" presStyleCnt="3">
        <dgm:presLayoutVars>
          <dgm:bulletEnabled val="1"/>
        </dgm:presLayoutVars>
      </dgm:prSet>
      <dgm:spPr/>
      <dgm:t>
        <a:bodyPr/>
        <a:lstStyle/>
        <a:p>
          <a:endParaRPr lang="en-US"/>
        </a:p>
      </dgm:t>
    </dgm:pt>
  </dgm:ptLst>
  <dgm:cxnLst>
    <dgm:cxn modelId="{9E658ADD-8D8F-914A-8500-EFCD041356B5}" type="presOf" srcId="{B1989500-746E-F14E-B2C6-CD862506B9BA}" destId="{6DC6FC53-9C5E-0B4F-AA89-A58536E8AAC9}" srcOrd="0" destOrd="3" presId="urn:microsoft.com/office/officeart/2005/8/layout/vList4"/>
    <dgm:cxn modelId="{4EFF2BF9-1704-C14F-9297-B10BBFFB8FEB}" type="presOf" srcId="{B1989500-746E-F14E-B2C6-CD862506B9BA}" destId="{A0715869-0CBD-EE46-A879-295CDCE13CA5}" srcOrd="1" destOrd="3" presId="urn:microsoft.com/office/officeart/2005/8/layout/vList4"/>
    <dgm:cxn modelId="{9C8F2A0B-24D5-964C-8EF7-328866D28937}" srcId="{E81B8DD4-9172-AE4A-950E-D4436FB2DD42}" destId="{4C3841EA-58DE-9A47-82BE-E150F02D7EA3}" srcOrd="1" destOrd="0" parTransId="{A1CBA2A5-C95F-E949-BBFF-51C240203F0F}" sibTransId="{6480486C-DAA1-2F4F-B304-6114D32C968F}"/>
    <dgm:cxn modelId="{C445186C-E432-6B40-A9B7-7C9E94C5A7F6}" type="presOf" srcId="{E81B8DD4-9172-AE4A-950E-D4436FB2DD42}" destId="{B8E6EA27-608A-0D4E-B99B-D207F71A6C46}" srcOrd="1" destOrd="0" presId="urn:microsoft.com/office/officeart/2005/8/layout/vList4"/>
    <dgm:cxn modelId="{F73C1A4B-4EEA-E840-85C1-898B98DB0AF6}" type="presOf" srcId="{E8CCEC33-ABD9-C345-A141-2702143B9B02}" destId="{9B1C0C6E-1760-5B47-8F1B-C3BD83C6126A}" srcOrd="0" destOrd="3" presId="urn:microsoft.com/office/officeart/2005/8/layout/vList4"/>
    <dgm:cxn modelId="{1610157C-4704-5349-BAD2-450EDBE5E068}" type="presOf" srcId="{6B9442CD-7B73-1141-B130-293C2D3D1967}" destId="{F42F8C91-D54B-7943-832F-FC1E18FED295}" srcOrd="0" destOrd="2" presId="urn:microsoft.com/office/officeart/2005/8/layout/vList4"/>
    <dgm:cxn modelId="{D12F4766-B5DF-E141-A833-FE73DFF3436E}" srcId="{E81B8DD4-9172-AE4A-950E-D4436FB2DD42}" destId="{FD3926CB-8339-6E40-A917-C38C4AB5DF00}" srcOrd="0" destOrd="0" parTransId="{6E2C5636-19D1-5E4D-8749-DC077607DCE6}" sibTransId="{0C7863CB-288A-0445-AB23-956235148EA6}"/>
    <dgm:cxn modelId="{B94E6F6D-9675-AB40-80EC-244ED41FF8DA}" srcId="{D7B99AD2-16FD-584E-B421-19B8D6D87256}" destId="{A914267B-E219-4045-94E5-43DA3E31BC31}" srcOrd="0" destOrd="0" parTransId="{6FD406AA-F9BD-0E4A-B5B4-41EF99C330CB}" sibTransId="{7BB41063-B99E-4C4B-B7A5-B3BFF6C9610C}"/>
    <dgm:cxn modelId="{63542637-FFD3-4B41-A04F-E29D4D3CC9E8}" srcId="{D7B99AD2-16FD-584E-B421-19B8D6D87256}" destId="{4EA448F4-433F-1149-A048-E7FC01B443DF}" srcOrd="4" destOrd="0" parTransId="{E15D8AF4-9C9A-884B-BE29-A72653BBAC13}" sibTransId="{BC26A25F-B44E-0D43-A3A0-F80CFDDACB50}"/>
    <dgm:cxn modelId="{2F0A89F5-0B78-B546-8871-A2977CCB0BBC}" type="presOf" srcId="{FD3926CB-8339-6E40-A917-C38C4AB5DF00}" destId="{B8E6EA27-608A-0D4E-B99B-D207F71A6C46}" srcOrd="1" destOrd="1" presId="urn:microsoft.com/office/officeart/2005/8/layout/vList4"/>
    <dgm:cxn modelId="{3051EE69-5A21-0348-8D98-912C89714ACB}" type="presOf" srcId="{4EA448F4-433F-1149-A048-E7FC01B443DF}" destId="{A0715869-0CBD-EE46-A879-295CDCE13CA5}" srcOrd="1" destOrd="5" presId="urn:microsoft.com/office/officeart/2005/8/layout/vList4"/>
    <dgm:cxn modelId="{D1BC46E3-5F1C-BA4B-B198-A0A8C7791D98}" type="presOf" srcId="{E81B8DD4-9172-AE4A-950E-D4436FB2DD42}" destId="{9B1C0C6E-1760-5B47-8F1B-C3BD83C6126A}" srcOrd="0" destOrd="0" presId="urn:microsoft.com/office/officeart/2005/8/layout/vList4"/>
    <dgm:cxn modelId="{55ED0EEE-34EF-DB49-BBD9-6B7E37C9C76F}" srcId="{D7B99AD2-16FD-584E-B421-19B8D6D87256}" destId="{B1989500-746E-F14E-B2C6-CD862506B9BA}" srcOrd="2" destOrd="0" parTransId="{C40E022C-E2A8-8D4B-AA7B-AE8A13931F9D}" sibTransId="{DEE9201C-DABD-3045-A369-5DEBF4F5281B}"/>
    <dgm:cxn modelId="{558E3081-29B0-7941-8DF3-381D27B40F04}" type="presOf" srcId="{A1E14844-31D8-CD46-8A52-D52B3752ED0A}" destId="{F42F8C91-D54B-7943-832F-FC1E18FED295}" srcOrd="0" destOrd="0" presId="urn:microsoft.com/office/officeart/2005/8/layout/vList4"/>
    <dgm:cxn modelId="{ACA25525-8D8E-7D42-9CEE-0DF1A04F97B6}" type="presOf" srcId="{4E4D2FC0-335D-3E44-A60A-88A25A77ED07}" destId="{0B0A4544-45C1-664F-A9B9-A949BE9A7286}" srcOrd="1" destOrd="3" presId="urn:microsoft.com/office/officeart/2005/8/layout/vList4"/>
    <dgm:cxn modelId="{E9FD5CBA-A08E-5841-8F6E-311FEF0DF661}" type="presOf" srcId="{A914267B-E219-4045-94E5-43DA3E31BC31}" destId="{A0715869-0CBD-EE46-A879-295CDCE13CA5}" srcOrd="1" destOrd="1" presId="urn:microsoft.com/office/officeart/2005/8/layout/vList4"/>
    <dgm:cxn modelId="{D069A8EA-6A99-5741-962E-CAEC29834F4D}" type="presOf" srcId="{4E4D2FC0-335D-3E44-A60A-88A25A77ED07}" destId="{F42F8C91-D54B-7943-832F-FC1E18FED295}" srcOrd="0" destOrd="3" presId="urn:microsoft.com/office/officeart/2005/8/layout/vList4"/>
    <dgm:cxn modelId="{96B952AA-711E-0D4E-87A6-EC1CB086096C}" type="presOf" srcId="{E8CCEC33-ABD9-C345-A141-2702143B9B02}" destId="{B8E6EA27-608A-0D4E-B99B-D207F71A6C46}" srcOrd="1" destOrd="3" presId="urn:microsoft.com/office/officeart/2005/8/layout/vList4"/>
    <dgm:cxn modelId="{09C60E9F-7D96-C64F-A1C4-E72FEF5E8CAB}" type="presOf" srcId="{4C3841EA-58DE-9A47-82BE-E150F02D7EA3}" destId="{9B1C0C6E-1760-5B47-8F1B-C3BD83C6126A}" srcOrd="0" destOrd="2" presId="urn:microsoft.com/office/officeart/2005/8/layout/vList4"/>
    <dgm:cxn modelId="{540437A8-0776-784F-B00A-63702A3BA47D}" type="presOf" srcId="{0B519BA3-DBFC-7C49-BF91-80FCE9C800C9}" destId="{F42F8C91-D54B-7943-832F-FC1E18FED295}" srcOrd="0" destOrd="1" presId="urn:microsoft.com/office/officeart/2005/8/layout/vList4"/>
    <dgm:cxn modelId="{4EE6712B-A2A4-8047-873E-486E0433D7BF}" type="presOf" srcId="{0B519BA3-DBFC-7C49-BF91-80FCE9C800C9}" destId="{0B0A4544-45C1-664F-A9B9-A949BE9A7286}" srcOrd="1" destOrd="1" presId="urn:microsoft.com/office/officeart/2005/8/layout/vList4"/>
    <dgm:cxn modelId="{295AF8D6-0E44-D142-BB68-D9717961A879}" srcId="{E81B8DD4-9172-AE4A-950E-D4436FB2DD42}" destId="{E8CCEC33-ABD9-C345-A141-2702143B9B02}" srcOrd="2" destOrd="0" parTransId="{6BD16C81-AE93-2F46-8547-3E641FBFF6E5}" sibTransId="{A697AFD6-A4D2-0745-9885-3B5F7C452E63}"/>
    <dgm:cxn modelId="{87F7BEC1-BB7A-2048-8EA6-1B794DD3F3C5}" type="presOf" srcId="{4C3841EA-58DE-9A47-82BE-E150F02D7EA3}" destId="{B8E6EA27-608A-0D4E-B99B-D207F71A6C46}" srcOrd="1" destOrd="2" presId="urn:microsoft.com/office/officeart/2005/8/layout/vList4"/>
    <dgm:cxn modelId="{C40908E2-885E-9A44-854D-A15FF4866094}" type="presOf" srcId="{A914267B-E219-4045-94E5-43DA3E31BC31}" destId="{6DC6FC53-9C5E-0B4F-AA89-A58536E8AAC9}" srcOrd="0" destOrd="1" presId="urn:microsoft.com/office/officeart/2005/8/layout/vList4"/>
    <dgm:cxn modelId="{A819A93E-6D45-3E4C-B6FA-9753CF18BA82}" type="presOf" srcId="{D7B99AD2-16FD-584E-B421-19B8D6D87256}" destId="{A0715869-0CBD-EE46-A879-295CDCE13CA5}" srcOrd="1" destOrd="0" presId="urn:microsoft.com/office/officeart/2005/8/layout/vList4"/>
    <dgm:cxn modelId="{6D709CA3-6B57-F545-B4C6-98A908EF685F}" type="presOf" srcId="{A1E14844-31D8-CD46-8A52-D52B3752ED0A}" destId="{0B0A4544-45C1-664F-A9B9-A949BE9A7286}" srcOrd="1" destOrd="0" presId="urn:microsoft.com/office/officeart/2005/8/layout/vList4"/>
    <dgm:cxn modelId="{8B0064F5-86C7-0C4E-90F3-4DEDA16BBE82}" type="presOf" srcId="{9DD0D8A8-3081-8144-9D28-6C6ED1A604FB}" destId="{6F73E275-BC26-1740-BF5D-EDFC7867920A}" srcOrd="0" destOrd="0" presId="urn:microsoft.com/office/officeart/2005/8/layout/vList4"/>
    <dgm:cxn modelId="{FD135B46-A435-504B-BA75-9A58294DEE54}" srcId="{D7B99AD2-16FD-584E-B421-19B8D6D87256}" destId="{4052066E-76B6-4746-B592-6A5CC23666F9}" srcOrd="1" destOrd="0" parTransId="{EE87EE79-D789-674D-9852-D1A014936D38}" sibTransId="{541BA55C-C38C-3640-9C2C-E76B12D062A6}"/>
    <dgm:cxn modelId="{09938AF4-B262-1243-AA13-A31CC5FCA491}" type="presOf" srcId="{6B9442CD-7B73-1141-B130-293C2D3D1967}" destId="{0B0A4544-45C1-664F-A9B9-A949BE9A7286}" srcOrd="1" destOrd="2" presId="urn:microsoft.com/office/officeart/2005/8/layout/vList4"/>
    <dgm:cxn modelId="{D3CFD524-A362-4B46-83ED-7B8E3E13CB22}" srcId="{9DD0D8A8-3081-8144-9D28-6C6ED1A604FB}" destId="{E81B8DD4-9172-AE4A-950E-D4436FB2DD42}" srcOrd="1" destOrd="0" parTransId="{D5A310C9-FA80-E84E-AD61-FECE9795BC2A}" sibTransId="{B2A8B89C-2469-A846-9EC3-4FC1DBB23C4D}"/>
    <dgm:cxn modelId="{3E0F99C3-4FA9-734B-8E4B-00E03FF68682}" srcId="{A1E14844-31D8-CD46-8A52-D52B3752ED0A}" destId="{6B9442CD-7B73-1141-B130-293C2D3D1967}" srcOrd="1" destOrd="0" parTransId="{BA6CACA1-016A-0244-8CCD-2A28D55C8433}" sibTransId="{3789E7DC-AB09-FF44-B1BD-370BFA269D8E}"/>
    <dgm:cxn modelId="{991E1EA1-43C3-A442-98A4-4B0943109B58}" srcId="{A1E14844-31D8-CD46-8A52-D52B3752ED0A}" destId="{4E4D2FC0-335D-3E44-A60A-88A25A77ED07}" srcOrd="2" destOrd="0" parTransId="{EAEE5C1B-2CD4-2243-BD75-1912016FF8DC}" sibTransId="{31EE26F4-B73B-884C-A35C-DB171AE9CCC5}"/>
    <dgm:cxn modelId="{6727B137-0669-FD4B-A9EB-B1DC5A2CBE7A}" type="presOf" srcId="{4052066E-76B6-4746-B592-6A5CC23666F9}" destId="{A0715869-0CBD-EE46-A879-295CDCE13CA5}" srcOrd="1" destOrd="2" presId="urn:microsoft.com/office/officeart/2005/8/layout/vList4"/>
    <dgm:cxn modelId="{43EE5D30-F0A1-E14A-8D46-8ED996B3A3B9}" type="presOf" srcId="{4052066E-76B6-4746-B592-6A5CC23666F9}" destId="{6DC6FC53-9C5E-0B4F-AA89-A58536E8AAC9}" srcOrd="0" destOrd="2" presId="urn:microsoft.com/office/officeart/2005/8/layout/vList4"/>
    <dgm:cxn modelId="{854A7D5E-2A02-804B-95B8-46637090D9C1}" srcId="{D7B99AD2-16FD-584E-B421-19B8D6D87256}" destId="{13579738-F333-494D-8106-CE64B5FCD64E}" srcOrd="3" destOrd="0" parTransId="{799B519D-C172-CA4F-AF14-EE2068D6BEB9}" sibTransId="{ED80300E-4DB4-6545-B1E1-E5CC768B0ECD}"/>
    <dgm:cxn modelId="{EE3EBBB3-88B5-044F-85DA-82942777D569}" srcId="{9DD0D8A8-3081-8144-9D28-6C6ED1A604FB}" destId="{A1E14844-31D8-CD46-8A52-D52B3752ED0A}" srcOrd="2" destOrd="0" parTransId="{502343F9-0924-BB4F-81A1-E901AF111AD2}" sibTransId="{747AFA87-AF9D-CD46-85BA-18CBDCD98294}"/>
    <dgm:cxn modelId="{F6F15205-8AFB-B446-921A-6C41588438B2}" srcId="{9DD0D8A8-3081-8144-9D28-6C6ED1A604FB}" destId="{D7B99AD2-16FD-584E-B421-19B8D6D87256}" srcOrd="0" destOrd="0" parTransId="{F48AEB67-184D-064D-8DB9-707C32346BE0}" sibTransId="{852018DA-6D0B-D445-A59A-53E866442736}"/>
    <dgm:cxn modelId="{94EA7F54-7D46-FF43-BDCB-1B5A5E2B2D16}" srcId="{A1E14844-31D8-CD46-8A52-D52B3752ED0A}" destId="{0B519BA3-DBFC-7C49-BF91-80FCE9C800C9}" srcOrd="0" destOrd="0" parTransId="{1DD8C683-7940-FB4F-9601-727E1DA58127}" sibTransId="{2A0A03AC-E1A0-8948-BD52-4B0C648F829F}"/>
    <dgm:cxn modelId="{22EFC45E-40DE-1946-B878-07F9C61824B7}" type="presOf" srcId="{13579738-F333-494D-8106-CE64B5FCD64E}" destId="{A0715869-0CBD-EE46-A879-295CDCE13CA5}" srcOrd="1" destOrd="4" presId="urn:microsoft.com/office/officeart/2005/8/layout/vList4"/>
    <dgm:cxn modelId="{F1E7B64C-55A0-4E44-AFD3-09D38E83B45C}" type="presOf" srcId="{D7B99AD2-16FD-584E-B421-19B8D6D87256}" destId="{6DC6FC53-9C5E-0B4F-AA89-A58536E8AAC9}" srcOrd="0" destOrd="0" presId="urn:microsoft.com/office/officeart/2005/8/layout/vList4"/>
    <dgm:cxn modelId="{A7AA421B-AA08-1A4B-966B-A919D05146BD}" type="presOf" srcId="{FD3926CB-8339-6E40-A917-C38C4AB5DF00}" destId="{9B1C0C6E-1760-5B47-8F1B-C3BD83C6126A}" srcOrd="0" destOrd="1" presId="urn:microsoft.com/office/officeart/2005/8/layout/vList4"/>
    <dgm:cxn modelId="{C2BCB3DF-0DD0-8A46-9293-9281F6548B86}" type="presOf" srcId="{13579738-F333-494D-8106-CE64B5FCD64E}" destId="{6DC6FC53-9C5E-0B4F-AA89-A58536E8AAC9}" srcOrd="0" destOrd="4" presId="urn:microsoft.com/office/officeart/2005/8/layout/vList4"/>
    <dgm:cxn modelId="{A872C71D-4AA0-374E-995A-9A9964E6A88F}" type="presOf" srcId="{4EA448F4-433F-1149-A048-E7FC01B443DF}" destId="{6DC6FC53-9C5E-0B4F-AA89-A58536E8AAC9}" srcOrd="0" destOrd="5" presId="urn:microsoft.com/office/officeart/2005/8/layout/vList4"/>
    <dgm:cxn modelId="{37DD11B6-B388-4140-A5E2-20DB84D0E4D9}" type="presParOf" srcId="{6F73E275-BC26-1740-BF5D-EDFC7867920A}" destId="{CFD9FB05-2F06-E74A-8A1A-6485B74A7477}" srcOrd="0" destOrd="0" presId="urn:microsoft.com/office/officeart/2005/8/layout/vList4"/>
    <dgm:cxn modelId="{FB79B672-D43B-9540-B1D0-D5BBCD3085E0}" type="presParOf" srcId="{CFD9FB05-2F06-E74A-8A1A-6485B74A7477}" destId="{6DC6FC53-9C5E-0B4F-AA89-A58536E8AAC9}" srcOrd="0" destOrd="0" presId="urn:microsoft.com/office/officeart/2005/8/layout/vList4"/>
    <dgm:cxn modelId="{B736E498-9DBF-D844-B4AB-3A77A79CC4D9}" type="presParOf" srcId="{CFD9FB05-2F06-E74A-8A1A-6485B74A7477}" destId="{558F8A86-9837-F246-903B-C1C6B9963FDC}" srcOrd="1" destOrd="0" presId="urn:microsoft.com/office/officeart/2005/8/layout/vList4"/>
    <dgm:cxn modelId="{9233D7D1-D777-FA42-999A-8F0C54F3EF73}" type="presParOf" srcId="{CFD9FB05-2F06-E74A-8A1A-6485B74A7477}" destId="{A0715869-0CBD-EE46-A879-295CDCE13CA5}" srcOrd="2" destOrd="0" presId="urn:microsoft.com/office/officeart/2005/8/layout/vList4"/>
    <dgm:cxn modelId="{7C31AADD-F3F7-AD4A-B2EE-55846E921F36}" type="presParOf" srcId="{6F73E275-BC26-1740-BF5D-EDFC7867920A}" destId="{9EF5BBD6-0C77-2E40-835C-6FCD211EAC16}" srcOrd="1" destOrd="0" presId="urn:microsoft.com/office/officeart/2005/8/layout/vList4"/>
    <dgm:cxn modelId="{33BA2748-D3E2-064F-91E9-E9E1B05A60FA}" type="presParOf" srcId="{6F73E275-BC26-1740-BF5D-EDFC7867920A}" destId="{4997365A-1B4C-AA4F-AED3-6AB950261419}" srcOrd="2" destOrd="0" presId="urn:microsoft.com/office/officeart/2005/8/layout/vList4"/>
    <dgm:cxn modelId="{A6D41B1E-E1BD-3849-876B-DFF93B5000CB}" type="presParOf" srcId="{4997365A-1B4C-AA4F-AED3-6AB950261419}" destId="{9B1C0C6E-1760-5B47-8F1B-C3BD83C6126A}" srcOrd="0" destOrd="0" presId="urn:microsoft.com/office/officeart/2005/8/layout/vList4"/>
    <dgm:cxn modelId="{65A9C3D4-E8B9-E548-B466-E887EA5FD887}" type="presParOf" srcId="{4997365A-1B4C-AA4F-AED3-6AB950261419}" destId="{0C887650-A393-9640-B56D-9B4DD440C053}" srcOrd="1" destOrd="0" presId="urn:microsoft.com/office/officeart/2005/8/layout/vList4"/>
    <dgm:cxn modelId="{D980533B-286D-754D-9505-091B855B8E82}" type="presParOf" srcId="{4997365A-1B4C-AA4F-AED3-6AB950261419}" destId="{B8E6EA27-608A-0D4E-B99B-D207F71A6C46}" srcOrd="2" destOrd="0" presId="urn:microsoft.com/office/officeart/2005/8/layout/vList4"/>
    <dgm:cxn modelId="{62DCAF59-5050-E44C-BDCD-6C93CBC227A9}" type="presParOf" srcId="{6F73E275-BC26-1740-BF5D-EDFC7867920A}" destId="{016F235C-B929-A742-B1E8-F915F5C895BC}" srcOrd="3" destOrd="0" presId="urn:microsoft.com/office/officeart/2005/8/layout/vList4"/>
    <dgm:cxn modelId="{0FD186AE-A6A2-AA4A-A819-6098D5C3608A}" type="presParOf" srcId="{6F73E275-BC26-1740-BF5D-EDFC7867920A}" destId="{742429B1-FDAE-8F47-8135-83972A7AD32D}" srcOrd="4" destOrd="0" presId="urn:microsoft.com/office/officeart/2005/8/layout/vList4"/>
    <dgm:cxn modelId="{7370086B-D4B5-434F-A65A-C6E92FCB293A}" type="presParOf" srcId="{742429B1-FDAE-8F47-8135-83972A7AD32D}" destId="{F42F8C91-D54B-7943-832F-FC1E18FED295}" srcOrd="0" destOrd="0" presId="urn:microsoft.com/office/officeart/2005/8/layout/vList4"/>
    <dgm:cxn modelId="{4496A772-F4AE-4045-8A11-478C4BFEBF9A}" type="presParOf" srcId="{742429B1-FDAE-8F47-8135-83972A7AD32D}" destId="{651AB593-9E09-0A49-A373-B1C2CF4129DF}" srcOrd="1" destOrd="0" presId="urn:microsoft.com/office/officeart/2005/8/layout/vList4"/>
    <dgm:cxn modelId="{0C0AAD24-56F4-024A-83DE-1FF1A2467EE6}" type="presParOf" srcId="{742429B1-FDAE-8F47-8135-83972A7AD32D}" destId="{0B0A4544-45C1-664F-A9B9-A949BE9A728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44B7E-5520-2540-87F9-E7AAAC4D99D1}">
      <dsp:nvSpPr>
        <dsp:cNvPr id="0" name=""/>
        <dsp:cNvSpPr/>
      </dsp:nvSpPr>
      <dsp:spPr>
        <a:xfrm>
          <a:off x="2076202" y="595485"/>
          <a:ext cx="3960288" cy="3960288"/>
        </a:xfrm>
        <a:prstGeom prst="blockArc">
          <a:avLst>
            <a:gd name="adj1" fmla="val 10800000"/>
            <a:gd name="adj2" fmla="val 16200000"/>
            <a:gd name="adj3" fmla="val 4643"/>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CFC6F08-CE7E-BB4F-ABAE-D866AE47C8F0}">
      <dsp:nvSpPr>
        <dsp:cNvPr id="0" name=""/>
        <dsp:cNvSpPr/>
      </dsp:nvSpPr>
      <dsp:spPr>
        <a:xfrm>
          <a:off x="2076202" y="595485"/>
          <a:ext cx="3960288" cy="3960288"/>
        </a:xfrm>
        <a:prstGeom prst="blockArc">
          <a:avLst>
            <a:gd name="adj1" fmla="val 5400000"/>
            <a:gd name="adj2" fmla="val 10800000"/>
            <a:gd name="adj3" fmla="val 4643"/>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52F01AC-7218-C847-936C-8A5CA9E2EBDB}">
      <dsp:nvSpPr>
        <dsp:cNvPr id="0" name=""/>
        <dsp:cNvSpPr/>
      </dsp:nvSpPr>
      <dsp:spPr>
        <a:xfrm>
          <a:off x="2076202" y="595485"/>
          <a:ext cx="3960288" cy="3960288"/>
        </a:xfrm>
        <a:prstGeom prst="blockArc">
          <a:avLst>
            <a:gd name="adj1" fmla="val 0"/>
            <a:gd name="adj2" fmla="val 5400000"/>
            <a:gd name="adj3" fmla="val 4643"/>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7DC36E1-2396-D54E-8C44-1F770D07516E}">
      <dsp:nvSpPr>
        <dsp:cNvPr id="0" name=""/>
        <dsp:cNvSpPr/>
      </dsp:nvSpPr>
      <dsp:spPr>
        <a:xfrm>
          <a:off x="2076202" y="595485"/>
          <a:ext cx="3960288" cy="3960288"/>
        </a:xfrm>
        <a:prstGeom prst="blockArc">
          <a:avLst>
            <a:gd name="adj1" fmla="val 16200000"/>
            <a:gd name="adj2" fmla="val 0"/>
            <a:gd name="adj3" fmla="val 4643"/>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216D38D-78CE-C642-AE70-0A9708533A18}">
      <dsp:nvSpPr>
        <dsp:cNvPr id="0" name=""/>
        <dsp:cNvSpPr/>
      </dsp:nvSpPr>
      <dsp:spPr>
        <a:xfrm>
          <a:off x="3144263" y="1663545"/>
          <a:ext cx="1824167" cy="1824167"/>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3411406" y="1930688"/>
        <a:ext cx="1289881" cy="1289881"/>
      </dsp:txXfrm>
    </dsp:sp>
    <dsp:sp modelId="{13D7E518-E20A-9A4C-90F3-CFBDD0A78D21}">
      <dsp:nvSpPr>
        <dsp:cNvPr id="0" name=""/>
        <dsp:cNvSpPr/>
      </dsp:nvSpPr>
      <dsp:spPr>
        <a:xfrm>
          <a:off x="3417888" y="2995"/>
          <a:ext cx="1276917" cy="1276917"/>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a:t>1</a:t>
          </a:r>
          <a:r>
            <a:rPr lang="en-US" sz="1400" b="1" kern="1200" baseline="30000"/>
            <a:t>st</a:t>
          </a:r>
          <a:r>
            <a:rPr lang="en-US" sz="1400" b="1" kern="1200"/>
            <a:t> Phase:</a:t>
          </a:r>
        </a:p>
        <a:p>
          <a:pPr lvl="0" algn="ctr" defTabSz="622300">
            <a:lnSpc>
              <a:spcPct val="90000"/>
            </a:lnSpc>
            <a:spcBef>
              <a:spcPct val="0"/>
            </a:spcBef>
            <a:spcAft>
              <a:spcPct val="35000"/>
            </a:spcAft>
          </a:pPr>
          <a:r>
            <a:rPr lang="en-US" sz="1400" kern="1200"/>
            <a:t>Validation</a:t>
          </a:r>
        </a:p>
      </dsp:txBody>
      <dsp:txXfrm>
        <a:off x="3604888" y="189995"/>
        <a:ext cx="902917" cy="902917"/>
      </dsp:txXfrm>
    </dsp:sp>
    <dsp:sp modelId="{4C1C1D06-7410-2F44-A122-D86F982576B2}">
      <dsp:nvSpPr>
        <dsp:cNvPr id="0" name=""/>
        <dsp:cNvSpPr/>
      </dsp:nvSpPr>
      <dsp:spPr>
        <a:xfrm>
          <a:off x="5352063" y="1937170"/>
          <a:ext cx="1276917" cy="1276917"/>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a:t>2</a:t>
          </a:r>
          <a:r>
            <a:rPr lang="en-US" sz="1400" b="1" kern="1200" baseline="30000"/>
            <a:t>nd</a:t>
          </a:r>
          <a:r>
            <a:rPr lang="en-US" sz="1400" b="1" kern="1200"/>
            <a:t> Phase </a:t>
          </a:r>
        </a:p>
        <a:p>
          <a:pPr lvl="0" algn="ctr" defTabSz="622300">
            <a:lnSpc>
              <a:spcPct val="90000"/>
            </a:lnSpc>
            <a:spcBef>
              <a:spcPct val="0"/>
            </a:spcBef>
            <a:spcAft>
              <a:spcPct val="35000"/>
            </a:spcAft>
          </a:pPr>
          <a:r>
            <a:rPr lang="en-US" sz="1400" kern="1200"/>
            <a:t>Needs’ assessment</a:t>
          </a:r>
        </a:p>
      </dsp:txBody>
      <dsp:txXfrm>
        <a:off x="5539063" y="2124170"/>
        <a:ext cx="902917" cy="902917"/>
      </dsp:txXfrm>
    </dsp:sp>
    <dsp:sp modelId="{FC730742-D774-4E4A-80C9-9A49470FFFC0}">
      <dsp:nvSpPr>
        <dsp:cNvPr id="0" name=""/>
        <dsp:cNvSpPr/>
      </dsp:nvSpPr>
      <dsp:spPr>
        <a:xfrm>
          <a:off x="3309924" y="3871345"/>
          <a:ext cx="1492844" cy="1276917"/>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t>                   3</a:t>
          </a:r>
          <a:r>
            <a:rPr lang="en-US" sz="1200" b="1" kern="1200" baseline="30000"/>
            <a:t>rd</a:t>
          </a:r>
          <a:r>
            <a:rPr lang="en-US" sz="1200" b="1" kern="1200"/>
            <a:t>Phase:</a:t>
          </a:r>
        </a:p>
        <a:p>
          <a:pPr lvl="0" algn="ctr" defTabSz="533400">
            <a:lnSpc>
              <a:spcPct val="90000"/>
            </a:lnSpc>
            <a:spcBef>
              <a:spcPct val="0"/>
            </a:spcBef>
            <a:spcAft>
              <a:spcPct val="35000"/>
            </a:spcAft>
          </a:pPr>
          <a:r>
            <a:rPr lang="en-US" sz="1200" kern="1200"/>
            <a:t>ACT-Group Intervention</a:t>
          </a:r>
        </a:p>
        <a:p>
          <a:pPr lvl="0" algn="ctr" defTabSz="533400">
            <a:lnSpc>
              <a:spcPct val="90000"/>
            </a:lnSpc>
            <a:spcBef>
              <a:spcPct val="0"/>
            </a:spcBef>
            <a:spcAft>
              <a:spcPct val="35000"/>
            </a:spcAft>
          </a:pPr>
          <a:endParaRPr lang="en-US" sz="1200" kern="1200"/>
        </a:p>
        <a:p>
          <a:pPr lvl="0" algn="ctr" defTabSz="533400">
            <a:lnSpc>
              <a:spcPct val="90000"/>
            </a:lnSpc>
            <a:spcBef>
              <a:spcPct val="0"/>
            </a:spcBef>
            <a:spcAft>
              <a:spcPct val="35000"/>
            </a:spcAft>
          </a:pPr>
          <a:endParaRPr lang="en-US" sz="1200" kern="1200"/>
        </a:p>
      </dsp:txBody>
      <dsp:txXfrm>
        <a:off x="3528546" y="4058345"/>
        <a:ext cx="1055600" cy="902917"/>
      </dsp:txXfrm>
    </dsp:sp>
    <dsp:sp modelId="{4E59B47D-2160-E845-9B89-0B63DC6065DF}">
      <dsp:nvSpPr>
        <dsp:cNvPr id="0" name=""/>
        <dsp:cNvSpPr/>
      </dsp:nvSpPr>
      <dsp:spPr>
        <a:xfrm>
          <a:off x="1483713" y="1937170"/>
          <a:ext cx="1276917" cy="1276917"/>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t>                                                  4</a:t>
          </a:r>
          <a:r>
            <a:rPr lang="en-US" sz="1200" b="1" kern="1200" baseline="30000"/>
            <a:t>th</a:t>
          </a:r>
          <a:r>
            <a:rPr lang="en-US" sz="1200" b="1" kern="1200"/>
            <a:t> Phase:</a:t>
          </a:r>
        </a:p>
        <a:p>
          <a:pPr lvl="0" algn="ctr" defTabSz="533400">
            <a:lnSpc>
              <a:spcPct val="90000"/>
            </a:lnSpc>
            <a:spcBef>
              <a:spcPct val="0"/>
            </a:spcBef>
            <a:spcAft>
              <a:spcPct val="35000"/>
            </a:spcAft>
          </a:pPr>
          <a:r>
            <a:rPr lang="en-US" sz="1200" b="1" kern="1200"/>
            <a:t> </a:t>
          </a:r>
        </a:p>
      </dsp:txBody>
      <dsp:txXfrm>
        <a:off x="1670713" y="2124170"/>
        <a:ext cx="902917" cy="902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6FC53-9C5E-0B4F-AA89-A58536E8AAC9}">
      <dsp:nvSpPr>
        <dsp:cNvPr id="0" name=""/>
        <dsp:cNvSpPr/>
      </dsp:nvSpPr>
      <dsp:spPr>
        <a:xfrm>
          <a:off x="0" y="0"/>
          <a:ext cx="8229600" cy="154461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t>Mobility Difficulties</a:t>
          </a:r>
        </a:p>
        <a:p>
          <a:pPr marL="114300" lvl="1" indent="-114300" algn="l" defTabSz="577850">
            <a:lnSpc>
              <a:spcPct val="90000"/>
            </a:lnSpc>
            <a:spcBef>
              <a:spcPct val="0"/>
            </a:spcBef>
            <a:spcAft>
              <a:spcPct val="15000"/>
            </a:spcAft>
            <a:buChar char="••"/>
          </a:pPr>
          <a:r>
            <a:rPr lang="en-US" sz="1300" b="1" kern="1200" dirty="0"/>
            <a:t>Pain was too </a:t>
          </a:r>
          <a:r>
            <a:rPr lang="en-US" sz="1300" b="1" kern="1200" dirty="0" smtClean="0"/>
            <a:t>severe to sit through sessions</a:t>
          </a:r>
          <a:endParaRPr lang="en-US" sz="1300" b="1" kern="1200" dirty="0"/>
        </a:p>
        <a:p>
          <a:pPr marL="114300" lvl="1" indent="-114300" algn="l" defTabSz="577850">
            <a:lnSpc>
              <a:spcPct val="90000"/>
            </a:lnSpc>
            <a:spcBef>
              <a:spcPct val="0"/>
            </a:spcBef>
            <a:spcAft>
              <a:spcPct val="15000"/>
            </a:spcAft>
            <a:buChar char="••"/>
          </a:pPr>
          <a:r>
            <a:rPr lang="en-US" sz="1300" b="1" kern="1200" dirty="0"/>
            <a:t>Lived in remote </a:t>
          </a:r>
          <a:r>
            <a:rPr lang="en-US" sz="1300" b="1" kern="1200" dirty="0" smtClean="0"/>
            <a:t>&amp; isolated </a:t>
          </a:r>
          <a:r>
            <a:rPr lang="en-US" sz="1300" b="1" kern="1200" dirty="0"/>
            <a:t>areas</a:t>
          </a:r>
        </a:p>
        <a:p>
          <a:pPr marL="114300" lvl="1" indent="-114300" algn="l" defTabSz="577850">
            <a:lnSpc>
              <a:spcPct val="90000"/>
            </a:lnSpc>
            <a:spcBef>
              <a:spcPct val="0"/>
            </a:spcBef>
            <a:spcAft>
              <a:spcPct val="15000"/>
            </a:spcAft>
            <a:buChar char="••"/>
          </a:pPr>
          <a:r>
            <a:rPr lang="en-US" sz="1300" b="1" kern="1200"/>
            <a:t>Transportation difficulties</a:t>
          </a:r>
        </a:p>
        <a:p>
          <a:pPr marL="114300" lvl="1" indent="-114300" algn="l" defTabSz="577850">
            <a:lnSpc>
              <a:spcPct val="90000"/>
            </a:lnSpc>
            <a:spcBef>
              <a:spcPct val="0"/>
            </a:spcBef>
            <a:spcAft>
              <a:spcPct val="15000"/>
            </a:spcAft>
            <a:buChar char="••"/>
          </a:pPr>
          <a:r>
            <a:rPr lang="en-US" sz="1300" b="1" kern="1200"/>
            <a:t>Difficulties completing the questionnaires</a:t>
          </a:r>
        </a:p>
        <a:p>
          <a:pPr marL="114300" lvl="1" indent="-114300" algn="l" defTabSz="577850">
            <a:lnSpc>
              <a:spcPct val="90000"/>
            </a:lnSpc>
            <a:spcBef>
              <a:spcPct val="0"/>
            </a:spcBef>
            <a:spcAft>
              <a:spcPct val="15000"/>
            </a:spcAft>
            <a:buChar char="••"/>
          </a:pPr>
          <a:r>
            <a:rPr lang="en-US" sz="1300" b="1" kern="1200"/>
            <a:t>Work schedule</a:t>
          </a:r>
        </a:p>
      </dsp:txBody>
      <dsp:txXfrm>
        <a:off x="1800381" y="0"/>
        <a:ext cx="6429218" cy="1544611"/>
      </dsp:txXfrm>
    </dsp:sp>
    <dsp:sp modelId="{558F8A86-9837-F246-903B-C1C6B9963FDC}">
      <dsp:nvSpPr>
        <dsp:cNvPr id="0" name=""/>
        <dsp:cNvSpPr/>
      </dsp:nvSpPr>
      <dsp:spPr>
        <a:xfrm>
          <a:off x="154461" y="154461"/>
          <a:ext cx="1645920" cy="123568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B1C0C6E-1760-5B47-8F1B-C3BD83C6126A}">
      <dsp:nvSpPr>
        <dsp:cNvPr id="0" name=""/>
        <dsp:cNvSpPr/>
      </dsp:nvSpPr>
      <dsp:spPr>
        <a:xfrm>
          <a:off x="0" y="1668983"/>
          <a:ext cx="8229600" cy="154461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a:t>Health Issues</a:t>
          </a:r>
        </a:p>
        <a:p>
          <a:pPr marL="114300" lvl="1" indent="-114300" algn="l" defTabSz="577850">
            <a:lnSpc>
              <a:spcPct val="90000"/>
            </a:lnSpc>
            <a:spcBef>
              <a:spcPct val="0"/>
            </a:spcBef>
            <a:spcAft>
              <a:spcPct val="15000"/>
            </a:spcAft>
            <a:buChar char="••"/>
          </a:pPr>
          <a:r>
            <a:rPr lang="en-US" sz="1300" b="1" kern="1200"/>
            <a:t>Cancer / strokes</a:t>
          </a:r>
        </a:p>
        <a:p>
          <a:pPr marL="114300" lvl="1" indent="-114300" algn="l" defTabSz="577850">
            <a:lnSpc>
              <a:spcPct val="90000"/>
            </a:lnSpc>
            <a:spcBef>
              <a:spcPct val="0"/>
            </a:spcBef>
            <a:spcAft>
              <a:spcPct val="15000"/>
            </a:spcAft>
            <a:buChar char="••"/>
          </a:pPr>
          <a:r>
            <a:rPr lang="en-US" sz="1300" b="1" kern="1200"/>
            <a:t>Headaches/migraines</a:t>
          </a:r>
        </a:p>
        <a:p>
          <a:pPr marL="114300" lvl="1" indent="-114300" algn="l" defTabSz="577850">
            <a:lnSpc>
              <a:spcPct val="90000"/>
            </a:lnSpc>
            <a:spcBef>
              <a:spcPct val="0"/>
            </a:spcBef>
            <a:spcAft>
              <a:spcPct val="15000"/>
            </a:spcAft>
            <a:buChar char="••"/>
          </a:pPr>
          <a:r>
            <a:rPr lang="en-US" sz="1300" b="1" kern="1200"/>
            <a:t>Other health issues arising</a:t>
          </a:r>
        </a:p>
      </dsp:txBody>
      <dsp:txXfrm>
        <a:off x="1800381" y="1668983"/>
        <a:ext cx="6429218" cy="1544611"/>
      </dsp:txXfrm>
    </dsp:sp>
    <dsp:sp modelId="{0C887650-A393-9640-B56D-9B4DD440C053}">
      <dsp:nvSpPr>
        <dsp:cNvPr id="0" name=""/>
        <dsp:cNvSpPr/>
      </dsp:nvSpPr>
      <dsp:spPr>
        <a:xfrm>
          <a:off x="174598" y="1831890"/>
          <a:ext cx="1605644" cy="127897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42F8C91-D54B-7943-832F-FC1E18FED295}">
      <dsp:nvSpPr>
        <dsp:cNvPr id="0" name=""/>
        <dsp:cNvSpPr/>
      </dsp:nvSpPr>
      <dsp:spPr>
        <a:xfrm>
          <a:off x="0" y="3398144"/>
          <a:ext cx="8229600" cy="154461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a:t>Poor group therapy adjustment</a:t>
          </a:r>
        </a:p>
        <a:p>
          <a:pPr marL="114300" lvl="1" indent="-114300" algn="l" defTabSz="577850">
            <a:lnSpc>
              <a:spcPct val="90000"/>
            </a:lnSpc>
            <a:spcBef>
              <a:spcPct val="0"/>
            </a:spcBef>
            <a:spcAft>
              <a:spcPct val="15000"/>
            </a:spcAft>
            <a:buChar char="••"/>
          </a:pPr>
          <a:r>
            <a:rPr lang="en-US" sz="1300" b="1" kern="1200" dirty="0"/>
            <a:t>Not </a:t>
          </a:r>
          <a:r>
            <a:rPr lang="en-US" sz="1300" b="1" kern="1200" dirty="0" smtClean="0"/>
            <a:t>fitting in well with </a:t>
          </a:r>
          <a:r>
            <a:rPr lang="en-US" sz="1300" b="1" kern="1200" dirty="0"/>
            <a:t>the group</a:t>
          </a:r>
        </a:p>
        <a:p>
          <a:pPr marL="114300" lvl="1" indent="-114300" algn="l" defTabSz="577850">
            <a:lnSpc>
              <a:spcPct val="90000"/>
            </a:lnSpc>
            <a:spcBef>
              <a:spcPct val="0"/>
            </a:spcBef>
            <a:spcAft>
              <a:spcPct val="15000"/>
            </a:spcAft>
            <a:buChar char="••"/>
          </a:pPr>
          <a:r>
            <a:rPr lang="en-US" sz="1300" b="1" kern="1200"/>
            <a:t>Preference for individual therapy</a:t>
          </a:r>
        </a:p>
        <a:p>
          <a:pPr marL="114300" lvl="1" indent="-114300" algn="l" defTabSz="577850">
            <a:lnSpc>
              <a:spcPct val="90000"/>
            </a:lnSpc>
            <a:spcBef>
              <a:spcPct val="0"/>
            </a:spcBef>
            <a:spcAft>
              <a:spcPct val="15000"/>
            </a:spcAft>
            <a:buChar char="••"/>
          </a:pPr>
          <a:r>
            <a:rPr lang="en-US" sz="1300" b="1" kern="1200"/>
            <a:t>Need for a slower pace</a:t>
          </a:r>
        </a:p>
        <a:p>
          <a:pPr marL="114300" lvl="1" indent="-114300" algn="l" defTabSz="577850">
            <a:lnSpc>
              <a:spcPct val="90000"/>
            </a:lnSpc>
            <a:spcBef>
              <a:spcPct val="0"/>
            </a:spcBef>
            <a:spcAft>
              <a:spcPct val="15000"/>
            </a:spcAft>
            <a:buChar char="••"/>
          </a:pPr>
          <a:endParaRPr lang="en-US" sz="1300" kern="1200"/>
        </a:p>
      </dsp:txBody>
      <dsp:txXfrm>
        <a:off x="1800381" y="3398144"/>
        <a:ext cx="6429218" cy="1544611"/>
      </dsp:txXfrm>
    </dsp:sp>
    <dsp:sp modelId="{651AB593-9E09-0A49-A373-B1C2CF4129DF}">
      <dsp:nvSpPr>
        <dsp:cNvPr id="0" name=""/>
        <dsp:cNvSpPr/>
      </dsp:nvSpPr>
      <dsp:spPr>
        <a:xfrm>
          <a:off x="154461" y="3552605"/>
          <a:ext cx="1645920" cy="123568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04795-8905-C149-B783-E146771C2C20}" type="datetimeFigureOut">
              <a:rPr lang="en-US" smtClean="0"/>
              <a:t>18/07/15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D92E6-F775-4D44-A57B-697D4AAD50DB}" type="slidenum">
              <a:rPr lang="en-US" smtClean="0"/>
              <a:t>‹#›</a:t>
            </a:fld>
            <a:endParaRPr lang="en-US"/>
          </a:p>
        </p:txBody>
      </p:sp>
    </p:spTree>
    <p:extLst>
      <p:ext uri="{BB962C8B-B14F-4D97-AF65-F5344CB8AC3E}">
        <p14:creationId xmlns:p14="http://schemas.microsoft.com/office/powerpoint/2010/main" val="2095729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l-GR">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6E16ECA4-7CC1-0D4A-B97F-7BE7A4EE0ABF}"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Sample</a:t>
            </a:r>
            <a:r>
              <a:rPr lang="en-GB" dirty="0" smtClean="0"/>
              <a:t>:</a:t>
            </a:r>
            <a:endParaRPr lang="el-GR" dirty="0" smtClean="0"/>
          </a:p>
          <a:p>
            <a:pPr lvl="1"/>
            <a:r>
              <a:rPr lang="el-GR" dirty="0" err="1" smtClean="0"/>
              <a:t>Πρόσλειψη</a:t>
            </a:r>
            <a:r>
              <a:rPr lang="el-GR" dirty="0" smtClean="0"/>
              <a:t> </a:t>
            </a:r>
            <a:r>
              <a:rPr lang="el-GR" dirty="0" err="1" smtClean="0"/>
              <a:t>δείγματος</a:t>
            </a:r>
            <a:r>
              <a:rPr lang="el-GR" dirty="0" smtClean="0"/>
              <a:t> </a:t>
            </a:r>
            <a:r>
              <a:rPr lang="el-GR" dirty="0" smtClean="0">
                <a:sym typeface="Wingdings"/>
              </a:rPr>
              <a:t> </a:t>
            </a:r>
            <a:r>
              <a:rPr lang="en-GB" dirty="0" err="1" smtClean="0">
                <a:sym typeface="Wingdings"/>
              </a:rPr>
              <a:t>facebook</a:t>
            </a:r>
            <a:r>
              <a:rPr lang="en-GB" dirty="0" smtClean="0">
                <a:sym typeface="Wingdings"/>
              </a:rPr>
              <a:t>,</a:t>
            </a:r>
            <a:r>
              <a:rPr lang="el-GR" dirty="0">
                <a:sym typeface="Wingdings"/>
              </a:rPr>
              <a:t> </a:t>
            </a:r>
            <a:r>
              <a:rPr lang="el-GR" dirty="0" err="1" smtClean="0">
                <a:sym typeface="Wingdings"/>
              </a:rPr>
              <a:t>εφημερίδες</a:t>
            </a:r>
            <a:r>
              <a:rPr lang="el-GR" dirty="0" smtClean="0">
                <a:sym typeface="Wingdings"/>
              </a:rPr>
              <a:t> (</a:t>
            </a:r>
            <a:r>
              <a:rPr lang="el-GR" dirty="0" err="1" smtClean="0">
                <a:sym typeface="Wingdings"/>
              </a:rPr>
              <a:t>αγγελίες</a:t>
            </a:r>
            <a:r>
              <a:rPr lang="el-GR" dirty="0" smtClean="0">
                <a:sym typeface="Wingdings"/>
              </a:rPr>
              <a:t>), </a:t>
            </a:r>
            <a:r>
              <a:rPr lang="el-GR" dirty="0" err="1" smtClean="0">
                <a:sym typeface="Wingdings"/>
              </a:rPr>
              <a:t>αφίσες</a:t>
            </a:r>
            <a:r>
              <a:rPr lang="el-GR" dirty="0" smtClean="0">
                <a:sym typeface="Wingdings"/>
              </a:rPr>
              <a:t>, </a:t>
            </a:r>
            <a:r>
              <a:rPr lang="el-GR" dirty="0" err="1" smtClean="0">
                <a:sym typeface="Wingdings"/>
              </a:rPr>
              <a:t>σύνδεσμοι</a:t>
            </a:r>
            <a:r>
              <a:rPr lang="el-GR" dirty="0" smtClean="0">
                <a:sym typeface="Wingdings"/>
              </a:rPr>
              <a:t> </a:t>
            </a:r>
            <a:r>
              <a:rPr lang="el-GR" dirty="0" err="1" smtClean="0">
                <a:sym typeface="Wingdings"/>
              </a:rPr>
              <a:t>χρόνιων</a:t>
            </a:r>
            <a:r>
              <a:rPr lang="el-GR" dirty="0" smtClean="0">
                <a:sym typeface="Wingdings"/>
              </a:rPr>
              <a:t> </a:t>
            </a:r>
            <a:r>
              <a:rPr lang="el-GR" dirty="0" err="1" smtClean="0">
                <a:sym typeface="Wingdings"/>
              </a:rPr>
              <a:t>παθήσεων</a:t>
            </a:r>
            <a:r>
              <a:rPr lang="el-GR" dirty="0" smtClean="0">
                <a:sym typeface="Wingdings"/>
              </a:rPr>
              <a:t>, </a:t>
            </a:r>
            <a:r>
              <a:rPr lang="el-GR" dirty="0" err="1" smtClean="0">
                <a:sym typeface="Wingdings"/>
              </a:rPr>
              <a:t>κλινικές</a:t>
            </a:r>
            <a:r>
              <a:rPr lang="el-GR" dirty="0" smtClean="0">
                <a:sym typeface="Wingdings"/>
              </a:rPr>
              <a:t>, </a:t>
            </a:r>
            <a:r>
              <a:rPr lang="el-GR" dirty="0" err="1" smtClean="0">
                <a:sym typeface="Wingdings"/>
              </a:rPr>
              <a:t>ιατρεία</a:t>
            </a:r>
            <a:r>
              <a:rPr lang="el-GR" dirty="0" smtClean="0">
                <a:sym typeface="Wingdings"/>
              </a:rPr>
              <a:t>.</a:t>
            </a:r>
            <a:r>
              <a:rPr lang="en-GB" dirty="0" smtClean="0">
                <a:sym typeface="Wingdings"/>
              </a:rPr>
              <a:t> </a:t>
            </a:r>
            <a:endParaRPr lang="el-GR" dirty="0" smtClean="0">
              <a:sym typeface="Wingdings"/>
            </a:endParaRPr>
          </a:p>
          <a:p>
            <a:pPr lvl="1"/>
            <a:r>
              <a:rPr lang="el-GR" dirty="0" err="1" smtClean="0"/>
              <a:t>Ηλικίες</a:t>
            </a:r>
            <a:r>
              <a:rPr lang="en-GB" dirty="0" smtClean="0"/>
              <a:t>: 18-65</a:t>
            </a:r>
            <a:endParaRPr lang="el-GR" dirty="0" smtClean="0"/>
          </a:p>
          <a:p>
            <a:pPr lvl="1"/>
            <a:r>
              <a:rPr lang="el-GR" dirty="0" err="1" smtClean="0"/>
              <a:t>Διαδικτυακές</a:t>
            </a:r>
            <a:r>
              <a:rPr lang="el-GR" dirty="0" smtClean="0"/>
              <a:t> </a:t>
            </a:r>
            <a:r>
              <a:rPr lang="el-GR" dirty="0" err="1" smtClean="0"/>
              <a:t>συνεδρίες</a:t>
            </a:r>
            <a:r>
              <a:rPr lang="en-GB" dirty="0" smtClean="0"/>
              <a:t>: 4-6 (1 x </a:t>
            </a:r>
            <a:r>
              <a:rPr lang="el-GR" dirty="0" err="1" smtClean="0"/>
              <a:t>εβδομάδα</a:t>
            </a:r>
            <a:r>
              <a:rPr lang="el-GR" dirty="0" smtClean="0"/>
              <a:t>)</a:t>
            </a:r>
            <a:endParaRPr lang="en-GB" dirty="0" smtClean="0"/>
          </a:p>
          <a:p>
            <a:r>
              <a:rPr lang="el-GR" dirty="0" err="1" smtClean="0"/>
              <a:t>Ψυχολόγος</a:t>
            </a:r>
            <a:r>
              <a:rPr lang="el-GR" dirty="0" smtClean="0"/>
              <a:t> – «</a:t>
            </a:r>
            <a:r>
              <a:rPr lang="el-GR" dirty="0" err="1" smtClean="0"/>
              <a:t>Συνοδοιπόρος</a:t>
            </a:r>
            <a:r>
              <a:rPr lang="el-GR" dirty="0" smtClean="0"/>
              <a:t>»</a:t>
            </a:r>
            <a:endParaRPr lang="en-GB" dirty="0" smtClean="0"/>
          </a:p>
          <a:p>
            <a:pPr lvl="1"/>
            <a:r>
              <a:rPr lang="el-GR" dirty="0" err="1" smtClean="0">
                <a:sym typeface="Wingdings"/>
              </a:rPr>
              <a:t>κινούμενος</a:t>
            </a:r>
            <a:r>
              <a:rPr lang="el-GR" dirty="0" smtClean="0">
                <a:sym typeface="Wingdings"/>
              </a:rPr>
              <a:t> </a:t>
            </a:r>
            <a:r>
              <a:rPr lang="el-GR" dirty="0" err="1">
                <a:sym typeface="Wingdings"/>
              </a:rPr>
              <a:t>χαρακτήρας</a:t>
            </a:r>
            <a:r>
              <a:rPr lang="el-GR" dirty="0">
                <a:sym typeface="Wingdings"/>
              </a:rPr>
              <a:t> </a:t>
            </a:r>
            <a:r>
              <a:rPr lang="el-GR" dirty="0" smtClean="0">
                <a:sym typeface="Wingdings"/>
              </a:rPr>
              <a:t>(</a:t>
            </a:r>
            <a:r>
              <a:rPr lang="en-GB" dirty="0" smtClean="0">
                <a:sym typeface="Wingdings"/>
              </a:rPr>
              <a:t>Avatar</a:t>
            </a:r>
            <a:r>
              <a:rPr lang="en-GB" dirty="0">
                <a:sym typeface="Wingdings"/>
              </a:rPr>
              <a:t>)</a:t>
            </a:r>
            <a:r>
              <a:rPr lang="el-GR" dirty="0">
                <a:sym typeface="Wingdings"/>
              </a:rPr>
              <a:t> </a:t>
            </a:r>
            <a:endParaRPr lang="el-GR" dirty="0" smtClean="0">
              <a:sym typeface="Wingdings"/>
            </a:endParaRPr>
          </a:p>
          <a:p>
            <a:pPr lvl="1"/>
            <a:r>
              <a:rPr lang="el-GR" dirty="0" err="1" smtClean="0">
                <a:sym typeface="Wingdings"/>
              </a:rPr>
              <a:t>Δυνατότητα</a:t>
            </a:r>
            <a:r>
              <a:rPr lang="el-GR" dirty="0" smtClean="0">
                <a:sym typeface="Wingdings"/>
              </a:rPr>
              <a:t> </a:t>
            </a:r>
            <a:r>
              <a:rPr lang="el-GR" dirty="0" err="1" smtClean="0">
                <a:sym typeface="Wingdings"/>
              </a:rPr>
              <a:t>χρήσης</a:t>
            </a:r>
            <a:r>
              <a:rPr lang="el-GR" dirty="0" smtClean="0">
                <a:sym typeface="Wingdings"/>
              </a:rPr>
              <a:t> </a:t>
            </a:r>
            <a:r>
              <a:rPr lang="el-GR" dirty="0" err="1" smtClean="0">
                <a:sym typeface="Wingdings"/>
              </a:rPr>
              <a:t>ρεαλιστικών</a:t>
            </a:r>
            <a:r>
              <a:rPr lang="el-GR" dirty="0" smtClean="0">
                <a:sym typeface="Wingdings"/>
              </a:rPr>
              <a:t> </a:t>
            </a:r>
            <a:r>
              <a:rPr lang="el-GR" dirty="0" err="1" smtClean="0">
                <a:sym typeface="Wingdings"/>
              </a:rPr>
              <a:t>ανθρώπινων</a:t>
            </a:r>
            <a:r>
              <a:rPr lang="el-GR" dirty="0" smtClean="0">
                <a:sym typeface="Wingdings"/>
              </a:rPr>
              <a:t> </a:t>
            </a:r>
            <a:r>
              <a:rPr lang="el-GR" dirty="0" err="1" smtClean="0">
                <a:sym typeface="Wingdings"/>
              </a:rPr>
              <a:t>κινήσεων</a:t>
            </a:r>
            <a:endParaRPr lang="el-GR" dirty="0">
              <a:sym typeface="Wingdings"/>
            </a:endParaRPr>
          </a:p>
          <a:p>
            <a:pPr marL="457200" lvl="1" indent="0">
              <a:buNone/>
            </a:pPr>
            <a:r>
              <a:rPr lang="en-GB" dirty="0" smtClean="0">
                <a:sym typeface="Wingdings"/>
              </a:rPr>
              <a:t> </a:t>
            </a:r>
            <a:r>
              <a:rPr lang="el-GR" dirty="0" smtClean="0">
                <a:sym typeface="Wingdings"/>
              </a:rPr>
              <a:t>(</a:t>
            </a:r>
            <a:r>
              <a:rPr lang="en-GB" dirty="0" smtClean="0">
                <a:sym typeface="Wingdings"/>
              </a:rPr>
              <a:t>motion builder capture</a:t>
            </a:r>
            <a:r>
              <a:rPr lang="el-GR" dirty="0" smtClean="0">
                <a:sym typeface="Wingdings"/>
              </a:rPr>
              <a:t>)</a:t>
            </a:r>
          </a:p>
          <a:p>
            <a:r>
              <a:rPr lang="el-GR" dirty="0" err="1" smtClean="0">
                <a:sym typeface="Wingdings"/>
              </a:rPr>
              <a:t>Συναντήσεις</a:t>
            </a:r>
            <a:r>
              <a:rPr lang="el-GR" dirty="0" smtClean="0">
                <a:sym typeface="Wingdings"/>
              </a:rPr>
              <a:t> </a:t>
            </a:r>
            <a:r>
              <a:rPr lang="el-GR" dirty="0" err="1" smtClean="0">
                <a:sym typeface="Wingdings"/>
              </a:rPr>
              <a:t>με</a:t>
            </a:r>
            <a:r>
              <a:rPr lang="el-GR" dirty="0" smtClean="0">
                <a:sym typeface="Wingdings"/>
              </a:rPr>
              <a:t> </a:t>
            </a:r>
            <a:r>
              <a:rPr lang="el-GR" dirty="0" err="1" smtClean="0">
                <a:sym typeface="Wingdings"/>
              </a:rPr>
              <a:t>ψυχολόγο</a:t>
            </a:r>
            <a:endParaRPr lang="en-GB" dirty="0" smtClean="0">
              <a:sym typeface="Wingdings"/>
            </a:endParaRPr>
          </a:p>
          <a:p>
            <a:pPr lvl="1"/>
            <a:r>
              <a:rPr lang="el-GR" dirty="0" err="1"/>
              <a:t>Τηλεφωνική</a:t>
            </a:r>
            <a:r>
              <a:rPr lang="el-GR" dirty="0"/>
              <a:t> </a:t>
            </a:r>
            <a:r>
              <a:rPr lang="el-GR" dirty="0" err="1"/>
              <a:t>επικοινωνία</a:t>
            </a:r>
            <a:r>
              <a:rPr lang="en-GB" dirty="0"/>
              <a:t> </a:t>
            </a:r>
            <a:r>
              <a:rPr lang="el-GR" dirty="0" err="1"/>
              <a:t>ενδιαμέσα</a:t>
            </a:r>
            <a:r>
              <a:rPr lang="el-GR" dirty="0"/>
              <a:t> </a:t>
            </a:r>
            <a:r>
              <a:rPr lang="el-GR" dirty="0" err="1"/>
              <a:t>της</a:t>
            </a:r>
            <a:r>
              <a:rPr lang="el-GR" dirty="0"/>
              <a:t> </a:t>
            </a:r>
            <a:r>
              <a:rPr lang="el-GR" dirty="0" err="1"/>
              <a:t>εβδομάδας</a:t>
            </a:r>
            <a:endParaRPr lang="el-GR" dirty="0"/>
          </a:p>
          <a:p>
            <a:pPr lvl="1"/>
            <a:r>
              <a:rPr lang="el-GR" dirty="0" err="1"/>
              <a:t>Κλινική</a:t>
            </a:r>
            <a:r>
              <a:rPr lang="el-GR" dirty="0"/>
              <a:t> </a:t>
            </a:r>
            <a:r>
              <a:rPr lang="el-GR" dirty="0" err="1"/>
              <a:t>συνέντευξη</a:t>
            </a:r>
            <a:r>
              <a:rPr lang="el-GR" dirty="0"/>
              <a:t> </a:t>
            </a:r>
            <a:r>
              <a:rPr lang="el-GR" dirty="0" err="1"/>
              <a:t>πριν</a:t>
            </a:r>
            <a:r>
              <a:rPr lang="el-GR" dirty="0"/>
              <a:t> </a:t>
            </a:r>
            <a:r>
              <a:rPr lang="el-GR" dirty="0" err="1"/>
              <a:t>την</a:t>
            </a:r>
            <a:r>
              <a:rPr lang="el-GR" dirty="0"/>
              <a:t> </a:t>
            </a:r>
            <a:r>
              <a:rPr lang="el-GR" dirty="0" err="1"/>
              <a:t>έναρξη</a:t>
            </a:r>
            <a:r>
              <a:rPr lang="el-GR" dirty="0" smtClean="0"/>
              <a:t>.</a:t>
            </a:r>
            <a:endParaRPr lang="el-GR" dirty="0">
              <a:sym typeface="Wingdings"/>
            </a:endParaRPr>
          </a:p>
          <a:p>
            <a:r>
              <a:rPr lang="el-GR" dirty="0" err="1">
                <a:sym typeface="Wingdings"/>
              </a:rPr>
              <a:t>Διαγράμματα</a:t>
            </a:r>
            <a:r>
              <a:rPr lang="el-GR" dirty="0">
                <a:sym typeface="Wingdings"/>
              </a:rPr>
              <a:t>, </a:t>
            </a:r>
            <a:r>
              <a:rPr lang="el-GR" dirty="0" err="1">
                <a:sym typeface="Wingdings"/>
              </a:rPr>
              <a:t>βίντεο</a:t>
            </a:r>
            <a:r>
              <a:rPr lang="el-GR" dirty="0">
                <a:sym typeface="Wingdings"/>
              </a:rPr>
              <a:t> (</a:t>
            </a:r>
            <a:r>
              <a:rPr lang="el-GR" dirty="0" err="1">
                <a:sym typeface="Wingdings"/>
              </a:rPr>
              <a:t>ασκήσεις</a:t>
            </a:r>
            <a:r>
              <a:rPr lang="el-GR" dirty="0">
                <a:sym typeface="Wingdings"/>
              </a:rPr>
              <a:t>, </a:t>
            </a:r>
            <a:r>
              <a:rPr lang="en-GB" dirty="0" err="1">
                <a:sym typeface="Wingdings"/>
              </a:rPr>
              <a:t>youtube</a:t>
            </a:r>
            <a:r>
              <a:rPr lang="el-GR" dirty="0">
                <a:sym typeface="Wingdings"/>
              </a:rPr>
              <a:t>, </a:t>
            </a:r>
            <a:r>
              <a:rPr lang="el-GR" dirty="0" err="1">
                <a:sym typeface="Wingdings"/>
              </a:rPr>
              <a:t>αποσπάσματα</a:t>
            </a:r>
            <a:r>
              <a:rPr lang="el-GR" dirty="0">
                <a:sym typeface="Wingdings"/>
              </a:rPr>
              <a:t> </a:t>
            </a:r>
            <a:r>
              <a:rPr lang="el-GR" dirty="0" err="1">
                <a:sym typeface="Wingdings"/>
              </a:rPr>
              <a:t>από</a:t>
            </a:r>
            <a:r>
              <a:rPr lang="el-GR" dirty="0">
                <a:sym typeface="Wingdings"/>
              </a:rPr>
              <a:t> </a:t>
            </a:r>
            <a:r>
              <a:rPr lang="el-GR" dirty="0" err="1">
                <a:sym typeface="Wingdings"/>
              </a:rPr>
              <a:t>κλασσικές</a:t>
            </a:r>
            <a:r>
              <a:rPr lang="el-GR" dirty="0">
                <a:sym typeface="Wingdings"/>
              </a:rPr>
              <a:t> </a:t>
            </a:r>
            <a:r>
              <a:rPr lang="el-GR" dirty="0" err="1">
                <a:sym typeface="Wingdings"/>
              </a:rPr>
              <a:t>ταινίες</a:t>
            </a:r>
            <a:r>
              <a:rPr lang="el-GR" dirty="0">
                <a:sym typeface="Wingdings"/>
              </a:rPr>
              <a:t>, </a:t>
            </a:r>
            <a:r>
              <a:rPr lang="el-GR" dirty="0" err="1">
                <a:sym typeface="Wingdings"/>
              </a:rPr>
              <a:t>τραγούδια</a:t>
            </a:r>
            <a:r>
              <a:rPr lang="el-GR" dirty="0" smtClean="0">
                <a:sym typeface="Wingdings"/>
              </a:rPr>
              <a:t>)</a:t>
            </a:r>
          </a:p>
          <a:p>
            <a:r>
              <a:rPr lang="en-GB" dirty="0" smtClean="0">
                <a:sym typeface="Wingdings"/>
              </a:rPr>
              <a:t>H/w </a:t>
            </a:r>
            <a:r>
              <a:rPr lang="el-GR" dirty="0" err="1" smtClean="0">
                <a:sym typeface="Wingdings"/>
              </a:rPr>
              <a:t>συμπεριφορικές</a:t>
            </a:r>
            <a:r>
              <a:rPr lang="el-GR" dirty="0" smtClean="0">
                <a:sym typeface="Wingdings"/>
              </a:rPr>
              <a:t> </a:t>
            </a:r>
            <a:r>
              <a:rPr lang="el-GR" dirty="0" err="1" smtClean="0">
                <a:sym typeface="Wingdings"/>
              </a:rPr>
              <a:t>ασκήσεις</a:t>
            </a:r>
            <a:r>
              <a:rPr lang="el-GR" dirty="0">
                <a:sym typeface="Wingdings"/>
              </a:rPr>
              <a:t> </a:t>
            </a:r>
            <a:r>
              <a:rPr lang="el-GR" dirty="0" smtClean="0">
                <a:sym typeface="Wingdings"/>
              </a:rPr>
              <a:t></a:t>
            </a:r>
            <a:r>
              <a:rPr lang="en-GB" dirty="0" smtClean="0">
                <a:sym typeface="Wingdings"/>
              </a:rPr>
              <a:t> </a:t>
            </a:r>
            <a:r>
              <a:rPr lang="el-GR" dirty="0" err="1" smtClean="0">
                <a:sym typeface="Wingdings"/>
              </a:rPr>
              <a:t>π.χ</a:t>
            </a:r>
            <a:r>
              <a:rPr lang="el-GR" dirty="0" smtClean="0">
                <a:sym typeface="Wingdings"/>
              </a:rPr>
              <a:t> (</a:t>
            </a:r>
            <a:r>
              <a:rPr lang="el-GR" dirty="0" err="1" smtClean="0">
                <a:sym typeface="Wingdings"/>
              </a:rPr>
              <a:t>αξίες</a:t>
            </a:r>
            <a:r>
              <a:rPr lang="el-GR" dirty="0" smtClean="0">
                <a:sym typeface="Wingdings"/>
              </a:rPr>
              <a:t>, </a:t>
            </a:r>
            <a:r>
              <a:rPr lang="el-GR" dirty="0" err="1" smtClean="0">
                <a:sym typeface="Wingdings"/>
              </a:rPr>
              <a:t>αναγνώριση</a:t>
            </a:r>
            <a:r>
              <a:rPr lang="el-GR" dirty="0" smtClean="0">
                <a:sym typeface="Wingdings"/>
              </a:rPr>
              <a:t> </a:t>
            </a:r>
            <a:r>
              <a:rPr lang="el-GR" dirty="0" err="1" smtClean="0">
                <a:sym typeface="Wingdings"/>
              </a:rPr>
              <a:t>σκέψεων</a:t>
            </a:r>
            <a:r>
              <a:rPr lang="el-GR" dirty="0" smtClean="0">
                <a:sym typeface="Wingdings"/>
              </a:rPr>
              <a:t> </a:t>
            </a:r>
            <a:r>
              <a:rPr lang="el-GR" dirty="0" err="1" smtClean="0">
                <a:sym typeface="Wingdings"/>
              </a:rPr>
              <a:t>βρώμικου</a:t>
            </a:r>
            <a:r>
              <a:rPr lang="el-GR" dirty="0" smtClean="0">
                <a:sym typeface="Wingdings"/>
              </a:rPr>
              <a:t> </a:t>
            </a:r>
            <a:r>
              <a:rPr lang="el-GR" dirty="0" err="1" smtClean="0">
                <a:sym typeface="Wingdings"/>
              </a:rPr>
              <a:t>και</a:t>
            </a:r>
            <a:r>
              <a:rPr lang="el-GR" dirty="0" smtClean="0">
                <a:sym typeface="Wingdings"/>
              </a:rPr>
              <a:t> </a:t>
            </a:r>
            <a:r>
              <a:rPr lang="el-GR" dirty="0" err="1" smtClean="0">
                <a:sym typeface="Wingdings"/>
              </a:rPr>
              <a:t>καθαρού</a:t>
            </a:r>
            <a:r>
              <a:rPr lang="el-GR" dirty="0" smtClean="0">
                <a:sym typeface="Wingdings"/>
              </a:rPr>
              <a:t> </a:t>
            </a:r>
            <a:r>
              <a:rPr lang="el-GR" dirty="0" err="1" smtClean="0">
                <a:sym typeface="Wingdings"/>
              </a:rPr>
              <a:t>πόνου</a:t>
            </a:r>
            <a:r>
              <a:rPr lang="el-GR" dirty="0">
                <a:sym typeface="Wingdings"/>
              </a:rPr>
              <a:t> </a:t>
            </a:r>
            <a:r>
              <a:rPr lang="el-GR" dirty="0" err="1" smtClean="0">
                <a:sym typeface="Wingdings"/>
              </a:rPr>
              <a:t>κτλ</a:t>
            </a:r>
            <a:r>
              <a:rPr lang="el-GR" dirty="0" smtClean="0">
                <a:sym typeface="Wingdings"/>
              </a:rPr>
              <a:t>)</a:t>
            </a:r>
            <a:endParaRPr lang="en-GB" dirty="0" smtClean="0">
              <a:sym typeface="Wingdings"/>
            </a:endParaRPr>
          </a:p>
        </p:txBody>
      </p:sp>
      <p:sp>
        <p:nvSpPr>
          <p:cNvPr id="4" name="Slide Number Placeholder 3"/>
          <p:cNvSpPr>
            <a:spLocks noGrp="1"/>
          </p:cNvSpPr>
          <p:nvPr>
            <p:ph type="sldNum" sz="quarter" idx="10"/>
          </p:nvPr>
        </p:nvSpPr>
        <p:spPr/>
        <p:txBody>
          <a:bodyPr/>
          <a:lstStyle/>
          <a:p>
            <a:fld id="{048D92E6-F775-4D44-A57B-697D4AAD50DB}" type="slidenum">
              <a:rPr lang="en-US" smtClean="0"/>
              <a:t>16</a:t>
            </a:fld>
            <a:endParaRPr lang="en-US"/>
          </a:p>
        </p:txBody>
      </p:sp>
    </p:spTree>
    <p:extLst>
      <p:ext uri="{BB962C8B-B14F-4D97-AF65-F5344CB8AC3E}">
        <p14:creationId xmlns:p14="http://schemas.microsoft.com/office/powerpoint/2010/main" val="252740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Psoriatic</a:t>
            </a:r>
            <a:r>
              <a:rPr lang="en-US" baseline="0"/>
              <a:t> arthritis</a:t>
            </a:r>
            <a:endParaRPr lang="en-US"/>
          </a:p>
        </p:txBody>
      </p:sp>
      <p:sp>
        <p:nvSpPr>
          <p:cNvPr id="4" name="Slide Number Placeholder 3"/>
          <p:cNvSpPr>
            <a:spLocks noGrp="1"/>
          </p:cNvSpPr>
          <p:nvPr>
            <p:ph type="sldNum" sz="quarter" idx="10"/>
          </p:nvPr>
        </p:nvSpPr>
        <p:spPr/>
        <p:txBody>
          <a:bodyPr/>
          <a:lstStyle/>
          <a:p>
            <a:fld id="{048D92E6-F775-4D44-A57B-697D4AAD50DB}" type="slidenum">
              <a:rPr lang="en-US" smtClean="0"/>
              <a:t>18</a:t>
            </a:fld>
            <a:endParaRPr lang="en-US"/>
          </a:p>
        </p:txBody>
      </p:sp>
    </p:spTree>
    <p:extLst>
      <p:ext uri="{BB962C8B-B14F-4D97-AF65-F5344CB8AC3E}">
        <p14:creationId xmlns:p14="http://schemas.microsoft.com/office/powerpoint/2010/main" val="937723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D92E6-F775-4D44-A57B-697D4AAD50DB}" type="slidenum">
              <a:rPr lang="en-US" smtClean="0"/>
              <a:t>23</a:t>
            </a:fld>
            <a:endParaRPr lang="en-US"/>
          </a:p>
        </p:txBody>
      </p:sp>
    </p:spTree>
    <p:extLst>
      <p:ext uri="{BB962C8B-B14F-4D97-AF65-F5344CB8AC3E}">
        <p14:creationId xmlns:p14="http://schemas.microsoft.com/office/powerpoint/2010/main" val="110676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048D92E6-F775-4D44-A57B-697D4AAD50DB}" type="slidenum">
              <a:rPr lang="en-US" smtClean="0"/>
              <a:t>2</a:t>
            </a:fld>
            <a:endParaRPr lang="en-US"/>
          </a:p>
        </p:txBody>
      </p:sp>
    </p:spTree>
    <p:extLst>
      <p:ext uri="{BB962C8B-B14F-4D97-AF65-F5344CB8AC3E}">
        <p14:creationId xmlns:p14="http://schemas.microsoft.com/office/powerpoint/2010/main" val="43542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D92E6-F775-4D44-A57B-697D4AAD50DB}" type="slidenum">
              <a:rPr lang="en-US" smtClean="0"/>
              <a:t>5</a:t>
            </a:fld>
            <a:endParaRPr lang="en-US"/>
          </a:p>
        </p:txBody>
      </p:sp>
    </p:spTree>
    <p:extLst>
      <p:ext uri="{BB962C8B-B14F-4D97-AF65-F5344CB8AC3E}">
        <p14:creationId xmlns:p14="http://schemas.microsoft.com/office/powerpoint/2010/main" val="193735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i="1" dirty="0" smtClean="0"/>
              <a:t>«...</a:t>
            </a:r>
            <a:r>
              <a:rPr lang="el-GR" sz="1200" i="1" dirty="0" err="1" smtClean="0"/>
              <a:t>Ένα</a:t>
            </a:r>
            <a:r>
              <a:rPr lang="el-GR" sz="1200" i="1" dirty="0" smtClean="0"/>
              <a:t> </a:t>
            </a:r>
            <a:r>
              <a:rPr lang="el-GR" sz="1200" i="1" dirty="0" err="1" smtClean="0"/>
              <a:t>κυρίως</a:t>
            </a:r>
            <a:r>
              <a:rPr lang="el-GR" sz="1200" i="1" dirty="0" smtClean="0"/>
              <a:t> </a:t>
            </a:r>
            <a:r>
              <a:rPr lang="el-GR" sz="1200" i="1" dirty="0" err="1" smtClean="0"/>
              <a:t>αυτο-καθοδηγούμενο</a:t>
            </a:r>
            <a:r>
              <a:rPr lang="el-GR" sz="1200" i="1" dirty="0" smtClean="0"/>
              <a:t> </a:t>
            </a:r>
            <a:r>
              <a:rPr lang="el-GR" sz="1200" i="1" dirty="0" err="1" smtClean="0"/>
              <a:t>πρόγραμμα</a:t>
            </a:r>
            <a:r>
              <a:rPr lang="el-GR" sz="1200" i="1" dirty="0" smtClean="0"/>
              <a:t> </a:t>
            </a:r>
            <a:r>
              <a:rPr lang="el-GR" sz="1200" i="1" dirty="0" err="1" smtClean="0"/>
              <a:t>παρέμβασης</a:t>
            </a:r>
            <a:r>
              <a:rPr lang="el-GR" sz="1200" i="1" dirty="0" smtClean="0"/>
              <a:t> </a:t>
            </a:r>
            <a:r>
              <a:rPr lang="el-GR" sz="1200" i="1" dirty="0" err="1" smtClean="0"/>
              <a:t>που</a:t>
            </a:r>
            <a:r>
              <a:rPr lang="el-GR" sz="1200" i="1" dirty="0" smtClean="0"/>
              <a:t> </a:t>
            </a:r>
            <a:r>
              <a:rPr lang="el-GR" sz="1200" i="1" dirty="0" err="1" smtClean="0"/>
              <a:t>εκτελείται</a:t>
            </a:r>
            <a:r>
              <a:rPr lang="el-GR" sz="1200" i="1" dirty="0" smtClean="0"/>
              <a:t> </a:t>
            </a:r>
            <a:r>
              <a:rPr lang="el-GR" sz="1200" i="1" dirty="0" err="1" smtClean="0"/>
              <a:t>με</a:t>
            </a:r>
            <a:r>
              <a:rPr lang="el-GR" sz="1200" i="1" dirty="0" smtClean="0"/>
              <a:t> </a:t>
            </a:r>
            <a:r>
              <a:rPr lang="el-GR" sz="1200" i="1" dirty="0" err="1" smtClean="0"/>
              <a:t>τη</a:t>
            </a:r>
            <a:r>
              <a:rPr lang="el-GR" sz="1200" i="1" dirty="0" smtClean="0"/>
              <a:t> </a:t>
            </a:r>
            <a:r>
              <a:rPr lang="el-GR" sz="1200" i="1" dirty="0" err="1" smtClean="0"/>
              <a:t>βοήθεια</a:t>
            </a:r>
            <a:r>
              <a:rPr lang="el-GR" sz="1200" i="1" dirty="0" smtClean="0"/>
              <a:t> </a:t>
            </a:r>
            <a:r>
              <a:rPr lang="el-GR" sz="1200" i="1" dirty="0" err="1" smtClean="0"/>
              <a:t>ενός</a:t>
            </a:r>
            <a:r>
              <a:rPr lang="el-GR" sz="1200" i="1" dirty="0" smtClean="0"/>
              <a:t> </a:t>
            </a:r>
            <a:r>
              <a:rPr lang="el-GR" sz="1200" i="1" dirty="0" err="1" smtClean="0"/>
              <a:t>προγενόμενου</a:t>
            </a:r>
            <a:r>
              <a:rPr lang="el-GR" sz="1200" i="1" dirty="0" smtClean="0"/>
              <a:t> </a:t>
            </a:r>
            <a:r>
              <a:rPr lang="el-GR" sz="1200" i="1" dirty="0" err="1" smtClean="0"/>
              <a:t>προγράμματος</a:t>
            </a:r>
            <a:r>
              <a:rPr lang="el-GR" sz="1200" i="1" dirty="0" smtClean="0"/>
              <a:t> </a:t>
            </a:r>
            <a:r>
              <a:rPr lang="el-GR" sz="1200" i="1" dirty="0" err="1" smtClean="0"/>
              <a:t>και</a:t>
            </a:r>
            <a:r>
              <a:rPr lang="el-GR" sz="1200" i="1" dirty="0" smtClean="0"/>
              <a:t> </a:t>
            </a:r>
            <a:r>
              <a:rPr lang="el-GR" sz="1200" i="1" dirty="0" err="1" smtClean="0"/>
              <a:t>λειτουργεί</a:t>
            </a:r>
            <a:r>
              <a:rPr lang="el-GR" sz="1200" i="1" dirty="0" smtClean="0"/>
              <a:t> </a:t>
            </a:r>
            <a:r>
              <a:rPr lang="el-GR" sz="1200" i="1" dirty="0" err="1" smtClean="0"/>
              <a:t>μέσω</a:t>
            </a:r>
            <a:r>
              <a:rPr lang="el-GR" sz="1200" i="1" dirty="0" smtClean="0"/>
              <a:t> </a:t>
            </a:r>
            <a:r>
              <a:rPr lang="el-GR" sz="1200" i="1" dirty="0" err="1" smtClean="0"/>
              <a:t>μιας</a:t>
            </a:r>
            <a:r>
              <a:rPr lang="el-GR" sz="1200" i="1" dirty="0" smtClean="0"/>
              <a:t> </a:t>
            </a:r>
            <a:r>
              <a:rPr lang="el-GR" sz="1200" i="1" dirty="0" err="1" smtClean="0"/>
              <a:t>ιστοσελίδας</a:t>
            </a:r>
            <a:r>
              <a:rPr lang="el-GR" sz="1200" i="1" dirty="0" smtClean="0"/>
              <a:t> </a:t>
            </a:r>
            <a:r>
              <a:rPr lang="el-GR" sz="1200" i="1" dirty="0" err="1" smtClean="0"/>
              <a:t>και</a:t>
            </a:r>
            <a:r>
              <a:rPr lang="el-GR" sz="1200" i="1" dirty="0" smtClean="0"/>
              <a:t> </a:t>
            </a:r>
            <a:r>
              <a:rPr lang="el-GR" sz="1200" i="1" dirty="0" err="1" smtClean="0"/>
              <a:t>χρησιμοποιείται</a:t>
            </a:r>
            <a:r>
              <a:rPr lang="el-GR" sz="1200" i="1" dirty="0" smtClean="0"/>
              <a:t> </a:t>
            </a:r>
            <a:r>
              <a:rPr lang="el-GR" sz="1200" i="1" dirty="0" err="1" smtClean="0"/>
              <a:t>από</a:t>
            </a:r>
            <a:r>
              <a:rPr lang="el-GR" sz="1200" i="1" dirty="0" smtClean="0"/>
              <a:t> </a:t>
            </a:r>
            <a:r>
              <a:rPr lang="el-GR" sz="1200" i="1" dirty="0" err="1" smtClean="0"/>
              <a:t>καταναλωτές</a:t>
            </a:r>
            <a:r>
              <a:rPr lang="el-GR" sz="1200" i="1" dirty="0" smtClean="0"/>
              <a:t> </a:t>
            </a:r>
            <a:r>
              <a:rPr lang="el-GR" sz="1200" i="1" dirty="0" err="1" smtClean="0"/>
              <a:t>που</a:t>
            </a:r>
            <a:r>
              <a:rPr lang="el-GR" sz="1200" i="1" dirty="0" smtClean="0"/>
              <a:t> </a:t>
            </a:r>
            <a:r>
              <a:rPr lang="el-GR" sz="1200" i="1" dirty="0" err="1" smtClean="0"/>
              <a:t>επιζητούν</a:t>
            </a:r>
            <a:r>
              <a:rPr lang="el-GR" sz="1200" i="1" dirty="0" smtClean="0"/>
              <a:t> </a:t>
            </a:r>
            <a:r>
              <a:rPr lang="el-GR" sz="1200" i="1" dirty="0" err="1" smtClean="0"/>
              <a:t>βοήθεια</a:t>
            </a:r>
            <a:r>
              <a:rPr lang="el-GR" sz="1200" i="1" dirty="0" smtClean="0"/>
              <a:t> </a:t>
            </a:r>
            <a:r>
              <a:rPr lang="el-GR" sz="1200" i="1" dirty="0" err="1" smtClean="0"/>
              <a:t>σχετικά</a:t>
            </a:r>
            <a:r>
              <a:rPr lang="el-GR" sz="1200" i="1" dirty="0" smtClean="0"/>
              <a:t> </a:t>
            </a:r>
            <a:r>
              <a:rPr lang="el-GR" sz="1200" i="1" dirty="0" err="1" smtClean="0"/>
              <a:t>με</a:t>
            </a:r>
            <a:r>
              <a:rPr lang="el-GR" sz="1200" i="1" dirty="0" smtClean="0"/>
              <a:t> </a:t>
            </a:r>
            <a:r>
              <a:rPr lang="el-GR" sz="1200" i="1" dirty="0" err="1" smtClean="0"/>
              <a:t>την</a:t>
            </a:r>
            <a:r>
              <a:rPr lang="el-GR" sz="1200" i="1" dirty="0" smtClean="0"/>
              <a:t> </a:t>
            </a:r>
            <a:r>
              <a:rPr lang="el-GR" sz="1200" i="1" dirty="0" err="1" smtClean="0"/>
              <a:t>ψυχική</a:t>
            </a:r>
            <a:r>
              <a:rPr lang="el-GR" sz="1200" i="1" dirty="0" smtClean="0"/>
              <a:t> </a:t>
            </a:r>
            <a:r>
              <a:rPr lang="el-GR" sz="1200" i="1" dirty="0" err="1" smtClean="0"/>
              <a:t>ή</a:t>
            </a:r>
            <a:r>
              <a:rPr lang="el-GR" sz="1200" i="1" dirty="0" smtClean="0"/>
              <a:t> </a:t>
            </a:r>
            <a:r>
              <a:rPr lang="el-GR" sz="1200" i="1" dirty="0" err="1" smtClean="0"/>
              <a:t>σωματική</a:t>
            </a:r>
            <a:r>
              <a:rPr lang="el-GR" sz="1200" i="1" dirty="0" smtClean="0"/>
              <a:t> </a:t>
            </a:r>
            <a:r>
              <a:rPr lang="el-GR" sz="1200" i="1" dirty="0" err="1" smtClean="0"/>
              <a:t>τους</a:t>
            </a:r>
            <a:r>
              <a:rPr lang="el-GR" sz="1200" i="1" dirty="0" smtClean="0"/>
              <a:t> </a:t>
            </a:r>
            <a:r>
              <a:rPr lang="el-GR" sz="1200" i="1" dirty="0" err="1" smtClean="0"/>
              <a:t>υγεία</a:t>
            </a:r>
            <a:r>
              <a:rPr lang="el-GR" sz="1200" i="1" dirty="0" smtClean="0"/>
              <a:t>. </a:t>
            </a:r>
            <a:r>
              <a:rPr lang="el-GR" sz="1200" i="1" dirty="0" err="1" smtClean="0"/>
              <a:t>Το</a:t>
            </a:r>
            <a:r>
              <a:rPr lang="el-GR" sz="1200" i="1" dirty="0" smtClean="0"/>
              <a:t> </a:t>
            </a:r>
            <a:r>
              <a:rPr lang="el-GR" sz="1200" i="1" dirty="0" err="1" smtClean="0"/>
              <a:t>παρεμβατικό</a:t>
            </a:r>
            <a:r>
              <a:rPr lang="el-GR" sz="1200" i="1" dirty="0" smtClean="0"/>
              <a:t> </a:t>
            </a:r>
            <a:r>
              <a:rPr lang="el-GR" sz="1200" i="1" dirty="0" err="1" smtClean="0"/>
              <a:t>πρόγραμμα</a:t>
            </a:r>
            <a:r>
              <a:rPr lang="el-GR" sz="1200" i="1" dirty="0" smtClean="0"/>
              <a:t> </a:t>
            </a:r>
            <a:r>
              <a:rPr lang="el-GR" sz="1200" i="1" dirty="0" err="1" smtClean="0"/>
              <a:t>επιχειρεί</a:t>
            </a:r>
            <a:r>
              <a:rPr lang="el-GR" sz="1200" i="1" dirty="0" smtClean="0"/>
              <a:t> </a:t>
            </a:r>
            <a:r>
              <a:rPr lang="el-GR" sz="1200" i="1" dirty="0" err="1" smtClean="0"/>
              <a:t>να</a:t>
            </a:r>
            <a:r>
              <a:rPr lang="el-GR" sz="1200" i="1" dirty="0" smtClean="0"/>
              <a:t> </a:t>
            </a:r>
            <a:r>
              <a:rPr lang="el-GR" sz="1200" i="1" dirty="0" err="1" smtClean="0"/>
              <a:t>δημιουργήσει</a:t>
            </a:r>
            <a:r>
              <a:rPr lang="el-GR" sz="1200" i="1" dirty="0" smtClean="0"/>
              <a:t> </a:t>
            </a:r>
            <a:r>
              <a:rPr lang="el-GR" sz="1200" i="1" dirty="0" err="1" smtClean="0"/>
              <a:t>θετική</a:t>
            </a:r>
            <a:r>
              <a:rPr lang="el-GR" sz="1200" i="1" dirty="0" smtClean="0"/>
              <a:t> </a:t>
            </a:r>
            <a:r>
              <a:rPr lang="el-GR" sz="1200" i="1" dirty="0" err="1" smtClean="0"/>
              <a:t>αλλαγή</a:t>
            </a:r>
            <a:r>
              <a:rPr lang="el-GR" sz="1200" i="1" dirty="0" smtClean="0"/>
              <a:t> </a:t>
            </a:r>
            <a:r>
              <a:rPr lang="el-GR" sz="1200" i="1" dirty="0" err="1" smtClean="0"/>
              <a:t>ή</a:t>
            </a:r>
            <a:r>
              <a:rPr lang="el-GR" sz="1200" i="1" dirty="0" smtClean="0"/>
              <a:t>/</a:t>
            </a:r>
            <a:r>
              <a:rPr lang="el-GR" sz="1200" i="1" dirty="0" err="1" smtClean="0"/>
              <a:t>και</a:t>
            </a:r>
            <a:r>
              <a:rPr lang="el-GR" sz="1200" i="1" dirty="0" smtClean="0"/>
              <a:t> </a:t>
            </a:r>
            <a:r>
              <a:rPr lang="el-GR" sz="1200" i="1" dirty="0" err="1" smtClean="0"/>
              <a:t>βελτίωση</a:t>
            </a:r>
            <a:r>
              <a:rPr lang="el-GR" sz="1200" i="1" dirty="0" smtClean="0"/>
              <a:t>/</a:t>
            </a:r>
            <a:r>
              <a:rPr lang="el-GR" sz="1200" i="1" dirty="0" err="1" smtClean="0"/>
              <a:t>ενίσχυση</a:t>
            </a:r>
            <a:r>
              <a:rPr lang="el-GR" sz="1200" i="1" dirty="0" smtClean="0"/>
              <a:t> </a:t>
            </a:r>
            <a:r>
              <a:rPr lang="el-GR" sz="1200" i="1" dirty="0" err="1" smtClean="0"/>
              <a:t>στην</a:t>
            </a:r>
            <a:r>
              <a:rPr lang="el-GR" sz="1200" i="1" dirty="0" smtClean="0"/>
              <a:t> </a:t>
            </a:r>
            <a:r>
              <a:rPr lang="el-GR" sz="1200" i="1" dirty="0" err="1" smtClean="0"/>
              <a:t>γνώση</a:t>
            </a:r>
            <a:r>
              <a:rPr lang="el-GR" sz="1200" i="1" dirty="0" smtClean="0"/>
              <a:t>, </a:t>
            </a:r>
            <a:r>
              <a:rPr lang="el-GR" sz="1200" i="1" dirty="0" err="1" smtClean="0"/>
              <a:t>ευαισθητοποίηση</a:t>
            </a:r>
            <a:r>
              <a:rPr lang="el-GR" sz="1200" i="1" dirty="0"/>
              <a:t> </a:t>
            </a:r>
            <a:r>
              <a:rPr lang="el-GR" sz="1200" i="1" dirty="0" err="1" smtClean="0"/>
              <a:t>και</a:t>
            </a:r>
            <a:r>
              <a:rPr lang="el-GR" sz="1200" i="1" dirty="0" smtClean="0"/>
              <a:t> </a:t>
            </a:r>
            <a:r>
              <a:rPr lang="el-GR" sz="1200" i="1" dirty="0" err="1" smtClean="0"/>
              <a:t>κατανόηση</a:t>
            </a:r>
            <a:r>
              <a:rPr lang="el-GR" sz="1200" i="1" dirty="0" smtClean="0"/>
              <a:t> </a:t>
            </a:r>
            <a:r>
              <a:rPr lang="el-GR" sz="1200" i="1" dirty="0" err="1" smtClean="0"/>
              <a:t>μέσω</a:t>
            </a:r>
            <a:r>
              <a:rPr lang="el-GR" sz="1200" i="1" dirty="0" smtClean="0"/>
              <a:t> </a:t>
            </a:r>
            <a:r>
              <a:rPr lang="el-GR" sz="1200" i="1" dirty="0" err="1" smtClean="0"/>
              <a:t>παροχής</a:t>
            </a:r>
            <a:r>
              <a:rPr lang="el-GR" sz="1200" i="1" dirty="0" smtClean="0"/>
              <a:t> </a:t>
            </a:r>
            <a:r>
              <a:rPr lang="el-GR" sz="1200" i="1" dirty="0" err="1" smtClean="0"/>
              <a:t>σχετικού</a:t>
            </a:r>
            <a:r>
              <a:rPr lang="el-GR" sz="1200" i="1" dirty="0" smtClean="0"/>
              <a:t> </a:t>
            </a:r>
            <a:r>
              <a:rPr lang="el-GR" sz="1200" i="1" dirty="0" err="1" smtClean="0"/>
              <a:t>με</a:t>
            </a:r>
            <a:r>
              <a:rPr lang="el-GR" sz="1200" i="1" dirty="0" smtClean="0"/>
              <a:t> </a:t>
            </a:r>
            <a:r>
              <a:rPr lang="el-GR" sz="1200" i="1" dirty="0" err="1" smtClean="0"/>
              <a:t>υγείας</a:t>
            </a:r>
            <a:r>
              <a:rPr lang="el-GR" sz="1200" i="1" dirty="0" smtClean="0"/>
              <a:t> </a:t>
            </a:r>
            <a:r>
              <a:rPr lang="el-GR" sz="1200" i="1" dirty="0" err="1" smtClean="0"/>
              <a:t>υλικού</a:t>
            </a:r>
            <a:r>
              <a:rPr lang="el-GR" sz="1200" i="1" dirty="0" smtClean="0"/>
              <a:t> </a:t>
            </a:r>
            <a:r>
              <a:rPr lang="el-GR" sz="1200" i="1" dirty="0" err="1" smtClean="0"/>
              <a:t>και</a:t>
            </a:r>
            <a:r>
              <a:rPr lang="el-GR" sz="1200" i="1" dirty="0" smtClean="0"/>
              <a:t> </a:t>
            </a:r>
            <a:r>
              <a:rPr lang="el-GR" sz="1200" i="1" dirty="0" err="1" smtClean="0"/>
              <a:t>χρήσης</a:t>
            </a:r>
            <a:r>
              <a:rPr lang="el-GR" sz="1200" i="1" dirty="0" smtClean="0"/>
              <a:t> </a:t>
            </a:r>
            <a:r>
              <a:rPr lang="el-GR" sz="1200" i="1" dirty="0" err="1" smtClean="0"/>
              <a:t>διαδραστικών</a:t>
            </a:r>
            <a:r>
              <a:rPr lang="el-GR" sz="1200" i="1" dirty="0" smtClean="0"/>
              <a:t> </a:t>
            </a:r>
            <a:r>
              <a:rPr lang="el-GR" sz="1200" i="1" dirty="0" err="1" smtClean="0"/>
              <a:t>διαδικτυακών</a:t>
            </a:r>
            <a:r>
              <a:rPr lang="el-GR" sz="1200" i="1" dirty="0" smtClean="0"/>
              <a:t> </a:t>
            </a:r>
            <a:r>
              <a:rPr lang="el-GR" sz="1200" i="1" dirty="0" err="1" smtClean="0"/>
              <a:t>συστατικών</a:t>
            </a:r>
            <a:r>
              <a:rPr lang="el-GR" sz="1200" i="1" dirty="0" smtClean="0"/>
              <a:t>» (</a:t>
            </a:r>
            <a:r>
              <a:rPr lang="en-GB" sz="1200" i="1" dirty="0" smtClean="0"/>
              <a:t>Barak et al., 2009).</a:t>
            </a:r>
          </a:p>
          <a:p>
            <a:endParaRPr lang="en-US"/>
          </a:p>
        </p:txBody>
      </p:sp>
      <p:sp>
        <p:nvSpPr>
          <p:cNvPr id="4" name="Slide Number Placeholder 3"/>
          <p:cNvSpPr>
            <a:spLocks noGrp="1"/>
          </p:cNvSpPr>
          <p:nvPr>
            <p:ph type="sldNum" sz="quarter" idx="10"/>
          </p:nvPr>
        </p:nvSpPr>
        <p:spPr/>
        <p:txBody>
          <a:bodyPr/>
          <a:lstStyle/>
          <a:p>
            <a:fld id="{048D92E6-F775-4D44-A57B-697D4AAD50DB}" type="slidenum">
              <a:rPr lang="en-US" smtClean="0"/>
              <a:t>6</a:t>
            </a:fld>
            <a:endParaRPr lang="en-US"/>
          </a:p>
        </p:txBody>
      </p:sp>
    </p:spTree>
    <p:extLst>
      <p:ext uri="{BB962C8B-B14F-4D97-AF65-F5344CB8AC3E}">
        <p14:creationId xmlns:p14="http://schemas.microsoft.com/office/powerpoint/2010/main" val="291525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atin typeface="Calibri" charset="0"/>
              </a:rPr>
              <a:t>Μείωση χρόνου  θεραπευτή (π.χ. σε κλινικές, υποστελέχωση κτλ)</a:t>
            </a:r>
          </a:p>
          <a:p>
            <a:pPr>
              <a:spcBef>
                <a:spcPct val="0"/>
              </a:spcBef>
            </a:pPr>
            <a:endParaRPr lang="el-GR">
              <a:latin typeface="Calibri"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44939D-1F29-624A-9130-3F39D2F7E493}" type="slidenum">
              <a:rPr lang="el-GR"/>
              <a:pPr eaLnBrk="1" hangingPunct="1"/>
              <a:t>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Tx/>
              <a:buChar char="-"/>
            </a:pPr>
            <a:r>
              <a:rPr lang="el-GR">
                <a:latin typeface="Calibri" charset="0"/>
              </a:rPr>
              <a:t>Διαδικτυακές έρευνες</a:t>
            </a:r>
            <a:r>
              <a:rPr lang="en-GB">
                <a:latin typeface="Calibri" charset="0"/>
              </a:rPr>
              <a:t> </a:t>
            </a:r>
            <a:r>
              <a:rPr lang="el-GR">
                <a:latin typeface="Calibri" charset="0"/>
              </a:rPr>
              <a:t>σε Γνωστικο-συμπεριφορικές θεραπείες ασθενείς με χρόνιο πόνο </a:t>
            </a:r>
            <a:r>
              <a:rPr lang="el-GR">
                <a:latin typeface="Calibri" charset="0"/>
                <a:sym typeface="Wingdings" charset="0"/>
              </a:rPr>
              <a:t> υποσχόμενα αποτελέσματα</a:t>
            </a:r>
            <a:r>
              <a:rPr lang="en-GB">
                <a:latin typeface="Calibri" charset="0"/>
                <a:sym typeface="Wingdings" charset="0"/>
              </a:rPr>
              <a:t> </a:t>
            </a:r>
            <a:r>
              <a:rPr lang="el-GR">
                <a:latin typeface="Calibri" charset="0"/>
                <a:sym typeface="Wingdings" charset="0"/>
              </a:rPr>
              <a:t>σε αύξηση δραστηριοτήτων, βελτίωση ποιότητας ζωής, μείωση κόστων, μείωση έντασης πόνου </a:t>
            </a:r>
            <a:r>
              <a:rPr lang="el-GR" sz="1100">
                <a:latin typeface="Calibri" charset="0"/>
                <a:sym typeface="Wingdings" charset="0"/>
              </a:rPr>
              <a:t>(</a:t>
            </a:r>
            <a:r>
              <a:rPr lang="en-GB" sz="1100">
                <a:latin typeface="Calibri" charset="0"/>
                <a:sym typeface="Wingdings" charset="0"/>
              </a:rPr>
              <a:t>Bender et al., 2011; Cuijpers et al., 2008; Macea et al., 2010)</a:t>
            </a:r>
            <a:endParaRPr lang="el-GR" sz="1100">
              <a:latin typeface="Calibri" charset="0"/>
              <a:sym typeface="Wingdings" charset="0"/>
            </a:endParaRPr>
          </a:p>
          <a:p>
            <a:pPr marL="171450" indent="-171450">
              <a:spcBef>
                <a:spcPct val="0"/>
              </a:spcBef>
              <a:buFontTx/>
              <a:buChar char="-"/>
            </a:pPr>
            <a:r>
              <a:rPr lang="en-GB" sz="1100">
                <a:latin typeface="Calibri" charset="0"/>
                <a:sym typeface="Wingdings" charset="0"/>
              </a:rPr>
              <a:t>ACT </a:t>
            </a:r>
            <a:r>
              <a:rPr lang="el-GR" sz="1100">
                <a:latin typeface="Calibri" charset="0"/>
                <a:sym typeface="Wingdings" charset="0"/>
              </a:rPr>
              <a:t>και χρόνιο πόνος  μόνο 2 έρευνες με βελτιώσεις στην κατάθλιψη, ένταση πόνου, μείωση ψυχολογικής δυσκαμψίας και στην καταστροφοποίηση του πόνου. </a:t>
            </a:r>
            <a:r>
              <a:rPr lang="el-GR">
                <a:latin typeface="Calibri" charset="0"/>
                <a:sym typeface="Wingdings" charset="0"/>
              </a:rPr>
              <a:t>(</a:t>
            </a:r>
            <a:r>
              <a:rPr lang="en-GB">
                <a:latin typeface="Calibri" charset="0"/>
                <a:sym typeface="Wingdings" charset="0"/>
              </a:rPr>
              <a:t>Buhrman et al., 2013; Hester et al., 2014)</a:t>
            </a:r>
            <a:r>
              <a:rPr lang="el-GR">
                <a:latin typeface="Calibri" charset="0"/>
                <a:sym typeface="Wingdings" charset="0"/>
              </a:rPr>
              <a:t> </a:t>
            </a:r>
          </a:p>
          <a:p>
            <a:pPr marL="171450" lvl="1" indent="-171450">
              <a:spcBef>
                <a:spcPct val="0"/>
              </a:spcBef>
              <a:buFontTx/>
              <a:buChar char="-"/>
            </a:pPr>
            <a:r>
              <a:rPr lang="el-GR" sz="1400">
                <a:latin typeface="Calibri" charset="0"/>
                <a:sym typeface="Wingdings" charset="0"/>
              </a:rPr>
              <a:t>Ποια τεχνολογικά χαρακτηριστικά βοηθούν στην αποτελεσματικότητα των διαδικτυακών και κινητών εφαρμογών (</a:t>
            </a:r>
            <a:r>
              <a:rPr lang="en-GB" sz="1400">
                <a:latin typeface="Calibri" charset="0"/>
                <a:sym typeface="Wingdings" charset="0"/>
              </a:rPr>
              <a:t>narrowing the gap between technological interventions and face to face interventions). </a:t>
            </a:r>
            <a:endParaRPr lang="el-GR" sz="1400">
              <a:latin typeface="Calibri" charset="0"/>
              <a:sym typeface="Wingdings" charset="0"/>
            </a:endParaRPr>
          </a:p>
          <a:p>
            <a:pPr marL="171450" indent="-171450">
              <a:spcBef>
                <a:spcPct val="0"/>
              </a:spcBef>
            </a:pPr>
            <a:endParaRPr lang="el-GR">
              <a:latin typeface="Calibri"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EB0BD9-2656-C442-A9A4-09BC8E1D0A57}" type="slidenum">
              <a:rPr lang="el-GR"/>
              <a:pPr eaLnBrk="1" hangingPunct="1"/>
              <a:t>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PSD is a framework of 21 elements that may</a:t>
            </a:r>
            <a:r>
              <a:rPr lang="en-US" baseline="0"/>
              <a:t> be used as guidelines to increase adherence in online interventions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Examples: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 </a:t>
            </a:r>
            <a:r>
              <a:rPr lang="en-US" b="1" baseline="0"/>
              <a:t>Rehearsal </a:t>
            </a:r>
            <a:r>
              <a:rPr lang="en-US" baseline="0"/>
              <a:t>:</a:t>
            </a:r>
            <a:r>
              <a:rPr lang="en-US" sz="1200" kern="1200">
                <a:solidFill>
                  <a:schemeClr val="tx1"/>
                </a:solidFill>
                <a:effectLst/>
                <a:latin typeface="+mn-lt"/>
                <a:ea typeface="+mn-ea"/>
                <a:cs typeface="+mn-cs"/>
              </a:rPr>
              <a:t>Provides the ability and stimulation to rehearse a behavior or to rehearse the content of the intervention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Social Learning: Provides the opportunity and stimulates participants to see others using the intervention or performing the target behavior </a:t>
            </a:r>
            <a:endParaRPr lang="en-US">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effectLst/>
            </a:endParaRPr>
          </a:p>
          <a:p>
            <a:endParaRPr lang="en-US"/>
          </a:p>
        </p:txBody>
      </p:sp>
      <p:sp>
        <p:nvSpPr>
          <p:cNvPr id="4" name="Slide Number Placeholder 3"/>
          <p:cNvSpPr>
            <a:spLocks noGrp="1"/>
          </p:cNvSpPr>
          <p:nvPr>
            <p:ph type="sldNum" sz="quarter" idx="10"/>
          </p:nvPr>
        </p:nvSpPr>
        <p:spPr/>
        <p:txBody>
          <a:bodyPr/>
          <a:lstStyle/>
          <a:p>
            <a:fld id="{048D92E6-F775-4D44-A57B-697D4AAD50DB}" type="slidenum">
              <a:rPr lang="en-US" smtClean="0"/>
              <a:t>10</a:t>
            </a:fld>
            <a:endParaRPr lang="en-US"/>
          </a:p>
        </p:txBody>
      </p:sp>
    </p:spTree>
    <p:extLst>
      <p:ext uri="{BB962C8B-B14F-4D97-AF65-F5344CB8AC3E}">
        <p14:creationId xmlns:p14="http://schemas.microsoft.com/office/powerpoint/2010/main" val="123122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8328" lvl="1" indent="0">
              <a:buNone/>
            </a:pPr>
            <a:r>
              <a:rPr lang="en-GB" sz="2400" i="1" dirty="0" err="1"/>
              <a:t>1) The adaptation of the existing protocol into an electronic format with specific technological characteristics targetting this specific population 2)aiming to increased treatment adherence while simultaneously investigating and comparing its effectiveness on similar measurements (Quality of Life, Activities,ACT measures, Depressive and Anxiety symptoms etc)  in respect to the group intervention and control group (waiting list).</a:t>
            </a:r>
            <a:endParaRPr lang="el-GR" sz="2400" i="1" dirty="0" smtClean="0"/>
          </a:p>
          <a:p>
            <a:endParaRPr lang="en-US" dirty="0"/>
          </a:p>
        </p:txBody>
      </p:sp>
      <p:sp>
        <p:nvSpPr>
          <p:cNvPr id="4" name="Slide Number Placeholder 3"/>
          <p:cNvSpPr>
            <a:spLocks noGrp="1"/>
          </p:cNvSpPr>
          <p:nvPr>
            <p:ph type="sldNum" sz="quarter" idx="10"/>
          </p:nvPr>
        </p:nvSpPr>
        <p:spPr/>
        <p:txBody>
          <a:bodyPr/>
          <a:lstStyle/>
          <a:p>
            <a:fld id="{048D92E6-F775-4D44-A57B-697D4AAD50DB}" type="slidenum">
              <a:rPr lang="en-US" smtClean="0"/>
              <a:t>14</a:t>
            </a:fld>
            <a:endParaRPr lang="en-US"/>
          </a:p>
        </p:txBody>
      </p:sp>
    </p:spTree>
    <p:extLst>
      <p:ext uri="{BB962C8B-B14F-4D97-AF65-F5344CB8AC3E}">
        <p14:creationId xmlns:p14="http://schemas.microsoft.com/office/powerpoint/2010/main" val="273114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D92E6-F775-4D44-A57B-697D4AAD50DB}" type="slidenum">
              <a:rPr lang="en-US" smtClean="0"/>
              <a:t>15</a:t>
            </a:fld>
            <a:endParaRPr lang="en-US"/>
          </a:p>
        </p:txBody>
      </p:sp>
    </p:spTree>
    <p:extLst>
      <p:ext uri="{BB962C8B-B14F-4D97-AF65-F5344CB8AC3E}">
        <p14:creationId xmlns:p14="http://schemas.microsoft.com/office/powerpoint/2010/main" val="248922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C5E0BA6-AE18-E54A-BCEB-AE8176510947}" type="datetimeFigureOut">
              <a:rPr lang="en-US" smtClean="0"/>
              <a:t>18/07/15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14617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C5E0BA6-AE18-E54A-BCEB-AE8176510947}" type="datetimeFigureOut">
              <a:rPr lang="en-US" smtClean="0"/>
              <a:t>18/07/15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DE580-CE8B-0E42-995A-160581B05E70}" type="slidenum">
              <a:rPr lang="en-US" smtClean="0"/>
              <a:t>‹#›</a:t>
            </a:fld>
            <a:endParaRPr lang="en-US"/>
          </a:p>
        </p:txBody>
      </p:sp>
    </p:spTree>
    <p:extLst>
      <p:ext uri="{BB962C8B-B14F-4D97-AF65-F5344CB8AC3E}">
        <p14:creationId xmlns:p14="http://schemas.microsoft.com/office/powerpoint/2010/main" val="199809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C5E0BA6-AE18-E54A-BCEB-AE8176510947}" type="datetimeFigureOut">
              <a:rPr lang="en-US" smtClean="0"/>
              <a:t>18/07/15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DE580-CE8B-0E42-995A-160581B05E70}" type="slidenum">
              <a:rPr lang="en-US" smtClean="0"/>
              <a:t>‹#›</a:t>
            </a:fld>
            <a:endParaRPr lang="en-US"/>
          </a:p>
        </p:txBody>
      </p:sp>
    </p:spTree>
    <p:extLst>
      <p:ext uri="{BB962C8B-B14F-4D97-AF65-F5344CB8AC3E}">
        <p14:creationId xmlns:p14="http://schemas.microsoft.com/office/powerpoint/2010/main" val="143350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C5E0BA6-AE18-E54A-BCEB-AE8176510947}" type="datetimeFigureOut">
              <a:rPr lang="en-US" smtClean="0"/>
              <a:t>18/07/15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DE580-CE8B-0E42-995A-160581B05E70}" type="slidenum">
              <a:rPr lang="en-US" smtClean="0"/>
              <a:t>‹#›</a:t>
            </a:fld>
            <a:endParaRPr lang="en-US"/>
          </a:p>
        </p:txBody>
      </p:sp>
    </p:spTree>
    <p:extLst>
      <p:ext uri="{BB962C8B-B14F-4D97-AF65-F5344CB8AC3E}">
        <p14:creationId xmlns:p14="http://schemas.microsoft.com/office/powerpoint/2010/main" val="213767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5E0BA6-AE18-E54A-BCEB-AE8176510947}" type="datetimeFigureOut">
              <a:rPr lang="en-US" smtClean="0"/>
              <a:t>18/07/15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DE580-CE8B-0E42-995A-160581B05E70}" type="slidenum">
              <a:rPr lang="en-US" smtClean="0"/>
              <a:t>‹#›</a:t>
            </a:fld>
            <a:endParaRPr lang="en-US"/>
          </a:p>
        </p:txBody>
      </p:sp>
    </p:spTree>
    <p:extLst>
      <p:ext uri="{BB962C8B-B14F-4D97-AF65-F5344CB8AC3E}">
        <p14:creationId xmlns:p14="http://schemas.microsoft.com/office/powerpoint/2010/main" val="389877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C5E0BA6-AE18-E54A-BCEB-AE8176510947}" type="datetimeFigureOut">
              <a:rPr lang="en-US" smtClean="0"/>
              <a:t>18/07/15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DE580-CE8B-0E42-995A-160581B05E70}" type="slidenum">
              <a:rPr lang="en-US" smtClean="0"/>
              <a:t>‹#›</a:t>
            </a:fld>
            <a:endParaRPr lang="en-US"/>
          </a:p>
        </p:txBody>
      </p:sp>
    </p:spTree>
    <p:extLst>
      <p:ext uri="{BB962C8B-B14F-4D97-AF65-F5344CB8AC3E}">
        <p14:creationId xmlns:p14="http://schemas.microsoft.com/office/powerpoint/2010/main" val="387343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C5E0BA6-AE18-E54A-BCEB-AE8176510947}" type="datetimeFigureOut">
              <a:rPr lang="en-US" smtClean="0"/>
              <a:t>18/07/15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DE580-CE8B-0E42-995A-160581B05E70}" type="slidenum">
              <a:rPr lang="en-US" smtClean="0"/>
              <a:t>‹#›</a:t>
            </a:fld>
            <a:endParaRPr lang="en-US"/>
          </a:p>
        </p:txBody>
      </p:sp>
    </p:spTree>
    <p:extLst>
      <p:ext uri="{BB962C8B-B14F-4D97-AF65-F5344CB8AC3E}">
        <p14:creationId xmlns:p14="http://schemas.microsoft.com/office/powerpoint/2010/main" val="276916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C5E0BA6-AE18-E54A-BCEB-AE8176510947}" type="datetimeFigureOut">
              <a:rPr lang="en-US" smtClean="0"/>
              <a:t>18/07/15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DE580-CE8B-0E42-995A-160581B05E70}" type="slidenum">
              <a:rPr lang="en-US" smtClean="0"/>
              <a:t>‹#›</a:t>
            </a:fld>
            <a:endParaRPr lang="en-US"/>
          </a:p>
        </p:txBody>
      </p:sp>
    </p:spTree>
    <p:extLst>
      <p:ext uri="{BB962C8B-B14F-4D97-AF65-F5344CB8AC3E}">
        <p14:creationId xmlns:p14="http://schemas.microsoft.com/office/powerpoint/2010/main" val="263435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E0BA6-AE18-E54A-BCEB-AE8176510947}" type="datetimeFigureOut">
              <a:rPr lang="en-US" smtClean="0"/>
              <a:t>18/07/15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DE580-CE8B-0E42-995A-160581B05E70}" type="slidenum">
              <a:rPr lang="en-US" smtClean="0"/>
              <a:t>‹#›</a:t>
            </a:fld>
            <a:endParaRPr lang="en-US"/>
          </a:p>
        </p:txBody>
      </p:sp>
    </p:spTree>
    <p:extLst>
      <p:ext uri="{BB962C8B-B14F-4D97-AF65-F5344CB8AC3E}">
        <p14:creationId xmlns:p14="http://schemas.microsoft.com/office/powerpoint/2010/main" val="203111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C5E0BA6-AE18-E54A-BCEB-AE8176510947}" type="datetimeFigureOut">
              <a:rPr lang="en-US" smtClean="0"/>
              <a:t>18/07/15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5069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C5E0BA6-AE18-E54A-BCEB-AE8176510947}" type="datetimeFigureOut">
              <a:rPr lang="en-US" smtClean="0"/>
              <a:t>18/07/15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DE580-CE8B-0E42-995A-160581B05E70}" type="slidenum">
              <a:rPr lang="en-US" smtClean="0"/>
              <a:t>‹#›</a:t>
            </a:fld>
            <a:endParaRPr lang="en-US"/>
          </a:p>
        </p:txBody>
      </p:sp>
    </p:spTree>
    <p:extLst>
      <p:ext uri="{BB962C8B-B14F-4D97-AF65-F5344CB8AC3E}">
        <p14:creationId xmlns:p14="http://schemas.microsoft.com/office/powerpoint/2010/main" val="1742979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E0BA6-AE18-E54A-BCEB-AE8176510947}" type="datetimeFigureOut">
              <a:rPr lang="en-US" smtClean="0"/>
              <a:t>18/07/15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DE580-CE8B-0E42-995A-160581B05E70}" type="slidenum">
              <a:rPr lang="en-US" smtClean="0"/>
              <a:t>‹#›</a:t>
            </a:fld>
            <a:endParaRPr lang="en-US"/>
          </a:p>
        </p:txBody>
      </p:sp>
    </p:spTree>
    <p:extLst>
      <p:ext uri="{BB962C8B-B14F-4D97-AF65-F5344CB8AC3E}">
        <p14:creationId xmlns:p14="http://schemas.microsoft.com/office/powerpoint/2010/main" val="223789397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EpDX41cKhVU"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6.png"/><Relationship Id="rId8"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6.png"/><Relationship Id="rId8"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hyperlink" Target="mailto:acthealty@ucy.ac.cy" TargetMode="External"/><Relationship Id="rId4" Type="http://schemas.openxmlformats.org/officeDocument/2006/relationships/hyperlink" Target="http://www.algea.com.cy" TargetMode="External"/><Relationship Id="rId5" Type="http://schemas.openxmlformats.org/officeDocument/2006/relationships/hyperlink" Target="http://www.acthealty.org" TargetMode="External"/><Relationship Id="rId6" Type="http://schemas.openxmlformats.org/officeDocument/2006/relationships/hyperlink" Target="http://www.algeapp.com" TargetMode="External"/><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png"/><Relationship Id="rId10" Type="http://schemas.openxmlformats.org/officeDocument/2006/relationships/image" Target="../media/image34.jpeg"/><Relationship Id="rId11"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hyperlink" Target="mailto:algea@ucy.ac.c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package" Target="../embeddings/Microsoft_Word_Document1.docx"/><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1" descr="technology-industry-care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830263"/>
            <a:ext cx="3568700" cy="1604962"/>
          </a:xfrm>
          <a:effectLst>
            <a:outerShdw blurRad="50800" dist="38100" dir="13500000" algn="br" rotWithShape="0">
              <a:prstClr val="black">
                <a:alpha val="40000"/>
              </a:prstClr>
            </a:outerShdw>
          </a:effectLst>
        </p:spPr>
        <p:txBody>
          <a:bodyPr rtlCol="0">
            <a:noAutofit/>
          </a:bodyPr>
          <a:lstStyle/>
          <a:p>
            <a:pPr fontAlgn="auto">
              <a:spcAft>
                <a:spcPts val="0"/>
              </a:spcAft>
              <a:defRPr/>
            </a:pPr>
            <a:r>
              <a:rPr lang="en-GB" sz="2800" b="1" dirty="0" smtClean="0">
                <a:solidFill>
                  <a:schemeClr val="accent6"/>
                </a:solidFill>
                <a:effectLst>
                  <a:outerShdw blurRad="38100" dist="38100" dir="2700000" algn="tl">
                    <a:srgbClr val="000000">
                      <a:alpha val="43137"/>
                    </a:srgbClr>
                  </a:outerShdw>
                </a:effectLst>
                <a:ea typeface="+mj-ea"/>
                <a:cs typeface="+mj-cs"/>
              </a:rPr>
              <a:t>Adaptation of an ACT-based intervention to a digital intervention for Chronic Pain</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3" name="Subtitle 2"/>
          <p:cNvSpPr>
            <a:spLocks noGrp="1"/>
          </p:cNvSpPr>
          <p:nvPr>
            <p:ph type="subTitle" idx="1"/>
          </p:nvPr>
        </p:nvSpPr>
        <p:spPr>
          <a:xfrm>
            <a:off x="122238" y="2884488"/>
            <a:ext cx="3376612" cy="1082675"/>
          </a:xfrm>
        </p:spPr>
        <p:txBody>
          <a:bodyPr rtlCol="0">
            <a:normAutofit fontScale="85000" lnSpcReduction="20000"/>
          </a:bodyPr>
          <a:lstStyle/>
          <a:p>
            <a:pPr fontAlgn="auto">
              <a:spcAft>
                <a:spcPts val="0"/>
              </a:spcAft>
              <a:buFont typeface="Arial"/>
              <a:buNone/>
              <a:defRPr/>
            </a:pPr>
            <a:r>
              <a:rPr lang="en-GB" sz="2000" b="1" dirty="0" smtClean="0">
                <a:solidFill>
                  <a:schemeClr val="bg1"/>
                </a:solidFill>
                <a:effectLst>
                  <a:outerShdw blurRad="38100" dist="38100" dir="2700000" algn="tl">
                    <a:srgbClr val="000000">
                      <a:alpha val="43137"/>
                    </a:srgbClr>
                  </a:outerShdw>
                </a:effectLst>
                <a:ea typeface="+mn-ea"/>
                <a:cs typeface="+mn-cs"/>
              </a:rPr>
              <a:t>Orestis Kasinopoulos</a:t>
            </a:r>
            <a:r>
              <a:rPr lang="en-GB" sz="2000" b="1" baseline="30000" dirty="0" err="1" smtClean="0">
                <a:solidFill>
                  <a:schemeClr val="bg1"/>
                </a:solidFill>
                <a:effectLst>
                  <a:outerShdw blurRad="38100" dist="38100" dir="2700000" algn="tl">
                    <a:srgbClr val="000000">
                      <a:alpha val="43137"/>
                    </a:srgbClr>
                  </a:outerShdw>
                </a:effectLst>
                <a:ea typeface="+mn-ea"/>
                <a:cs typeface="+mn-cs"/>
              </a:rPr>
              <a:t>1</a:t>
            </a:r>
            <a:r>
              <a:rPr lang="en-GB" sz="2000" b="1" dirty="0" err="1" smtClean="0">
                <a:solidFill>
                  <a:schemeClr val="bg1"/>
                </a:solidFill>
                <a:effectLst>
                  <a:outerShdw blurRad="38100" dist="38100" dir="2700000" algn="tl">
                    <a:srgbClr val="000000">
                      <a:alpha val="43137"/>
                    </a:srgbClr>
                  </a:outerShdw>
                </a:effectLst>
                <a:ea typeface="+mn-ea"/>
                <a:cs typeface="+mn-cs"/>
              </a:rPr>
              <a:t>, M.Sc</a:t>
            </a:r>
          </a:p>
          <a:p>
            <a:pPr fontAlgn="auto">
              <a:spcAft>
                <a:spcPts val="0"/>
              </a:spcAft>
              <a:buFont typeface="Arial"/>
              <a:buNone/>
              <a:defRPr/>
            </a:pPr>
            <a:r>
              <a:rPr lang="en-GB" sz="2000" b="1" dirty="0" err="1" smtClean="0">
                <a:solidFill>
                  <a:schemeClr val="bg1"/>
                </a:solidFill>
                <a:effectLst>
                  <a:outerShdw blurRad="38100" dist="38100" dir="2700000" algn="tl">
                    <a:srgbClr val="000000">
                      <a:alpha val="43137"/>
                    </a:srgbClr>
                  </a:outerShdw>
                </a:effectLst>
                <a:ea typeface="+mn-ea"/>
                <a:cs typeface="+mn-cs"/>
              </a:rPr>
              <a:t>Maria Karekla</a:t>
            </a:r>
            <a:r>
              <a:rPr lang="en-GB" sz="2000" b="1" baseline="30000" dirty="0" err="1" smtClean="0">
                <a:solidFill>
                  <a:schemeClr val="bg1"/>
                </a:solidFill>
                <a:effectLst>
                  <a:outerShdw blurRad="38100" dist="38100" dir="2700000" algn="tl">
                    <a:srgbClr val="000000">
                      <a:alpha val="43137"/>
                    </a:srgbClr>
                  </a:outerShdw>
                </a:effectLst>
                <a:ea typeface="+mn-ea"/>
                <a:cs typeface="+mn-cs"/>
              </a:rPr>
              <a:t>1</a:t>
            </a:r>
            <a:r>
              <a:rPr lang="el-GR" sz="2000" b="1" dirty="0" err="1" smtClean="0">
                <a:solidFill>
                  <a:schemeClr val="bg1"/>
                </a:solidFill>
                <a:effectLst>
                  <a:outerShdw blurRad="38100" dist="38100" dir="2700000" algn="tl">
                    <a:srgbClr val="000000">
                      <a:alpha val="43137"/>
                    </a:srgbClr>
                  </a:outerShdw>
                </a:effectLst>
                <a:ea typeface="+mn-ea"/>
                <a:cs typeface="+mn-cs"/>
              </a:rPr>
              <a:t>, </a:t>
            </a:r>
            <a:r>
              <a:rPr lang="en-GB" sz="2000" b="1" dirty="0" err="1" smtClean="0">
                <a:solidFill>
                  <a:schemeClr val="bg1"/>
                </a:solidFill>
                <a:effectLst>
                  <a:outerShdw blurRad="38100" dist="38100" dir="2700000" algn="tl">
                    <a:srgbClr val="000000">
                      <a:alpha val="43137"/>
                    </a:srgbClr>
                  </a:outerShdw>
                </a:effectLst>
                <a:ea typeface="+mn-ea"/>
                <a:cs typeface="+mn-cs"/>
              </a:rPr>
              <a:t>Ph.D</a:t>
            </a:r>
          </a:p>
          <a:p>
            <a:pPr fontAlgn="auto">
              <a:spcAft>
                <a:spcPts val="0"/>
              </a:spcAft>
              <a:buFont typeface="Arial"/>
              <a:buNone/>
              <a:defRPr/>
            </a:pPr>
            <a:r>
              <a:rPr lang="en-GB" sz="2000" b="1" dirty="0" err="1">
                <a:solidFill>
                  <a:schemeClr val="bg1"/>
                </a:solidFill>
                <a:effectLst>
                  <a:outerShdw blurRad="38100" dist="38100" dir="2700000" algn="tl">
                    <a:srgbClr val="000000">
                      <a:alpha val="43137"/>
                    </a:srgbClr>
                  </a:outerShdw>
                </a:effectLst>
                <a:ea typeface="+mn-ea"/>
                <a:cs typeface="+mn-cs"/>
              </a:rPr>
              <a:t>Vasilis S. Vasileiou</a:t>
            </a:r>
            <a:r>
              <a:rPr lang="en-GB" sz="2000" b="1" baseline="30000" dirty="0" err="1">
                <a:solidFill>
                  <a:schemeClr val="bg1"/>
                </a:solidFill>
                <a:effectLst>
                  <a:outerShdw blurRad="38100" dist="38100" dir="2700000" algn="tl">
                    <a:srgbClr val="000000">
                      <a:alpha val="43137"/>
                    </a:srgbClr>
                  </a:outerShdw>
                </a:effectLst>
                <a:ea typeface="+mn-ea"/>
                <a:cs typeface="+mn-cs"/>
              </a:rPr>
              <a:t>1</a:t>
            </a:r>
            <a:r>
              <a:rPr lang="el-GR" sz="2000" b="1" dirty="0" err="1">
                <a:solidFill>
                  <a:schemeClr val="bg1"/>
                </a:solidFill>
                <a:effectLst>
                  <a:outerShdw blurRad="38100" dist="38100" dir="2700000" algn="tl">
                    <a:srgbClr val="000000">
                      <a:alpha val="43137"/>
                    </a:srgbClr>
                  </a:outerShdw>
                </a:effectLst>
                <a:ea typeface="+mn-ea"/>
                <a:cs typeface="+mn-cs"/>
              </a:rPr>
              <a:t>, </a:t>
            </a:r>
            <a:r>
              <a:rPr lang="en-GB" sz="2000" b="1" dirty="0" err="1">
                <a:solidFill>
                  <a:schemeClr val="bg1"/>
                </a:solidFill>
                <a:effectLst>
                  <a:outerShdw blurRad="38100" dist="38100" dir="2700000" algn="tl">
                    <a:srgbClr val="000000">
                      <a:alpha val="43137"/>
                    </a:srgbClr>
                  </a:outerShdw>
                </a:effectLst>
                <a:ea typeface="+mn-ea"/>
                <a:cs typeface="+mn-cs"/>
              </a:rPr>
              <a:t>M.Sc</a:t>
            </a:r>
          </a:p>
          <a:p>
            <a:pPr fontAlgn="auto">
              <a:spcAft>
                <a:spcPts val="0"/>
              </a:spcAft>
              <a:buFont typeface="Arial"/>
              <a:buNone/>
              <a:defRPr/>
            </a:pPr>
            <a:r>
              <a:rPr lang="en-GB" sz="2000" b="1" dirty="0" err="1" smtClean="0">
                <a:solidFill>
                  <a:schemeClr val="bg1"/>
                </a:solidFill>
                <a:effectLst>
                  <a:outerShdw blurRad="38100" dist="38100" dir="2700000" algn="tl">
                    <a:srgbClr val="000000">
                      <a:alpha val="43137"/>
                    </a:srgbClr>
                  </a:outerShdw>
                </a:effectLst>
                <a:ea typeface="+mn-ea"/>
                <a:cs typeface="+mn-cs"/>
              </a:rPr>
              <a:t>Euaggelos Karademas</a:t>
            </a:r>
            <a:r>
              <a:rPr lang="en-GB" sz="2000" b="1" baseline="30000" dirty="0" err="1" smtClean="0">
                <a:solidFill>
                  <a:schemeClr val="bg1"/>
                </a:solidFill>
                <a:effectLst>
                  <a:outerShdw blurRad="38100" dist="38100" dir="2700000" algn="tl">
                    <a:srgbClr val="000000">
                      <a:alpha val="43137"/>
                    </a:srgbClr>
                  </a:outerShdw>
                </a:effectLst>
                <a:ea typeface="+mn-ea"/>
                <a:cs typeface="+mn-cs"/>
              </a:rPr>
              <a:t>2</a:t>
            </a:r>
            <a:r>
              <a:rPr lang="el-GR" sz="2000" b="1" dirty="0" err="1" smtClean="0">
                <a:solidFill>
                  <a:schemeClr val="bg1"/>
                </a:solidFill>
                <a:effectLst>
                  <a:outerShdw blurRad="38100" dist="38100" dir="2700000" algn="tl">
                    <a:srgbClr val="000000">
                      <a:alpha val="43137"/>
                    </a:srgbClr>
                  </a:outerShdw>
                </a:effectLst>
                <a:ea typeface="+mn-ea"/>
                <a:cs typeface="+mn-cs"/>
              </a:rPr>
              <a:t>, </a:t>
            </a:r>
            <a:r>
              <a:rPr lang="en-GB" sz="2000" b="1" dirty="0" err="1" smtClean="0">
                <a:solidFill>
                  <a:schemeClr val="bg1"/>
                </a:solidFill>
                <a:effectLst>
                  <a:outerShdw blurRad="38100" dist="38100" dir="2700000" algn="tl">
                    <a:srgbClr val="000000">
                      <a:alpha val="43137"/>
                    </a:srgbClr>
                  </a:outerShdw>
                </a:effectLst>
                <a:ea typeface="+mn-ea"/>
                <a:cs typeface="+mn-cs"/>
              </a:rPr>
              <a:t>Ph.D</a:t>
            </a:r>
          </a:p>
        </p:txBody>
      </p:sp>
      <p:pic>
        <p:nvPicPr>
          <p:cNvPr id="3076" name="Picture 10" descr="Algea App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169" y="3414713"/>
            <a:ext cx="26987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2588" y="4071938"/>
            <a:ext cx="2703512" cy="461962"/>
          </a:xfrm>
          <a:prstGeom prst="rect">
            <a:avLst/>
          </a:prstGeom>
          <a:noFill/>
        </p:spPr>
        <p:txBody>
          <a:bodyPr>
            <a:spAutoFit/>
          </a:bodyPr>
          <a:lstStyle/>
          <a:p>
            <a:pPr fontAlgn="auto">
              <a:spcBef>
                <a:spcPts val="0"/>
              </a:spcBef>
              <a:spcAft>
                <a:spcPts val="0"/>
              </a:spcAft>
              <a:defRPr/>
            </a:pPr>
            <a:r>
              <a:rPr lang="en-GB" sz="1200" b="1" baseline="30000" dirty="0" err="1">
                <a:solidFill>
                  <a:schemeClr val="bg1"/>
                </a:solidFill>
                <a:effectLst>
                  <a:outerShdw blurRad="38100" dist="38100" dir="2700000" algn="tl">
                    <a:srgbClr val="000000">
                      <a:alpha val="43137"/>
                    </a:srgbClr>
                  </a:outerShdw>
                </a:effectLst>
                <a:latin typeface="+mn-lt"/>
                <a:ea typeface="+mn-ea"/>
                <a:cs typeface="+mn-cs"/>
              </a:rPr>
              <a:t>1 </a:t>
            </a:r>
            <a:r>
              <a:rPr lang="en-GB" sz="1200" b="1" dirty="0" err="1">
                <a:solidFill>
                  <a:schemeClr val="bg1"/>
                </a:solidFill>
                <a:effectLst>
                  <a:outerShdw blurRad="38100" dist="38100" dir="2700000" algn="tl">
                    <a:srgbClr val="000000">
                      <a:alpha val="43137"/>
                    </a:srgbClr>
                  </a:outerShdw>
                </a:effectLst>
                <a:latin typeface="+mn-lt"/>
                <a:ea typeface="+mn-ea"/>
                <a:cs typeface="+mn-cs"/>
              </a:rPr>
              <a:t>University of Cyprus</a:t>
            </a:r>
            <a:endParaRPr lang="el-GR" sz="1200" b="1" dirty="0" err="1">
              <a:solidFill>
                <a:schemeClr val="bg1"/>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defRPr/>
            </a:pPr>
            <a:r>
              <a:rPr lang="el-GR" sz="1200" b="1" baseline="30000" dirty="0" err="1">
                <a:solidFill>
                  <a:schemeClr val="bg1"/>
                </a:solidFill>
                <a:effectLst>
                  <a:outerShdw blurRad="38100" dist="38100" dir="2700000" algn="tl">
                    <a:srgbClr val="000000">
                      <a:alpha val="43137"/>
                    </a:srgbClr>
                  </a:outerShdw>
                </a:effectLst>
                <a:latin typeface="+mn-lt"/>
                <a:ea typeface="+mn-ea"/>
                <a:cs typeface="+mn-cs"/>
              </a:rPr>
              <a:t>2 </a:t>
            </a:r>
            <a:r>
              <a:rPr lang="en-GB" sz="1200" b="1" dirty="0" err="1">
                <a:solidFill>
                  <a:schemeClr val="bg1"/>
                </a:solidFill>
                <a:effectLst>
                  <a:outerShdw blurRad="38100" dist="38100" dir="2700000" algn="tl">
                    <a:srgbClr val="000000">
                      <a:alpha val="43137"/>
                    </a:srgbClr>
                  </a:outerShdw>
                </a:effectLst>
                <a:latin typeface="+mn-lt"/>
                <a:ea typeface="+mn-ea"/>
                <a:cs typeface="+mn-cs"/>
              </a:rPr>
              <a:t>University of Crete</a:t>
            </a:r>
            <a:endParaRPr lang="el-GR" sz="1200" b="1" dirty="0">
              <a:solidFill>
                <a:schemeClr val="bg1"/>
              </a:solidFill>
              <a:effectLst>
                <a:outerShdw blurRad="38100" dist="38100" dir="2700000" algn="tl">
                  <a:srgbClr val="000000">
                    <a:alpha val="43137"/>
                  </a:srgbClr>
                </a:outerShdw>
              </a:effectLst>
              <a:latin typeface="+mn-lt"/>
              <a:ea typeface="+mn-ea"/>
              <a:cs typeface="+mn-cs"/>
            </a:endParaRPr>
          </a:p>
        </p:txBody>
      </p:sp>
      <p:pic>
        <p:nvPicPr>
          <p:cNvPr id="30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5953125"/>
            <a:ext cx="1816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3 - Εικόνα" descr="sima panepistimio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1950" y="4932363"/>
            <a:ext cx="8477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descr="F:\All my stuff\UCY department stuff\UCY new logo english &amp; Gree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588" y="5094288"/>
            <a:ext cx="21272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a:blip r:embed="rId8" cstate="print"/>
          <a:srcRect/>
          <a:stretch>
            <a:fillRect/>
          </a:stretch>
        </p:blipFill>
        <p:spPr bwMode="auto">
          <a:xfrm>
            <a:off x="2521792" y="5953067"/>
            <a:ext cx="1008112" cy="596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0555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Web-based / Smartphones</a:t>
            </a: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
            </a:r>
            <a:b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br>
            <a:r>
              <a:rPr lang="el-G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&amp; </a:t>
            </a:r>
            <a:r>
              <a:rPr lang="en-GB"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Chronic Pain</a:t>
            </a:r>
            <a:r>
              <a:rPr lang="en-GB" b="1" dirty="0">
                <a:latin typeface="Calibri" charset="0"/>
              </a:rPr>
              <a:t> </a:t>
            </a:r>
            <a:r>
              <a:rPr lang="en-GB"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(2)</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p:txBody>
          <a:bodyPr>
            <a:normAutofit/>
          </a:bodyPr>
          <a:lstStyle/>
          <a:p>
            <a:pPr>
              <a:lnSpc>
                <a:spcPct val="80000"/>
              </a:lnSpc>
            </a:pPr>
            <a:r>
              <a:rPr lang="en-GB" sz="2600" dirty="0" err="1">
                <a:latin typeface="Calibri" charset="0"/>
                <a:sym typeface="Wingdings" charset="0"/>
              </a:rPr>
              <a:t>Lacking research regarding the </a:t>
            </a:r>
            <a:r>
              <a:rPr lang="en-GB" sz="2600" dirty="0">
                <a:latin typeface="Calibri" charset="0"/>
                <a:sym typeface="Wingdings" charset="0"/>
              </a:rPr>
              <a:t>Persuasive System Design (PSD) </a:t>
            </a:r>
            <a:r>
              <a:rPr lang="en-GB" sz="2600" dirty="0">
                <a:latin typeface="Calibri" charset="0"/>
                <a:sym typeface="Wingdings"/>
              </a:rPr>
              <a:t> </a:t>
            </a:r>
            <a:r>
              <a:rPr lang="en-GB" sz="2600" dirty="0" err="1">
                <a:latin typeface="Calibri" charset="0"/>
                <a:sym typeface="Wingdings" charset="0"/>
              </a:rPr>
              <a:t>improvement in treatment adherence</a:t>
            </a:r>
            <a:r>
              <a:rPr lang="en-GB" sz="2600" dirty="0">
                <a:latin typeface="Calibri" charset="0"/>
                <a:sym typeface="Wingdings" charset="0"/>
              </a:rPr>
              <a:t> (Fog, 2003</a:t>
            </a:r>
            <a:r>
              <a:rPr lang="en-GB" sz="2600" dirty="0" smtClean="0">
                <a:latin typeface="Calibri" charset="0"/>
                <a:sym typeface="Wingdings" charset="0"/>
              </a:rPr>
              <a:t>)</a:t>
            </a:r>
          </a:p>
          <a:p>
            <a:pPr marL="0" indent="0">
              <a:lnSpc>
                <a:spcPct val="80000"/>
              </a:lnSpc>
              <a:buNone/>
            </a:pPr>
            <a:endParaRPr lang="en-GB" sz="2600" dirty="0" smtClean="0">
              <a:latin typeface="Calibri" charset="0"/>
              <a:sym typeface="Wingdings" charset="0"/>
            </a:endParaRPr>
          </a:p>
          <a:p>
            <a:pPr>
              <a:lnSpc>
                <a:spcPct val="80000"/>
              </a:lnSpc>
            </a:pPr>
            <a:r>
              <a:rPr lang="en-GB" sz="2600" dirty="0">
                <a:latin typeface="Calibri" charset="0"/>
                <a:sym typeface="Wingdings" charset="0"/>
              </a:rPr>
              <a:t>Insufficient number of studies to use realistic settings (Avatar)</a:t>
            </a:r>
          </a:p>
          <a:p>
            <a:pPr marL="0" indent="0">
              <a:lnSpc>
                <a:spcPct val="80000"/>
              </a:lnSpc>
              <a:buNone/>
            </a:pPr>
            <a:endParaRPr lang="el-GR" sz="2600" dirty="0">
              <a:latin typeface="Calibri" charset="0"/>
              <a:sym typeface="Wingdings" charset="0"/>
            </a:endParaRPr>
          </a:p>
          <a:p>
            <a:pPr>
              <a:lnSpc>
                <a:spcPct val="80000"/>
              </a:lnSpc>
            </a:pPr>
            <a:r>
              <a:rPr lang="en-GB" sz="2600" dirty="0" err="1">
                <a:latin typeface="Calibri" charset="0"/>
                <a:sym typeface="Wingdings" charset="0"/>
              </a:rPr>
              <a:t>Introduction and exploration of a proposed therapeutic ingredient </a:t>
            </a:r>
            <a:r>
              <a:rPr lang="en-GB" sz="2600" dirty="0">
                <a:latin typeface="Calibri" charset="0"/>
                <a:sym typeface="Wingdings" charset="0"/>
              </a:rPr>
              <a:t>combining Social Learning </a:t>
            </a:r>
            <a:r>
              <a:rPr lang="en-GB" sz="2600" dirty="0" err="1">
                <a:latin typeface="Calibri" charset="0"/>
                <a:sym typeface="Wingdings" charset="0"/>
              </a:rPr>
              <a:t>and ACT.</a:t>
            </a:r>
            <a:endParaRPr lang="el-GR" sz="2600" dirty="0" smtClean="0">
              <a:latin typeface="Calibri" charset="0"/>
              <a:sym typeface="Wingdings" charset="0"/>
            </a:endParaRPr>
          </a:p>
          <a:p>
            <a:pPr marL="0" indent="0">
              <a:lnSpc>
                <a:spcPct val="80000"/>
              </a:lnSpc>
              <a:buNone/>
            </a:pPr>
            <a:endParaRPr lang="el-GR" sz="2600" dirty="0" smtClean="0">
              <a:latin typeface="Calibri" charset="0"/>
              <a:hlinkClick r:id="rId3"/>
            </a:endParaRPr>
          </a:p>
          <a:p>
            <a:pPr marL="0" indent="0">
              <a:lnSpc>
                <a:spcPct val="80000"/>
              </a:lnSpc>
              <a:buNone/>
            </a:pPr>
            <a:r>
              <a:rPr lang="en-GB" sz="2600" dirty="0" smtClean="0">
                <a:latin typeface="Calibri" charset="0"/>
                <a:hlinkClick r:id="rId3"/>
              </a:rPr>
              <a:t>https</a:t>
            </a:r>
            <a:r>
              <a:rPr lang="en-GB" sz="2600" dirty="0">
                <a:latin typeface="Calibri" charset="0"/>
                <a:hlinkClick r:id="rId3"/>
              </a:rPr>
              <a:t>://www.youtube.com/watch?v=EpDX41cKhVU</a:t>
            </a:r>
            <a:endParaRPr lang="el-GR" sz="2600" dirty="0">
              <a:latin typeface="Calibri" charset="0"/>
            </a:endParaRPr>
          </a:p>
          <a:p>
            <a:endParaRPr lang="en-US" dirty="0"/>
          </a:p>
        </p:txBody>
      </p:sp>
    </p:spTree>
    <p:extLst>
      <p:ext uri="{BB962C8B-B14F-4D97-AF65-F5344CB8AC3E}">
        <p14:creationId xmlns:p14="http://schemas.microsoft.com/office/powerpoint/2010/main" val="246937714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33" y="107878"/>
            <a:ext cx="8010061" cy="648955"/>
          </a:xfrm>
        </p:spPr>
        <p:txBody>
          <a:bodyPr>
            <a:normAutofit fontScale="90000"/>
          </a:bodyPr>
          <a:lstStyle/>
          <a:p>
            <a:r>
              <a:rPr lang="en-US"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Our story . . .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6838192"/>
              </p:ext>
            </p:extLst>
          </p:nvPr>
        </p:nvGraphicFramePr>
        <p:xfrm>
          <a:off x="457200" y="1282768"/>
          <a:ext cx="8112694" cy="5151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LGEA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4375" y="3296715"/>
            <a:ext cx="1239074" cy="1051869"/>
          </a:xfrm>
          <a:prstGeom prst="rect">
            <a:avLst/>
          </a:prstGeom>
        </p:spPr>
      </p:pic>
      <p:pic>
        <p:nvPicPr>
          <p:cNvPr id="7" name="Picture 6" descr="Algea App 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8327" y="3720028"/>
            <a:ext cx="1149892" cy="739741"/>
          </a:xfrm>
          <a:prstGeom prst="rect">
            <a:avLst/>
          </a:prstGeom>
        </p:spPr>
      </p:pic>
    </p:spTree>
    <p:extLst>
      <p:ext uri="{BB962C8B-B14F-4D97-AF65-F5344CB8AC3E}">
        <p14:creationId xmlns:p14="http://schemas.microsoft.com/office/powerpoint/2010/main" val="1935968203"/>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930" y="406364"/>
            <a:ext cx="5995879" cy="756834"/>
          </a:xfrm>
        </p:spPr>
        <p:txBody>
          <a:bodyPr>
            <a:normAutofit fontScale="90000"/>
          </a:bodyPr>
          <a:lstStyle/>
          <a:p>
            <a:r>
              <a:rPr lang="en-US" sz="3200"/>
              <a:t>From					 to							 </a:t>
            </a:r>
            <a:br>
              <a:rPr lang="en-US" sz="3200"/>
            </a:br>
            <a:endParaRPr lang="en-US" sz="32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9276759"/>
              </p:ext>
            </p:extLst>
          </p:nvPr>
        </p:nvGraphicFramePr>
        <p:xfrm>
          <a:off x="457200" y="1603461"/>
          <a:ext cx="8229600" cy="4942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LGEA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3892" y="0"/>
            <a:ext cx="1204000" cy="1022095"/>
          </a:xfrm>
          <a:prstGeom prst="rect">
            <a:avLst/>
          </a:prstGeom>
        </p:spPr>
      </p:pic>
      <p:pic>
        <p:nvPicPr>
          <p:cNvPr id="6" name="Picture 5" descr="Algea App 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6860" y="0"/>
            <a:ext cx="1588799" cy="1022095"/>
          </a:xfrm>
          <a:prstGeom prst="rect">
            <a:avLst/>
          </a:prstGeom>
        </p:spPr>
      </p:pic>
      <p:sp>
        <p:nvSpPr>
          <p:cNvPr id="7" name="Title 1"/>
          <p:cNvSpPr txBox="1">
            <a:spLocks/>
          </p:cNvSpPr>
          <p:nvPr/>
        </p:nvSpPr>
        <p:spPr>
          <a:xfrm>
            <a:off x="736597" y="1150372"/>
            <a:ext cx="7562589" cy="627023"/>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a:t>Reasons for dropping out:	</a:t>
            </a:r>
            <a:r>
              <a:rPr lang="en-US" sz="3200"/>
              <a:t>						 </a:t>
            </a:r>
            <a:br>
              <a:rPr lang="en-US" sz="3200"/>
            </a:br>
            <a:endParaRPr lang="en-US" sz="3200"/>
          </a:p>
        </p:txBody>
      </p:sp>
    </p:spTree>
    <p:extLst>
      <p:ext uri="{BB962C8B-B14F-4D97-AF65-F5344CB8AC3E}">
        <p14:creationId xmlns:p14="http://schemas.microsoft.com/office/powerpoint/2010/main" val="42287363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60665048"/>
              </p:ext>
            </p:extLst>
          </p:nvPr>
        </p:nvGraphicFramePr>
        <p:xfrm>
          <a:off x="457200" y="201982"/>
          <a:ext cx="8229600" cy="490343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62467" y="5045541"/>
            <a:ext cx="7573868" cy="1846659"/>
          </a:xfrm>
          <a:prstGeom prst="rect">
            <a:avLst/>
          </a:prstGeom>
          <a:noFill/>
        </p:spPr>
        <p:txBody>
          <a:bodyPr wrap="square" rtlCol="0">
            <a:spAutoFit/>
          </a:bodyPr>
          <a:lstStyle/>
          <a:p>
            <a:pPr marL="457200" indent="-457200">
              <a:buClr>
                <a:schemeClr val="accent6"/>
              </a:buClr>
              <a:buFont typeface="Wingdings" charset="2"/>
              <a:buChar char="v"/>
            </a:pPr>
            <a:r>
              <a:rPr lang="en-US" sz="1600" i="1" dirty="0">
                <a:latin typeface="Times New Roman"/>
                <a:cs typeface="Times New Roman"/>
              </a:rPr>
              <a:t>“Premature termination or treatment dropout”</a:t>
            </a:r>
            <a:r>
              <a:rPr lang="en-US" sz="1600" dirty="0">
                <a:latin typeface="Times New Roman"/>
                <a:cs typeface="Times New Roman"/>
              </a:rPr>
              <a:t>: Missing two consecutive pre-arranged sessions</a:t>
            </a:r>
          </a:p>
          <a:p>
            <a:pPr marL="457200" indent="-457200">
              <a:buClr>
                <a:schemeClr val="accent6"/>
              </a:buClr>
              <a:buFont typeface="Wingdings" charset="2"/>
              <a:buChar char="v"/>
            </a:pPr>
            <a:r>
              <a:rPr lang="en-US" sz="1600" dirty="0">
                <a:latin typeface="Times New Roman"/>
                <a:cs typeface="Times New Roman"/>
              </a:rPr>
              <a:t>Final attendance percentage: ACT Group 31% </a:t>
            </a:r>
            <a:r>
              <a:rPr lang="en-US" sz="1600" dirty="0" err="1">
                <a:latin typeface="Times New Roman"/>
                <a:cs typeface="Times New Roman"/>
              </a:rPr>
              <a:t>vs</a:t>
            </a:r>
            <a:r>
              <a:rPr lang="en-US" sz="1600" dirty="0">
                <a:latin typeface="Times New Roman"/>
                <a:cs typeface="Times New Roman"/>
              </a:rPr>
              <a:t> Control Group 33%, </a:t>
            </a:r>
            <a:r>
              <a:rPr lang="el-GR" sz="1600" dirty="0">
                <a:latin typeface="Times New Roman"/>
                <a:cs typeface="Times New Roman"/>
              </a:rPr>
              <a:t>χ</a:t>
            </a:r>
            <a:r>
              <a:rPr lang="el-GR" sz="1600" baseline="30000" dirty="0">
                <a:latin typeface="Times New Roman"/>
                <a:cs typeface="Times New Roman"/>
              </a:rPr>
              <a:t>2 </a:t>
            </a:r>
            <a:r>
              <a:rPr lang="el-GR" sz="1600" dirty="0">
                <a:latin typeface="Times New Roman"/>
                <a:cs typeface="Times New Roman"/>
              </a:rPr>
              <a:t>= </a:t>
            </a:r>
            <a:r>
              <a:rPr lang="en-GB" sz="1600" dirty="0">
                <a:latin typeface="Times New Roman"/>
                <a:cs typeface="Times New Roman"/>
              </a:rPr>
              <a:t>1.56</a:t>
            </a:r>
            <a:r>
              <a:rPr lang="el-GR" sz="1600" dirty="0">
                <a:latin typeface="Times New Roman"/>
                <a:cs typeface="Times New Roman"/>
              </a:rPr>
              <a:t>, </a:t>
            </a:r>
            <a:r>
              <a:rPr lang="en-GB" sz="1600" dirty="0">
                <a:latin typeface="Times New Roman"/>
                <a:cs typeface="Times New Roman"/>
              </a:rPr>
              <a:t>p = .21</a:t>
            </a:r>
            <a:endParaRPr lang="en-US" sz="1600" baseline="30000" dirty="0">
              <a:latin typeface="Times New Roman"/>
              <a:cs typeface="Times New Roman"/>
            </a:endParaRPr>
          </a:p>
          <a:p>
            <a:pPr marL="457200" indent="-457200">
              <a:buClr>
                <a:schemeClr val="accent6"/>
              </a:buClr>
              <a:buFont typeface="Wingdings" charset="2"/>
              <a:buChar char="v"/>
            </a:pPr>
            <a:r>
              <a:rPr lang="en-US" sz="1600" dirty="0">
                <a:latin typeface="Times New Roman"/>
                <a:cs typeface="Times New Roman"/>
              </a:rPr>
              <a:t>Completers in ACT: 20 patients out of 66</a:t>
            </a:r>
          </a:p>
          <a:p>
            <a:pPr marL="457200" indent="-457200">
              <a:buClr>
                <a:schemeClr val="accent6"/>
              </a:buClr>
              <a:buFont typeface="Wingdings" charset="2"/>
              <a:buChar char="v"/>
            </a:pPr>
            <a:r>
              <a:rPr lang="en-US" sz="1600" dirty="0">
                <a:latin typeface="Times New Roman"/>
                <a:cs typeface="Times New Roman"/>
              </a:rPr>
              <a:t>Attended all sessions: 15 patients</a:t>
            </a:r>
          </a:p>
          <a:p>
            <a:endParaRPr lang="en-US"/>
          </a:p>
        </p:txBody>
      </p:sp>
    </p:spTree>
    <p:extLst>
      <p:ext uri="{BB962C8B-B14F-4D97-AF65-F5344CB8AC3E}">
        <p14:creationId xmlns:p14="http://schemas.microsoft.com/office/powerpoint/2010/main" val="3634357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2694"/>
            <a:ext cx="4020185" cy="3495271"/>
          </a:xfrm>
        </p:spPr>
        <p:txBody>
          <a:bodyPr>
            <a:normAutofit/>
          </a:bodyPr>
          <a:lstStyle/>
          <a:p>
            <a:pPr marL="36576" indent="0">
              <a:buNone/>
            </a:pPr>
            <a:r>
              <a:rPr lang="en-GB" sz="2400" b="1" dirty="0" err="1"/>
              <a:t>Study’s main objectives:</a:t>
            </a:r>
          </a:p>
          <a:p>
            <a:pPr marL="493776" indent="-457200">
              <a:buClr>
                <a:schemeClr val="accent6"/>
              </a:buClr>
              <a:buFont typeface="Wingdings" charset="2"/>
              <a:buChar char="Ø"/>
            </a:pPr>
            <a:r>
              <a:rPr lang="en-GB" sz="2000" dirty="0" err="1"/>
              <a:t>Adaptation of existing protocol to an Avatar-led internet based intervention</a:t>
            </a:r>
          </a:p>
          <a:p>
            <a:pPr marL="493776" indent="-457200">
              <a:buClr>
                <a:schemeClr val="accent6"/>
              </a:buClr>
              <a:buFont typeface="Wingdings" charset="2"/>
              <a:buChar char="Ø"/>
            </a:pPr>
            <a:r>
              <a:rPr lang="en-GB" sz="2000" dirty="0" err="1"/>
              <a:t>with specific technological characteristics (PSD)</a:t>
            </a:r>
          </a:p>
          <a:p>
            <a:pPr marL="493776" indent="-457200">
              <a:buClr>
                <a:schemeClr val="accent6"/>
              </a:buClr>
              <a:buFont typeface="Wingdings" charset="2"/>
              <a:buChar char="Ø"/>
            </a:pPr>
            <a:r>
              <a:rPr lang="en-GB" sz="2000" dirty="0" err="1"/>
              <a:t>targetting this specific population </a:t>
            </a:r>
          </a:p>
          <a:p>
            <a:pPr marL="493776" indent="-457200">
              <a:buClr>
                <a:schemeClr val="accent6"/>
              </a:buClr>
              <a:buFont typeface="Wingdings" charset="2"/>
              <a:buChar char="Ø"/>
            </a:pPr>
            <a:r>
              <a:rPr lang="en-GB" sz="2000" dirty="0" err="1"/>
              <a:t>while maintaining cultural sensitivity</a:t>
            </a:r>
          </a:p>
          <a:p>
            <a:pPr marL="493776" indent="-457200">
              <a:buClr>
                <a:schemeClr val="accent6"/>
              </a:buClr>
              <a:buFont typeface="Wingdings" charset="2"/>
              <a:buChar char="Ø"/>
            </a:pPr>
            <a:endParaRPr lang="en-GB" sz="2400" dirty="0" err="1"/>
          </a:p>
          <a:p>
            <a:pPr marL="493776" indent="-457200">
              <a:buClr>
                <a:schemeClr val="accent6"/>
              </a:buClr>
              <a:buFont typeface="Wingdings" charset="2"/>
              <a:buChar char="Ø"/>
            </a:pPr>
            <a:endParaRPr lang="en-GB" dirty="0" err="1"/>
          </a:p>
          <a:p>
            <a:pPr marL="493776" indent="-457200">
              <a:buClr>
                <a:schemeClr val="accent6"/>
              </a:buClr>
              <a:buFont typeface="Wingdings" charset="2"/>
              <a:buChar char="Ø"/>
            </a:pPr>
            <a:endParaRPr lang="en-GB" dirty="0" err="1"/>
          </a:p>
          <a:p>
            <a:pPr marL="493776" indent="-457200">
              <a:buClr>
                <a:schemeClr val="accent6"/>
              </a:buClr>
              <a:buFont typeface="Wingdings" charset="2"/>
              <a:buChar char="Ø"/>
            </a:pPr>
            <a:endParaRPr lang="en-GB" dirty="0" smtClean="0"/>
          </a:p>
          <a:p>
            <a:pPr marL="338328" lvl="1" indent="0">
              <a:buNone/>
            </a:pPr>
            <a:endParaRPr lang="el-GR" dirty="0" smtClean="0"/>
          </a:p>
          <a:p>
            <a:pPr marL="852678" lvl="1" indent="-514350">
              <a:buFont typeface="+mj-lt"/>
              <a:buAutoNum type="alphaUcPeriod"/>
            </a:pPr>
            <a:endParaRPr lang="en-GB" dirty="0" smtClean="0"/>
          </a:p>
          <a:p>
            <a:pPr marL="36576" indent="0">
              <a:buNone/>
            </a:pPr>
            <a:endParaRPr lang="en-GB" dirty="0"/>
          </a:p>
        </p:txBody>
      </p:sp>
      <p:pic>
        <p:nvPicPr>
          <p:cNvPr id="4" name="Picture 3" descr="ALGEA Logo Samples-8.jpg"/>
          <p:cNvPicPr/>
          <p:nvPr/>
        </p:nvPicPr>
        <p:blipFill>
          <a:blip r:embed="rId3"/>
          <a:stretch>
            <a:fillRect/>
          </a:stretch>
        </p:blipFill>
        <p:spPr>
          <a:xfrm>
            <a:off x="8458200" y="6224925"/>
            <a:ext cx="685800" cy="633075"/>
          </a:xfrm>
          <a:prstGeom prst="rect">
            <a:avLst/>
          </a:prstGeom>
        </p:spPr>
      </p:pic>
      <p:pic>
        <p:nvPicPr>
          <p:cNvPr id="5" name="Picture 4"/>
          <p:cNvPicPr>
            <a:picLocks noChangeAspect="1"/>
          </p:cNvPicPr>
          <p:nvPr/>
        </p:nvPicPr>
        <p:blipFill>
          <a:blip r:embed="rId4"/>
          <a:stretch>
            <a:fillRect/>
          </a:stretch>
        </p:blipFill>
        <p:spPr>
          <a:xfrm>
            <a:off x="2039839" y="5442175"/>
            <a:ext cx="1614335" cy="1269774"/>
          </a:xfrm>
          <a:prstGeom prst="rect">
            <a:avLst/>
          </a:prstGeom>
        </p:spPr>
      </p:pic>
      <p:pic>
        <p:nvPicPr>
          <p:cNvPr id="6" name="Picture 5"/>
          <p:cNvPicPr>
            <a:picLocks noChangeAspect="1"/>
          </p:cNvPicPr>
          <p:nvPr/>
        </p:nvPicPr>
        <p:blipFill>
          <a:blip r:embed="rId5"/>
          <a:stretch>
            <a:fillRect/>
          </a:stretch>
        </p:blipFill>
        <p:spPr>
          <a:xfrm>
            <a:off x="4151023" y="5131073"/>
            <a:ext cx="1184131" cy="1580876"/>
          </a:xfrm>
          <a:prstGeom prst="rect">
            <a:avLst/>
          </a:prstGeom>
        </p:spPr>
      </p:pic>
      <p:pic>
        <p:nvPicPr>
          <p:cNvPr id="7" name="Picture 6"/>
          <p:cNvPicPr>
            <a:picLocks noChangeAspect="1"/>
          </p:cNvPicPr>
          <p:nvPr/>
        </p:nvPicPr>
        <p:blipFill>
          <a:blip r:embed="rId6"/>
          <a:stretch>
            <a:fillRect/>
          </a:stretch>
        </p:blipFill>
        <p:spPr>
          <a:xfrm>
            <a:off x="5930684" y="4899768"/>
            <a:ext cx="2527516" cy="1812181"/>
          </a:xfrm>
          <a:prstGeom prst="rect">
            <a:avLst/>
          </a:prstGeom>
        </p:spPr>
      </p:pic>
      <p:pic>
        <p:nvPicPr>
          <p:cNvPr id="9" name="Picture 8" descr="Algea App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9441" y="62720"/>
            <a:ext cx="1803859" cy="1014805"/>
          </a:xfrm>
          <a:prstGeom prst="rect">
            <a:avLst/>
          </a:prstGeom>
        </p:spPr>
      </p:pic>
      <p:sp>
        <p:nvSpPr>
          <p:cNvPr id="8" name="Content Placeholder 2"/>
          <p:cNvSpPr txBox="1">
            <a:spLocks/>
          </p:cNvSpPr>
          <p:nvPr/>
        </p:nvSpPr>
        <p:spPr>
          <a:xfrm>
            <a:off x="4843231" y="1145828"/>
            <a:ext cx="4020185" cy="3495271"/>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 indent="0">
              <a:buFont typeface="Arial"/>
              <a:buNone/>
            </a:pPr>
            <a:r>
              <a:rPr lang="en-GB" sz="2600" b="1" dirty="0" err="1"/>
              <a:t>Study’s main hypotheses:</a:t>
            </a:r>
          </a:p>
          <a:p>
            <a:pPr marL="493776" indent="-457200">
              <a:buClr>
                <a:schemeClr val="accent6"/>
              </a:buClr>
              <a:buFont typeface="Wingdings" charset="2"/>
              <a:buChar char="Ø"/>
            </a:pPr>
            <a:r>
              <a:rPr lang="en-GB" sz="2200" dirty="0" err="1"/>
              <a:t>Digitalized interventions will have higher treatment adherence than protocol group</a:t>
            </a:r>
          </a:p>
          <a:p>
            <a:pPr marL="493776" indent="-457200">
              <a:buClr>
                <a:schemeClr val="accent6"/>
              </a:buClr>
              <a:buFont typeface="Wingdings" charset="2"/>
              <a:buChar char="Ø"/>
            </a:pPr>
            <a:r>
              <a:rPr lang="en-GB" sz="2200" dirty="0" err="1"/>
              <a:t>Higher effectiveness than protocol and control group (QoL, HADS, ACT measures etc) </a:t>
            </a:r>
          </a:p>
          <a:p>
            <a:pPr marL="493776" indent="-457200">
              <a:buClr>
                <a:schemeClr val="accent6"/>
              </a:buClr>
              <a:buFont typeface="Wingdings" charset="2"/>
              <a:buChar char="Ø"/>
            </a:pPr>
            <a:r>
              <a:rPr lang="en-GB" sz="2200" dirty="0" err="1"/>
              <a:t>More engaged users will benefit more than less engaged</a:t>
            </a:r>
          </a:p>
          <a:p>
            <a:pPr marL="493776" indent="-457200">
              <a:buClr>
                <a:schemeClr val="accent6"/>
              </a:buClr>
              <a:buFont typeface="Wingdings" charset="2"/>
              <a:buChar char="Ø"/>
            </a:pPr>
            <a:endParaRPr lang="en-GB" sz="2400" dirty="0" err="1"/>
          </a:p>
          <a:p>
            <a:pPr marL="493776" indent="-457200">
              <a:buClr>
                <a:schemeClr val="accent6"/>
              </a:buClr>
              <a:buFont typeface="Wingdings" charset="2"/>
              <a:buChar char="Ø"/>
            </a:pPr>
            <a:endParaRPr lang="en-GB" sz="2400" dirty="0" err="1"/>
          </a:p>
          <a:p>
            <a:pPr marL="493776" indent="-457200">
              <a:buClr>
                <a:schemeClr val="accent6"/>
              </a:buClr>
              <a:buFont typeface="Wingdings" charset="2"/>
              <a:buChar char="Ø"/>
            </a:pPr>
            <a:endParaRPr lang="en-GB" dirty="0" err="1"/>
          </a:p>
          <a:p>
            <a:pPr marL="493776" indent="-457200">
              <a:buClr>
                <a:schemeClr val="accent6"/>
              </a:buClr>
              <a:buFont typeface="Wingdings" charset="2"/>
              <a:buChar char="Ø"/>
            </a:pPr>
            <a:endParaRPr lang="en-GB" dirty="0" err="1"/>
          </a:p>
          <a:p>
            <a:pPr marL="493776" indent="-457200">
              <a:buClr>
                <a:schemeClr val="accent6"/>
              </a:buClr>
              <a:buFont typeface="Wingdings" charset="2"/>
              <a:buChar char="Ø"/>
            </a:pPr>
            <a:endParaRPr lang="en-GB" dirty="0" smtClean="0"/>
          </a:p>
          <a:p>
            <a:pPr marL="338328" lvl="1" indent="0">
              <a:buFont typeface="Arial"/>
              <a:buNone/>
            </a:pPr>
            <a:endParaRPr lang="el-GR" dirty="0" smtClean="0"/>
          </a:p>
          <a:p>
            <a:pPr marL="852678" lvl="1" indent="-514350">
              <a:buFont typeface="+mj-lt"/>
              <a:buAutoNum type="alphaUcPeriod"/>
            </a:pPr>
            <a:endParaRPr lang="en-GB" dirty="0" smtClean="0"/>
          </a:p>
          <a:p>
            <a:pPr marL="36576" indent="0">
              <a:buFont typeface="Arial"/>
              <a:buNone/>
            </a:pPr>
            <a:endParaRPr lang="en-GB" dirty="0"/>
          </a:p>
        </p:txBody>
      </p:sp>
    </p:spTree>
    <p:extLst>
      <p:ext uri="{BB962C8B-B14F-4D97-AF65-F5344CB8AC3E}">
        <p14:creationId xmlns:p14="http://schemas.microsoft.com/office/powerpoint/2010/main" val="24097911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 decel="100000"/>
                                        <p:tgtEl>
                                          <p:spTgt spid="3">
                                            <p:txEl>
                                              <p:pRg st="2" end="2"/>
                                            </p:txEl>
                                          </p:spTgt>
                                        </p:tgtEl>
                                      </p:cBhvr>
                                    </p:animEffect>
                                    <p:anim calcmode="lin" valueType="num">
                                      <p:cBhvr>
                                        <p:cTn id="1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800" decel="100000"/>
                                        <p:tgtEl>
                                          <p:spTgt spid="3">
                                            <p:txEl>
                                              <p:pRg st="3" end="3"/>
                                            </p:txEl>
                                          </p:spTgt>
                                        </p:tgtEl>
                                      </p:cBhvr>
                                    </p:animEffect>
                                    <p:anim calcmode="lin" valueType="num">
                                      <p:cBhvr>
                                        <p:cTn id="2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800" decel="100000"/>
                                        <p:tgtEl>
                                          <p:spTgt spid="3">
                                            <p:txEl>
                                              <p:pRg st="4" end="4"/>
                                            </p:txEl>
                                          </p:spTgt>
                                        </p:tgtEl>
                                      </p:cBhvr>
                                    </p:animEffect>
                                    <p:anim calcmode="lin" valueType="num">
                                      <p:cBhvr>
                                        <p:cTn id="3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1000"/>
                                        <p:tgtEl>
                                          <p:spTgt spid="8">
                                            <p:txEl>
                                              <p:pRg st="1" end="1"/>
                                            </p:txEl>
                                          </p:spTgt>
                                        </p:tgtEl>
                                      </p:cBhvr>
                                    </p:animEffect>
                                    <p:anim calcmode="lin" valueType="num">
                                      <p:cBhvr>
                                        <p:cTn id="4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fade">
                                      <p:cBhvr>
                                        <p:cTn id="55" dur="1000"/>
                                        <p:tgtEl>
                                          <p:spTgt spid="8">
                                            <p:txEl>
                                              <p:pRg st="2" end="2"/>
                                            </p:txEl>
                                          </p:spTgt>
                                        </p:tgtEl>
                                      </p:cBhvr>
                                    </p:animEffect>
                                    <p:anim calcmode="lin" valueType="num">
                                      <p:cBhvr>
                                        <p:cTn id="5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animEffect transition="in" filter="fade">
                                      <p:cBhvr>
                                        <p:cTn id="63" dur="1000"/>
                                        <p:tgtEl>
                                          <p:spTgt spid="8">
                                            <p:txEl>
                                              <p:pRg st="3" end="3"/>
                                            </p:txEl>
                                          </p:spTgt>
                                        </p:tgtEl>
                                      </p:cBhvr>
                                    </p:animEffect>
                                    <p:anim calcmode="lin" valueType="num">
                                      <p:cBhvr>
                                        <p:cTn id="6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30" y="0"/>
            <a:ext cx="7047872" cy="1033786"/>
          </a:xfrm>
          <a:effectLst>
            <a:outerShdw blurRad="50800" dist="38100" dir="5400000" algn="t" rotWithShape="0">
              <a:prstClr val="black">
                <a:alpha val="40000"/>
              </a:prstClr>
            </a:outerShdw>
          </a:effectLst>
        </p:spPr>
        <p:txBody>
          <a:bodyPr/>
          <a:lstStyle/>
          <a:p>
            <a:r>
              <a:rPr lang="en-GB"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Methodology</a:t>
            </a:r>
            <a:endParaRPr lang="en-US" b="1" dirty="0"/>
          </a:p>
        </p:txBody>
      </p:sp>
      <p:sp>
        <p:nvSpPr>
          <p:cNvPr id="3" name="Content Placeholder 2"/>
          <p:cNvSpPr>
            <a:spLocks noGrp="1"/>
          </p:cNvSpPr>
          <p:nvPr>
            <p:ph idx="1"/>
          </p:nvPr>
        </p:nvSpPr>
        <p:spPr>
          <a:xfrm>
            <a:off x="457200" y="1033786"/>
            <a:ext cx="8229600" cy="5092377"/>
          </a:xfrm>
        </p:spPr>
        <p:txBody>
          <a:bodyPr>
            <a:normAutofit/>
          </a:bodyPr>
          <a:lstStyle/>
          <a:p>
            <a:r>
              <a:rPr lang="en-GB" sz="2600" dirty="0" err="1" smtClean="0"/>
              <a:t>Adaptation and modification of an ACT-protocol into an electronic template:</a:t>
            </a:r>
            <a:endParaRPr lang="el-GR" sz="2600" dirty="0" smtClean="0"/>
          </a:p>
          <a:p>
            <a:pPr lvl="1"/>
            <a:r>
              <a:rPr lang="en-GB" sz="2600" dirty="0" err="1" smtClean="0"/>
              <a:t>What works and what does not</a:t>
            </a:r>
            <a:endParaRPr lang="el-GR" sz="2600" dirty="0" smtClean="0"/>
          </a:p>
          <a:p>
            <a:pPr lvl="1"/>
            <a:r>
              <a:rPr lang="en-GB" sz="2600" dirty="0" err="1" smtClean="0"/>
              <a:t>Shorter and less measures</a:t>
            </a:r>
            <a:endParaRPr lang="el-GR" sz="2600" dirty="0" smtClean="0"/>
          </a:p>
          <a:p>
            <a:pPr lvl="1"/>
            <a:r>
              <a:rPr lang="en-GB" sz="2600" dirty="0" err="1" smtClean="0"/>
              <a:t>Shorter duration and </a:t>
            </a:r>
            <a:r>
              <a:rPr lang="en-US" sz="2400">
                <a:latin typeface="Wingdings"/>
                <a:ea typeface="Wingdings"/>
                <a:cs typeface="Wingdings"/>
              </a:rPr>
              <a:t></a:t>
            </a:r>
            <a:r>
              <a:rPr lang="en-GB" sz="2600" dirty="0" err="1" smtClean="0"/>
              <a:t> number of sessions</a:t>
            </a:r>
            <a:endParaRPr lang="el-GR" sz="2600" dirty="0" smtClean="0"/>
          </a:p>
          <a:p>
            <a:r>
              <a:rPr lang="en-GB" sz="2600" dirty="0" err="1">
                <a:solidFill>
                  <a:srgbClr val="FF6600"/>
                </a:solidFill>
              </a:rPr>
              <a:t>Adapt it to Greek – Cypriot Culture </a:t>
            </a:r>
            <a:endParaRPr lang="el-GR" sz="2600" dirty="0" smtClean="0">
              <a:solidFill>
                <a:srgbClr val="FF6600"/>
              </a:solidFill>
            </a:endParaRPr>
          </a:p>
          <a:p>
            <a:r>
              <a:rPr lang="en-GB" sz="2600" dirty="0" err="1" smtClean="0"/>
              <a:t>Devices</a:t>
            </a:r>
            <a:r>
              <a:rPr lang="en-GB" sz="2600" dirty="0" smtClean="0"/>
              <a:t>: </a:t>
            </a:r>
            <a:endParaRPr lang="el-GR" sz="2600" dirty="0" smtClean="0"/>
          </a:p>
          <a:p>
            <a:pPr lvl="1"/>
            <a:r>
              <a:rPr lang="en-GB" sz="2600" dirty="0" err="1" smtClean="0"/>
              <a:t>Web-based</a:t>
            </a:r>
            <a:r>
              <a:rPr lang="en-GB" sz="2600" dirty="0" smtClean="0"/>
              <a:t>: </a:t>
            </a:r>
            <a:r>
              <a:rPr lang="en-GB" sz="2600" dirty="0" err="1" smtClean="0"/>
              <a:t>laptops/desktops</a:t>
            </a:r>
            <a:endParaRPr lang="en-GB" sz="2600" dirty="0" smtClean="0"/>
          </a:p>
          <a:p>
            <a:pPr lvl="1"/>
            <a:r>
              <a:rPr lang="en-GB" sz="2600" dirty="0" err="1" smtClean="0"/>
              <a:t>Mobile</a:t>
            </a:r>
            <a:r>
              <a:rPr lang="en-GB" sz="2600" dirty="0" smtClean="0"/>
              <a:t>: </a:t>
            </a:r>
            <a:r>
              <a:rPr lang="en-GB" sz="2600" dirty="0" err="1" smtClean="0"/>
              <a:t>smartphones and tablets</a:t>
            </a:r>
            <a:endParaRPr lang="en-GB" sz="2600" dirty="0" smtClean="0"/>
          </a:p>
          <a:p>
            <a:endParaRPr lang="en-GB" dirty="0"/>
          </a:p>
          <a:p>
            <a:endParaRPr lang="en-GB" dirty="0" smtClean="0"/>
          </a:p>
        </p:txBody>
      </p:sp>
      <p:pic>
        <p:nvPicPr>
          <p:cNvPr id="4" name="Picture 3" descr="ALGEA Logo Samples-8.jpg"/>
          <p:cNvPicPr/>
          <p:nvPr/>
        </p:nvPicPr>
        <p:blipFill>
          <a:blip r:embed="rId3"/>
          <a:stretch>
            <a:fillRect/>
          </a:stretch>
        </p:blipFill>
        <p:spPr>
          <a:xfrm>
            <a:off x="8458200" y="6224925"/>
            <a:ext cx="685800" cy="633075"/>
          </a:xfrm>
          <a:prstGeom prst="rect">
            <a:avLst/>
          </a:prstGeom>
        </p:spPr>
      </p:pic>
      <p:pic>
        <p:nvPicPr>
          <p:cNvPr id="5" name="Picture 4"/>
          <p:cNvPicPr>
            <a:picLocks noChangeAspect="1"/>
          </p:cNvPicPr>
          <p:nvPr/>
        </p:nvPicPr>
        <p:blipFill>
          <a:blip r:embed="rId4"/>
          <a:stretch>
            <a:fillRect/>
          </a:stretch>
        </p:blipFill>
        <p:spPr>
          <a:xfrm>
            <a:off x="4850823" y="5279826"/>
            <a:ext cx="878243" cy="1172500"/>
          </a:xfrm>
          <a:prstGeom prst="rect">
            <a:avLst/>
          </a:prstGeom>
        </p:spPr>
      </p:pic>
      <p:pic>
        <p:nvPicPr>
          <p:cNvPr id="6" name="Picture 5"/>
          <p:cNvPicPr>
            <a:picLocks noChangeAspect="1"/>
          </p:cNvPicPr>
          <p:nvPr/>
        </p:nvPicPr>
        <p:blipFill>
          <a:blip r:embed="rId5"/>
          <a:stretch>
            <a:fillRect/>
          </a:stretch>
        </p:blipFill>
        <p:spPr>
          <a:xfrm>
            <a:off x="2272556" y="5166487"/>
            <a:ext cx="1634760" cy="1285839"/>
          </a:xfrm>
          <a:prstGeom prst="rect">
            <a:avLst/>
          </a:prstGeom>
        </p:spPr>
      </p:pic>
      <p:pic>
        <p:nvPicPr>
          <p:cNvPr id="8" name="Picture 7" descr="Souvlaki.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901" y="3395269"/>
            <a:ext cx="2241899" cy="1681424"/>
          </a:xfrm>
          <a:prstGeom prst="rect">
            <a:avLst/>
          </a:prstGeom>
        </p:spPr>
      </p:pic>
    </p:spTree>
    <p:extLst>
      <p:ext uri="{BB962C8B-B14F-4D97-AF65-F5344CB8AC3E}">
        <p14:creationId xmlns:p14="http://schemas.microsoft.com/office/powerpoint/2010/main" val="2388252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r>
              <a:rPr lang="en-GB"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Methodology</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a:xfrm>
            <a:off x="228599" y="1434167"/>
            <a:ext cx="4094835" cy="4931876"/>
          </a:xfrm>
        </p:spPr>
        <p:txBody>
          <a:bodyPr>
            <a:normAutofit fontScale="55000" lnSpcReduction="20000"/>
          </a:bodyPr>
          <a:lstStyle/>
          <a:p>
            <a:r>
              <a:rPr lang="en-GB" dirty="0" err="1" smtClean="0"/>
              <a:t>Sample</a:t>
            </a:r>
            <a:r>
              <a:rPr lang="en-GB" dirty="0" smtClean="0"/>
              <a:t>:</a:t>
            </a:r>
          </a:p>
          <a:p>
            <a:pPr lvl="1"/>
            <a:r>
              <a:rPr lang="en-GB" dirty="0"/>
              <a:t>Chronic Pain Patients – Mixed diagnoses</a:t>
            </a:r>
            <a:endParaRPr lang="el-GR" dirty="0" smtClean="0"/>
          </a:p>
          <a:p>
            <a:pPr lvl="1"/>
            <a:r>
              <a:rPr lang="en-GB" dirty="0" err="1" smtClean="0"/>
              <a:t>Sample recruitment</a:t>
            </a:r>
            <a:r>
              <a:rPr lang="en-GB" dirty="0" smtClean="0">
                <a:sym typeface="Wingdings"/>
              </a:rPr>
              <a:t>:</a:t>
            </a:r>
            <a:r>
              <a:rPr lang="el-GR" dirty="0" smtClean="0">
                <a:sym typeface="Wingdings"/>
              </a:rPr>
              <a:t> </a:t>
            </a:r>
            <a:r>
              <a:rPr lang="en-GB" dirty="0" err="1" smtClean="0">
                <a:sym typeface="Wingdings"/>
              </a:rPr>
              <a:t>social media</a:t>
            </a:r>
            <a:r>
              <a:rPr lang="en-GB" dirty="0" smtClean="0">
                <a:sym typeface="Wingdings"/>
              </a:rPr>
              <a:t>,</a:t>
            </a:r>
            <a:r>
              <a:rPr lang="el-GR" dirty="0">
                <a:sym typeface="Wingdings"/>
              </a:rPr>
              <a:t> </a:t>
            </a:r>
            <a:r>
              <a:rPr lang="en-GB" dirty="0" err="1" smtClean="0">
                <a:sym typeface="Wingdings"/>
              </a:rPr>
              <a:t>newspapers, posters</a:t>
            </a:r>
            <a:r>
              <a:rPr lang="el-GR" dirty="0" smtClean="0">
                <a:sym typeface="Wingdings"/>
              </a:rPr>
              <a:t>, </a:t>
            </a:r>
            <a:r>
              <a:rPr lang="en-GB" dirty="0" err="1" smtClean="0">
                <a:sym typeface="Wingdings"/>
              </a:rPr>
              <a:t>leaflets, associations relevant to chronic conditions</a:t>
            </a:r>
            <a:r>
              <a:rPr lang="el-GR" dirty="0" smtClean="0">
                <a:sym typeface="Wingdings"/>
              </a:rPr>
              <a:t>, </a:t>
            </a:r>
            <a:r>
              <a:rPr lang="en-GB" dirty="0" err="1" smtClean="0">
                <a:sym typeface="Wingdings"/>
              </a:rPr>
              <a:t>hospitals</a:t>
            </a:r>
            <a:r>
              <a:rPr lang="en-GB" dirty="0">
                <a:sym typeface="Wingdings"/>
              </a:rPr>
              <a:t>, private clinicians</a:t>
            </a:r>
            <a:endParaRPr lang="el-GR" dirty="0" smtClean="0">
              <a:sym typeface="Wingdings"/>
            </a:endParaRPr>
          </a:p>
          <a:p>
            <a:pPr lvl="1"/>
            <a:r>
              <a:rPr lang="en-GB" dirty="0" err="1" smtClean="0"/>
              <a:t>Ages</a:t>
            </a:r>
            <a:r>
              <a:rPr lang="en-GB" dirty="0" smtClean="0"/>
              <a:t>: 18-65</a:t>
            </a:r>
            <a:endParaRPr lang="el-GR" dirty="0" smtClean="0"/>
          </a:p>
          <a:p>
            <a:r>
              <a:rPr lang="en-GB" dirty="0" err="1"/>
              <a:t>Clinician</a:t>
            </a:r>
            <a:r>
              <a:rPr lang="el-GR" dirty="0" smtClean="0"/>
              <a:t>– «</a:t>
            </a:r>
            <a:r>
              <a:rPr lang="en-GB" dirty="0" err="1"/>
              <a:t>Co-Traveler</a:t>
            </a:r>
            <a:r>
              <a:rPr lang="el-GR" dirty="0" smtClean="0"/>
              <a:t>»</a:t>
            </a:r>
            <a:endParaRPr lang="en-GB" dirty="0" smtClean="0"/>
          </a:p>
          <a:p>
            <a:pPr lvl="1"/>
            <a:r>
              <a:rPr lang="en-GB" dirty="0" err="1" smtClean="0">
                <a:sym typeface="Wingdings"/>
              </a:rPr>
              <a:t>A female Avatar &amp; a male Avatar</a:t>
            </a:r>
            <a:endParaRPr lang="el-GR" dirty="0" smtClean="0">
              <a:sym typeface="Wingdings"/>
            </a:endParaRPr>
          </a:p>
          <a:p>
            <a:pPr lvl="1"/>
            <a:r>
              <a:rPr lang="en-GB" dirty="0" err="1" smtClean="0">
                <a:sym typeface="Wingdings"/>
              </a:rPr>
              <a:t>Realistic human movement </a:t>
            </a:r>
            <a:r>
              <a:rPr lang="en-GB" dirty="0">
                <a:sym typeface="Wingdings"/>
              </a:rPr>
              <a:t> </a:t>
            </a:r>
            <a:r>
              <a:rPr lang="el-GR" dirty="0">
                <a:sym typeface="Wingdings"/>
              </a:rPr>
              <a:t>(</a:t>
            </a:r>
            <a:r>
              <a:rPr lang="en-GB" dirty="0">
                <a:sym typeface="Wingdings"/>
              </a:rPr>
              <a:t>motion builder capture</a:t>
            </a:r>
            <a:r>
              <a:rPr lang="el-GR" dirty="0">
                <a:sym typeface="Wingdings"/>
              </a:rPr>
              <a:t>)</a:t>
            </a:r>
          </a:p>
          <a:p>
            <a:r>
              <a:rPr lang="en-GB" dirty="0">
                <a:sym typeface="Wingdings"/>
              </a:rPr>
              <a:t>Contact</a:t>
            </a:r>
            <a:endParaRPr lang="en-GB" dirty="0" smtClean="0">
              <a:sym typeface="Wingdings"/>
            </a:endParaRPr>
          </a:p>
          <a:p>
            <a:pPr lvl="1"/>
            <a:r>
              <a:rPr lang="el-GR" dirty="0" err="1"/>
              <a:t>Τηλεφωνική</a:t>
            </a:r>
            <a:r>
              <a:rPr lang="el-GR" dirty="0"/>
              <a:t> </a:t>
            </a:r>
            <a:r>
              <a:rPr lang="el-GR" dirty="0" err="1"/>
              <a:t>επικοινωνία</a:t>
            </a:r>
            <a:r>
              <a:rPr lang="en-GB" dirty="0"/>
              <a:t> </a:t>
            </a:r>
            <a:r>
              <a:rPr lang="el-GR" dirty="0" err="1"/>
              <a:t>ενδιαμέσα</a:t>
            </a:r>
            <a:r>
              <a:rPr lang="el-GR" dirty="0"/>
              <a:t> </a:t>
            </a:r>
            <a:r>
              <a:rPr lang="el-GR" dirty="0" err="1"/>
              <a:t>της</a:t>
            </a:r>
            <a:r>
              <a:rPr lang="el-GR" dirty="0"/>
              <a:t> </a:t>
            </a:r>
            <a:r>
              <a:rPr lang="el-GR" dirty="0" err="1"/>
              <a:t>εβδομάδας</a:t>
            </a:r>
            <a:endParaRPr lang="el-GR" dirty="0"/>
          </a:p>
          <a:p>
            <a:pPr lvl="1"/>
            <a:r>
              <a:rPr lang="en-GB" dirty="0" err="1"/>
              <a:t>Pre – and post – treatment meetings with a Psychologist or Skype meetings</a:t>
            </a:r>
          </a:p>
          <a:p>
            <a:pPr lvl="1"/>
            <a:r>
              <a:rPr lang="en-GB" dirty="0" err="1"/>
              <a:t>Basic training on using the web-based / app</a:t>
            </a:r>
          </a:p>
          <a:p>
            <a:pPr lvl="1"/>
            <a:r>
              <a:rPr lang="en-GB" dirty="0" err="1"/>
              <a:t>Email exchange</a:t>
            </a:r>
          </a:p>
          <a:p>
            <a:endParaRPr lang="en-US" dirty="0"/>
          </a:p>
        </p:txBody>
      </p:sp>
      <p:pic>
        <p:nvPicPr>
          <p:cNvPr id="6" name="Picture 5" descr="ALGEA Logo Samples-8.jpg"/>
          <p:cNvPicPr/>
          <p:nvPr/>
        </p:nvPicPr>
        <p:blipFill>
          <a:blip r:embed="rId3"/>
          <a:stretch>
            <a:fillRect/>
          </a:stretch>
        </p:blipFill>
        <p:spPr>
          <a:xfrm>
            <a:off x="8458200" y="6224925"/>
            <a:ext cx="685800" cy="633075"/>
          </a:xfrm>
          <a:prstGeom prst="rect">
            <a:avLst/>
          </a:prstGeom>
        </p:spPr>
      </p:pic>
      <p:sp>
        <p:nvSpPr>
          <p:cNvPr id="5" name="Content Placeholder 2"/>
          <p:cNvSpPr txBox="1">
            <a:spLocks/>
          </p:cNvSpPr>
          <p:nvPr/>
        </p:nvSpPr>
        <p:spPr>
          <a:xfrm>
            <a:off x="4591965" y="1455757"/>
            <a:ext cx="4094835" cy="49318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err="1" smtClean="0"/>
              <a:t>Content</a:t>
            </a:r>
            <a:r>
              <a:rPr lang="en-GB" sz="1600" dirty="0" smtClean="0"/>
              <a:t>:</a:t>
            </a:r>
          </a:p>
          <a:p>
            <a:pPr lvl="1"/>
            <a:r>
              <a:rPr lang="en-GB" sz="1600" dirty="0"/>
              <a:t>Psychoeducation via a dynamic intergation of:</a:t>
            </a:r>
          </a:p>
          <a:p>
            <a:pPr lvl="1">
              <a:buFont typeface="Wingdings" charset="2"/>
              <a:buChar char="ü"/>
            </a:pPr>
            <a:r>
              <a:rPr lang="en-GB" sz="1600" dirty="0"/>
              <a:t>AVATAR</a:t>
            </a:r>
          </a:p>
          <a:p>
            <a:pPr lvl="1">
              <a:buFont typeface="Wingdings" charset="2"/>
              <a:buChar char="ü"/>
            </a:pPr>
            <a:r>
              <a:rPr lang="en-GB" sz="1600" dirty="0"/>
              <a:t>real – life recorded video clips</a:t>
            </a:r>
          </a:p>
          <a:p>
            <a:pPr lvl="1">
              <a:buFont typeface="Wingdings" charset="2"/>
              <a:buChar char="ü"/>
            </a:pPr>
            <a:r>
              <a:rPr lang="en-GB" sz="1600" dirty="0"/>
              <a:t>youtube videos</a:t>
            </a:r>
          </a:p>
          <a:p>
            <a:pPr lvl="1">
              <a:buFont typeface="Wingdings" charset="2"/>
              <a:buChar char="ü"/>
            </a:pPr>
            <a:r>
              <a:rPr lang="en-GB" sz="1600" dirty="0"/>
              <a:t>Testimonies</a:t>
            </a:r>
          </a:p>
          <a:p>
            <a:pPr lvl="1">
              <a:buFont typeface="Wingdings" charset="2"/>
              <a:buChar char="ü"/>
            </a:pPr>
            <a:r>
              <a:rPr lang="en-GB" sz="1600" dirty="0"/>
              <a:t>audio clips </a:t>
            </a:r>
          </a:p>
          <a:p>
            <a:pPr lvl="1">
              <a:buFont typeface="Wingdings" charset="2"/>
              <a:buChar char="ü"/>
            </a:pPr>
            <a:r>
              <a:rPr lang="en-GB" sz="1600" dirty="0"/>
              <a:t>diagrams</a:t>
            </a:r>
          </a:p>
          <a:p>
            <a:r>
              <a:rPr lang="en-GB" sz="2000" dirty="0" err="1"/>
              <a:t> Modules</a:t>
            </a:r>
            <a:r>
              <a:rPr lang="en-GB" sz="2000" dirty="0"/>
              <a:t>: 4-6 (1 x </a:t>
            </a:r>
            <a:r>
              <a:rPr lang="en-GB" sz="2000" dirty="0" err="1"/>
              <a:t>week</a:t>
            </a:r>
            <a:r>
              <a:rPr lang="el-GR" sz="2000" dirty="0"/>
              <a:t>)</a:t>
            </a:r>
            <a:endParaRPr lang="en-GB" sz="1600" dirty="0"/>
          </a:p>
          <a:p>
            <a:pPr lvl="1"/>
            <a:r>
              <a:rPr lang="en-GB" sz="1600" dirty="0" smtClean="0"/>
              <a:t>Use of multiple choice questions</a:t>
            </a:r>
          </a:p>
          <a:p>
            <a:pPr lvl="1"/>
            <a:r>
              <a:rPr lang="en-GB" sz="1600" dirty="0" smtClean="0"/>
              <a:t>H/W: suggested exercises to implement content learnt</a:t>
            </a:r>
          </a:p>
          <a:p>
            <a:pPr lvl="1"/>
            <a:endParaRPr lang="en-GB" dirty="0" smtClean="0"/>
          </a:p>
          <a:p>
            <a:pPr marL="0" indent="0">
              <a:buNone/>
            </a:pPr>
            <a:endParaRPr lang="en-US" dirty="0"/>
          </a:p>
        </p:txBody>
      </p:sp>
    </p:spTree>
    <p:extLst>
      <p:ext uri="{BB962C8B-B14F-4D97-AF65-F5344CB8AC3E}">
        <p14:creationId xmlns:p14="http://schemas.microsoft.com/office/powerpoint/2010/main" val="333418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19 at 00.28.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73960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VATAR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00" y="1662070"/>
            <a:ext cx="3743272" cy="4007765"/>
          </a:xfrm>
          <a:prstGeom prst="rect">
            <a:avLst/>
          </a:prstGeom>
        </p:spPr>
      </p:pic>
      <p:pic>
        <p:nvPicPr>
          <p:cNvPr id="5" name="Picture 4" descr="AVATAR wo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216" y="1662071"/>
            <a:ext cx="4200475" cy="4007764"/>
          </a:xfrm>
          <a:prstGeom prst="rect">
            <a:avLst/>
          </a:prstGeom>
        </p:spPr>
      </p:pic>
      <p:sp>
        <p:nvSpPr>
          <p:cNvPr id="2" name="TextBox 1"/>
          <p:cNvSpPr txBox="1"/>
          <p:nvPr/>
        </p:nvSpPr>
        <p:spPr>
          <a:xfrm>
            <a:off x="1466260" y="1128953"/>
            <a:ext cx="1282022" cy="369332"/>
          </a:xfrm>
          <a:prstGeom prst="rect">
            <a:avLst/>
          </a:prstGeom>
          <a:noFill/>
        </p:spPr>
        <p:txBody>
          <a:bodyPr wrap="none" rtlCol="0">
            <a:spAutoFit/>
          </a:bodyPr>
          <a:lstStyle/>
          <a:p>
            <a:r>
              <a:rPr lang="en-GB" b="1"/>
              <a:t>“Odysseas”</a:t>
            </a:r>
            <a:endParaRPr lang="en-US" b="1"/>
          </a:p>
        </p:txBody>
      </p:sp>
      <p:sp>
        <p:nvSpPr>
          <p:cNvPr id="3" name="TextBox 2"/>
          <p:cNvSpPr txBox="1"/>
          <p:nvPr/>
        </p:nvSpPr>
        <p:spPr>
          <a:xfrm>
            <a:off x="6239712" y="1128953"/>
            <a:ext cx="1356862" cy="369332"/>
          </a:xfrm>
          <a:prstGeom prst="rect">
            <a:avLst/>
          </a:prstGeom>
          <a:noFill/>
        </p:spPr>
        <p:txBody>
          <a:bodyPr wrap="none" rtlCol="0">
            <a:spAutoFit/>
          </a:bodyPr>
          <a:lstStyle/>
          <a:p>
            <a:r>
              <a:rPr lang="en-GB" b="1"/>
              <a:t>“Aphrodite”</a:t>
            </a:r>
            <a:endParaRPr lang="en-US" b="1"/>
          </a:p>
        </p:txBody>
      </p:sp>
      <p:sp>
        <p:nvSpPr>
          <p:cNvPr id="6" name="TextBox 5"/>
          <p:cNvSpPr txBox="1"/>
          <p:nvPr/>
        </p:nvSpPr>
        <p:spPr>
          <a:xfrm>
            <a:off x="2800772" y="364923"/>
            <a:ext cx="3281405" cy="553998"/>
          </a:xfrm>
          <a:prstGeom prst="rect">
            <a:avLst/>
          </a:prstGeom>
          <a:noFill/>
        </p:spPr>
        <p:txBody>
          <a:bodyPr wrap="none" rtlCol="0">
            <a:spAutoFit/>
          </a:bodyPr>
          <a:lstStyle/>
          <a:p>
            <a:r>
              <a:rPr lang="en-GB" sz="30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Meet our AVATARS</a:t>
            </a:r>
            <a:endParaRPr lang="en-US" sz="30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6471594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5-05-06 at 23.31.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859940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198" y="1864487"/>
            <a:ext cx="7180372" cy="4611316"/>
          </a:xfrm>
        </p:spPr>
        <p:txBody>
          <a:bodyPr>
            <a:normAutofit/>
          </a:bodyPr>
          <a:lstStyle/>
          <a:p>
            <a:pPr>
              <a:buClr>
                <a:schemeClr val="accent6"/>
              </a:buClr>
              <a:buFont typeface="Wingdings" charset="2"/>
              <a:buChar char="Ø"/>
            </a:pPr>
            <a:r>
              <a:rPr lang="en-GB" sz="2600" dirty="0"/>
              <a:t>“</a:t>
            </a:r>
            <a:r>
              <a:rPr lang="en-US" sz="2800"/>
              <a:t>Could a digitalized self-help intervention produce comparable results to a face-to-face intervention?”</a:t>
            </a:r>
          </a:p>
          <a:p>
            <a:pPr>
              <a:buClr>
                <a:schemeClr val="accent6"/>
              </a:buClr>
              <a:buFont typeface="Wingdings" charset="2"/>
              <a:buChar char="Ø"/>
            </a:pPr>
            <a:r>
              <a:rPr lang="en-US" sz="2800"/>
              <a:t>“Can internet delivered therapies, in certain populations, increase adherence to therapy?”</a:t>
            </a:r>
          </a:p>
          <a:p>
            <a:pPr>
              <a:buClr>
                <a:schemeClr val="accent6"/>
              </a:buClr>
              <a:buFont typeface="Wingdings" charset="2"/>
              <a:buChar char="Ø"/>
            </a:pPr>
            <a:r>
              <a:rPr lang="en-US" sz="2800"/>
              <a:t>“How effective could 4 sessions be?”</a:t>
            </a:r>
          </a:p>
          <a:p>
            <a:pPr>
              <a:buClr>
                <a:schemeClr val="accent6"/>
              </a:buClr>
              <a:buFont typeface="Wingdings" charset="2"/>
              <a:buChar char="Ø"/>
            </a:pPr>
            <a:r>
              <a:rPr lang="en-US" sz="2800"/>
              <a:t>“Could psychologists in mental health services be ever replaced by web-based and mobile applications? If yes, to what extent?”</a:t>
            </a:r>
          </a:p>
        </p:txBody>
      </p:sp>
      <p:pic>
        <p:nvPicPr>
          <p:cNvPr id="7" name="Picture 6" descr="ALGEA Logo Samples-8.jpg"/>
          <p:cNvPicPr/>
          <p:nvPr/>
        </p:nvPicPr>
        <p:blipFill>
          <a:blip r:embed="rId3"/>
          <a:stretch>
            <a:fillRect/>
          </a:stretch>
        </p:blipFill>
        <p:spPr>
          <a:xfrm>
            <a:off x="8293486" y="6218820"/>
            <a:ext cx="850514" cy="633075"/>
          </a:xfrm>
          <a:prstGeom prst="rect">
            <a:avLst/>
          </a:prstGeom>
        </p:spPr>
      </p:pic>
      <p:pic>
        <p:nvPicPr>
          <p:cNvPr id="4" name="Picture 3"/>
          <p:cNvPicPr>
            <a:picLocks noChangeAspect="1"/>
          </p:cNvPicPr>
          <p:nvPr/>
        </p:nvPicPr>
        <p:blipFill>
          <a:blip r:embed="rId4"/>
          <a:stretch>
            <a:fillRect/>
          </a:stretch>
        </p:blipFill>
        <p:spPr>
          <a:xfrm>
            <a:off x="7462570" y="1691138"/>
            <a:ext cx="1327336" cy="1161419"/>
          </a:xfrm>
          <a:prstGeom prst="rect">
            <a:avLst/>
          </a:prstGeom>
        </p:spPr>
      </p:pic>
      <p:pic>
        <p:nvPicPr>
          <p:cNvPr id="13" name="Picture 12"/>
          <p:cNvPicPr>
            <a:picLocks noChangeAspect="1"/>
          </p:cNvPicPr>
          <p:nvPr/>
        </p:nvPicPr>
        <p:blipFill>
          <a:blip r:embed="rId4"/>
          <a:stretch>
            <a:fillRect/>
          </a:stretch>
        </p:blipFill>
        <p:spPr>
          <a:xfrm>
            <a:off x="7462570" y="2852557"/>
            <a:ext cx="1327336" cy="1161419"/>
          </a:xfrm>
          <a:prstGeom prst="rect">
            <a:avLst/>
          </a:prstGeom>
        </p:spPr>
      </p:pic>
      <p:pic>
        <p:nvPicPr>
          <p:cNvPr id="14" name="Picture 13"/>
          <p:cNvPicPr>
            <a:picLocks noChangeAspect="1"/>
          </p:cNvPicPr>
          <p:nvPr/>
        </p:nvPicPr>
        <p:blipFill>
          <a:blip r:embed="rId4"/>
          <a:stretch>
            <a:fillRect/>
          </a:stretch>
        </p:blipFill>
        <p:spPr>
          <a:xfrm>
            <a:off x="7462570" y="4152965"/>
            <a:ext cx="1327336" cy="1161419"/>
          </a:xfrm>
          <a:prstGeom prst="rect">
            <a:avLst/>
          </a:prstGeom>
        </p:spPr>
      </p:pic>
      <p:pic>
        <p:nvPicPr>
          <p:cNvPr id="15" name="Picture 14"/>
          <p:cNvPicPr>
            <a:picLocks noChangeAspect="1"/>
          </p:cNvPicPr>
          <p:nvPr/>
        </p:nvPicPr>
        <p:blipFill>
          <a:blip r:embed="rId4"/>
          <a:stretch>
            <a:fillRect/>
          </a:stretch>
        </p:blipFill>
        <p:spPr>
          <a:xfrm>
            <a:off x="7509603" y="5314384"/>
            <a:ext cx="1327336" cy="1161419"/>
          </a:xfrm>
          <a:prstGeom prst="rect">
            <a:avLst/>
          </a:prstGeom>
        </p:spPr>
      </p:pic>
      <p:pic>
        <p:nvPicPr>
          <p:cNvPr id="6" name="Picture 5" descr="Looking-for-answers-in-the-right-plac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3887" y="123147"/>
            <a:ext cx="4024186" cy="1567991"/>
          </a:xfrm>
          <a:prstGeom prst="rect">
            <a:avLst/>
          </a:prstGeom>
        </p:spPr>
      </p:pic>
    </p:spTree>
    <p:extLst>
      <p:ext uri="{BB962C8B-B14F-4D97-AF65-F5344CB8AC3E}">
        <p14:creationId xmlns:p14="http://schemas.microsoft.com/office/powerpoint/2010/main" val="315837307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5-06 at 23.32.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9922290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7-18 at 09.55.38.png"/>
          <p:cNvPicPr>
            <a:picLocks noGrp="1" noChangeAspect="1"/>
          </p:cNvPicPr>
          <p:nvPr>
            <p:ph idx="1"/>
          </p:nvPr>
        </p:nvPicPr>
        <p:blipFill>
          <a:blip r:embed="rId2">
            <a:extLst>
              <a:ext uri="{28A0092B-C50C-407E-A947-70E740481C1C}">
                <a14:useLocalDpi xmlns:a14="http://schemas.microsoft.com/office/drawing/2010/main" val="0"/>
              </a:ext>
            </a:extLst>
          </a:blip>
          <a:srcRect l="-9521" r="-9521"/>
          <a:stretch>
            <a:fillRect/>
          </a:stretch>
        </p:blipFill>
        <p:spPr>
          <a:xfrm>
            <a:off x="-710756" y="525935"/>
            <a:ext cx="10530528" cy="5998545"/>
          </a:xfrm>
        </p:spPr>
      </p:pic>
    </p:spTree>
    <p:extLst>
      <p:ext uri="{BB962C8B-B14F-4D97-AF65-F5344CB8AC3E}">
        <p14:creationId xmlns:p14="http://schemas.microsoft.com/office/powerpoint/2010/main" val="35865275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07-18 at 09.56.10.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525" b="5525"/>
          <a:stretch/>
        </p:blipFill>
        <p:spPr>
          <a:xfrm>
            <a:off x="-16717" y="590074"/>
            <a:ext cx="9160717" cy="5536090"/>
          </a:xfrm>
        </p:spPr>
      </p:pic>
    </p:spTree>
    <p:extLst>
      <p:ext uri="{BB962C8B-B14F-4D97-AF65-F5344CB8AC3E}">
        <p14:creationId xmlns:p14="http://schemas.microsoft.com/office/powerpoint/2010/main" val="30642110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3760093" cy="1143000"/>
          </a:xfrm>
          <a:effectLst>
            <a:outerShdw blurRad="50800" dist="38100" dir="5400000" algn="t" rotWithShape="0">
              <a:prstClr val="black">
                <a:alpha val="40000"/>
              </a:prstClr>
            </a:outerShdw>
          </a:effectLst>
        </p:spPr>
        <p:txBody>
          <a:bodyPr>
            <a:normAutofit/>
          </a:bodyPr>
          <a:lstStyle/>
          <a:p>
            <a:r>
              <a:rPr lang="en-GB"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Present Stages</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a:xfrm>
            <a:off x="457199" y="1600200"/>
            <a:ext cx="3948225" cy="4525963"/>
          </a:xfrm>
        </p:spPr>
        <p:txBody>
          <a:bodyPr>
            <a:normAutofit/>
          </a:bodyPr>
          <a:lstStyle/>
          <a:p>
            <a:r>
              <a:rPr lang="en-GB" sz="2400" dirty="0" err="1" smtClean="0"/>
              <a:t>Agreement Pack </a:t>
            </a:r>
            <a:r>
              <a:rPr lang="el-GR" sz="2400" dirty="0" smtClean="0">
                <a:latin typeface="Zapf Dingbats"/>
                <a:ea typeface="Zapf Dingbats"/>
                <a:cs typeface="Zapf Dingbats"/>
                <a:sym typeface="Zapf Dingbats"/>
              </a:rPr>
              <a:t>✓</a:t>
            </a:r>
            <a:endParaRPr lang="en-GB" sz="2400" dirty="0" smtClean="0">
              <a:latin typeface="Zapf Dingbats"/>
              <a:ea typeface="Zapf Dingbats"/>
              <a:cs typeface="Zapf Dingbats"/>
              <a:sym typeface="Zapf Dingbats"/>
            </a:endParaRPr>
          </a:p>
          <a:p>
            <a:r>
              <a:rPr lang="en-GB" sz="2400" dirty="0">
                <a:latin typeface="Calibri"/>
                <a:ea typeface="Zapf Dingbats"/>
                <a:cs typeface="Calibri"/>
                <a:sym typeface="Zapf Dingbats"/>
              </a:rPr>
              <a:t>Session outline </a:t>
            </a:r>
            <a:r>
              <a:rPr lang="el-GR" sz="2400" dirty="0">
                <a:latin typeface="Zapf Dingbats"/>
                <a:ea typeface="Zapf Dingbats"/>
                <a:cs typeface="Zapf Dingbats"/>
                <a:sym typeface="Zapf Dingbats"/>
              </a:rPr>
              <a:t>✓</a:t>
            </a:r>
            <a:endParaRPr lang="el-GR" sz="2400" dirty="0" smtClean="0">
              <a:latin typeface="Calibri"/>
              <a:ea typeface="Zapf Dingbats"/>
              <a:cs typeface="Calibri"/>
              <a:sym typeface="Zapf Dingbats"/>
            </a:endParaRPr>
          </a:p>
          <a:p>
            <a:r>
              <a:rPr lang="el-GR" sz="2400" dirty="0" err="1">
                <a:latin typeface="Calibri"/>
                <a:ea typeface="Zapf Dingbats"/>
                <a:cs typeface="Calibri"/>
                <a:sym typeface="Zapf Dingbats"/>
              </a:rPr>
              <a:t>1</a:t>
            </a:r>
            <a:r>
              <a:rPr lang="el-GR" sz="2400" baseline="30000" dirty="0" err="1">
                <a:latin typeface="Calibri"/>
                <a:ea typeface="Zapf Dingbats"/>
                <a:cs typeface="Calibri"/>
                <a:sym typeface="Zapf Dingbats"/>
              </a:rPr>
              <a:t>η</a:t>
            </a:r>
            <a:r>
              <a:rPr lang="el-GR" sz="2400" dirty="0" err="1">
                <a:latin typeface="Calibri"/>
                <a:ea typeface="Zapf Dingbats"/>
                <a:cs typeface="Calibri"/>
                <a:sym typeface="Zapf Dingbats"/>
              </a:rPr>
              <a:t> συνάντηση </a:t>
            </a:r>
            <a:r>
              <a:rPr lang="el-GR" sz="2400" dirty="0">
                <a:latin typeface="Zapf Dingbats"/>
                <a:ea typeface="Zapf Dingbats"/>
                <a:cs typeface="Zapf Dingbats"/>
                <a:sym typeface="Zapf Dingbats"/>
              </a:rPr>
              <a:t>✓</a:t>
            </a:r>
          </a:p>
          <a:p>
            <a:r>
              <a:rPr lang="en-GB" sz="2400" dirty="0">
                <a:latin typeface="Calibri"/>
                <a:ea typeface="Zapf Dingbats"/>
                <a:cs typeface="Calibri"/>
                <a:sym typeface="Zapf Dingbats"/>
              </a:rPr>
              <a:t>2</a:t>
            </a:r>
            <a:r>
              <a:rPr lang="el-GR" sz="2400" baseline="30000" dirty="0">
                <a:latin typeface="Calibri"/>
                <a:ea typeface="Zapf Dingbats"/>
                <a:cs typeface="Calibri"/>
                <a:sym typeface="Zapf Dingbats"/>
              </a:rPr>
              <a:t>η</a:t>
            </a:r>
            <a:r>
              <a:rPr lang="el-GR" sz="2400" dirty="0">
                <a:latin typeface="Calibri"/>
                <a:ea typeface="Zapf Dingbats"/>
                <a:cs typeface="Calibri"/>
                <a:sym typeface="Zapf Dingbats"/>
              </a:rPr>
              <a:t>, 3</a:t>
            </a:r>
            <a:r>
              <a:rPr lang="el-GR" sz="2400" baseline="30000" dirty="0">
                <a:latin typeface="Calibri"/>
                <a:ea typeface="Zapf Dingbats"/>
                <a:cs typeface="Calibri"/>
                <a:sym typeface="Zapf Dingbats"/>
              </a:rPr>
              <a:t>η</a:t>
            </a:r>
            <a:r>
              <a:rPr lang="el-GR" sz="2400" dirty="0">
                <a:latin typeface="Calibri"/>
                <a:ea typeface="Zapf Dingbats"/>
                <a:cs typeface="Calibri"/>
                <a:sym typeface="Zapf Dingbats"/>
              </a:rPr>
              <a:t>, 4</a:t>
            </a:r>
            <a:r>
              <a:rPr lang="el-GR" sz="2400" baseline="30000" dirty="0">
                <a:latin typeface="Calibri"/>
                <a:ea typeface="Zapf Dingbats"/>
                <a:cs typeface="Calibri"/>
                <a:sym typeface="Zapf Dingbats"/>
              </a:rPr>
              <a:t>η</a:t>
            </a:r>
            <a:r>
              <a:rPr lang="el-GR" sz="2400" dirty="0">
                <a:latin typeface="Calibri"/>
                <a:ea typeface="Zapf Dingbats"/>
                <a:cs typeface="Calibri"/>
                <a:sym typeface="Zapf Dingbats"/>
              </a:rPr>
              <a:t> </a:t>
            </a:r>
            <a:r>
              <a:rPr lang="en-GB" sz="2400" dirty="0">
                <a:latin typeface="Calibri"/>
                <a:ea typeface="Zapf Dingbats"/>
                <a:cs typeface="Calibri"/>
                <a:sym typeface="Zapf Dingbats"/>
              </a:rPr>
              <a:t>under construction</a:t>
            </a:r>
            <a:endParaRPr lang="el-GR" sz="2400" dirty="0">
              <a:latin typeface="Calibri"/>
              <a:ea typeface="Zapf Dingbats"/>
              <a:cs typeface="Calibri"/>
              <a:sym typeface="Zapf Dingbats"/>
            </a:endParaRPr>
          </a:p>
          <a:p>
            <a:endParaRPr lang="el-GR" sz="2400" dirty="0">
              <a:latin typeface="Zapf Dingbats"/>
              <a:ea typeface="Zapf Dingbats"/>
              <a:cs typeface="Zapf Dingbats"/>
              <a:sym typeface="Zapf Dingbats"/>
            </a:endParaRPr>
          </a:p>
          <a:p>
            <a:endParaRPr lang="el-GR" sz="2400" dirty="0" smtClean="0">
              <a:latin typeface="Calibri"/>
              <a:ea typeface="Zapf Dingbats"/>
              <a:cs typeface="Calibri"/>
              <a:sym typeface="Zapf Dingbats"/>
            </a:endParaRPr>
          </a:p>
          <a:p>
            <a:endParaRPr lang="el-GR" dirty="0">
              <a:latin typeface="Calibri"/>
              <a:ea typeface="Zapf Dingbats"/>
              <a:cs typeface="Calibri"/>
              <a:sym typeface="Zapf Dingbats"/>
            </a:endParaRPr>
          </a:p>
        </p:txBody>
      </p:sp>
      <p:pic>
        <p:nvPicPr>
          <p:cNvPr id="4" name="Picture 3" descr="ALGEA Logo Samples-8.jpg"/>
          <p:cNvPicPr/>
          <p:nvPr/>
        </p:nvPicPr>
        <p:blipFill>
          <a:blip r:embed="rId3"/>
          <a:stretch>
            <a:fillRect/>
          </a:stretch>
        </p:blipFill>
        <p:spPr>
          <a:xfrm>
            <a:off x="8458200" y="6224925"/>
            <a:ext cx="685800" cy="633075"/>
          </a:xfrm>
          <a:prstGeom prst="rect">
            <a:avLst/>
          </a:prstGeom>
        </p:spPr>
      </p:pic>
      <p:sp>
        <p:nvSpPr>
          <p:cNvPr id="5" name="Title 1"/>
          <p:cNvSpPr txBox="1">
            <a:spLocks/>
          </p:cNvSpPr>
          <p:nvPr/>
        </p:nvSpPr>
        <p:spPr>
          <a:xfrm>
            <a:off x="4861075" y="305550"/>
            <a:ext cx="3760093" cy="11430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Future Stages</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Content Placeholder 2"/>
          <p:cNvSpPr txBox="1">
            <a:spLocks/>
          </p:cNvSpPr>
          <p:nvPr/>
        </p:nvSpPr>
        <p:spPr>
          <a:xfrm>
            <a:off x="4546525" y="1679732"/>
            <a:ext cx="447943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600" dirty="0" err="1">
                <a:latin typeface="Calibri" charset="0"/>
              </a:rPr>
              <a:t>Dissemination of results to clinicians/associations (private &amp; public sector)</a:t>
            </a:r>
            <a:endParaRPr lang="el-GR" sz="2600" dirty="0">
              <a:latin typeface="Calibri" charset="0"/>
            </a:endParaRPr>
          </a:p>
          <a:p>
            <a:r>
              <a:rPr lang="en-GB" sz="2600" dirty="0" err="1">
                <a:latin typeface="Calibri" charset="0"/>
              </a:rPr>
              <a:t>Promotion of the digitalized intervention – desktop computers in waiting room areas </a:t>
            </a:r>
            <a:endParaRPr lang="el-GR" sz="2600" dirty="0">
              <a:latin typeface="Calibri" charset="0"/>
            </a:endParaRPr>
          </a:p>
          <a:p>
            <a:r>
              <a:rPr lang="en-GB" sz="2600" dirty="0" err="1">
                <a:latin typeface="Calibri" charset="0"/>
              </a:rPr>
              <a:t>Conversion of the application in English</a:t>
            </a:r>
            <a:endParaRPr lang="en-US" sz="2600" dirty="0">
              <a:latin typeface="Calibri" charset="0"/>
            </a:endParaRPr>
          </a:p>
        </p:txBody>
      </p:sp>
    </p:spTree>
    <p:extLst>
      <p:ext uri="{BB962C8B-B14F-4D97-AF65-F5344CB8AC3E}">
        <p14:creationId xmlns:p14="http://schemas.microsoft.com/office/powerpoint/2010/main" val="36525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559" y="235678"/>
            <a:ext cx="4152034" cy="1143000"/>
          </a:xfrm>
        </p:spPr>
        <p:txBody>
          <a:bodyPr>
            <a:normAutofit/>
          </a:bodyPr>
          <a:lstStyle/>
          <a:p>
            <a:r>
              <a:rPr lang="en-GB" sz="2800"/>
              <a:t>For further information:</a:t>
            </a:r>
            <a:endParaRPr lang="en-US" sz="2800"/>
          </a:p>
        </p:txBody>
      </p:sp>
      <p:sp>
        <p:nvSpPr>
          <p:cNvPr id="3" name="Content Placeholder 2"/>
          <p:cNvSpPr>
            <a:spLocks noGrp="1"/>
          </p:cNvSpPr>
          <p:nvPr>
            <p:ph idx="1"/>
          </p:nvPr>
        </p:nvSpPr>
        <p:spPr>
          <a:xfrm>
            <a:off x="4941013" y="1393204"/>
            <a:ext cx="3697382" cy="4985362"/>
          </a:xfrm>
        </p:spPr>
        <p:txBody>
          <a:bodyPr>
            <a:normAutofit/>
          </a:bodyPr>
          <a:lstStyle/>
          <a:p>
            <a:r>
              <a:rPr lang="en-GB"/>
              <a:t> </a:t>
            </a:r>
            <a:r>
              <a:rPr lang="en-GB" sz="2000"/>
              <a:t>Emails:</a:t>
            </a:r>
          </a:p>
          <a:p>
            <a:pPr marL="457200" lvl="1" indent="0">
              <a:buNone/>
            </a:pPr>
            <a:r>
              <a:rPr lang="en-GB" sz="2000">
                <a:hlinkClick r:id="rId2"/>
              </a:rPr>
              <a:t>algea@ucy.ac.cy</a:t>
            </a:r>
            <a:endParaRPr lang="en-GB" sz="2000"/>
          </a:p>
          <a:p>
            <a:pPr marL="457200" lvl="1" indent="0">
              <a:buNone/>
            </a:pPr>
            <a:r>
              <a:rPr lang="en-GB" sz="2000">
                <a:hlinkClick r:id="rId3"/>
              </a:rPr>
              <a:t>acthealty@ucy.ac.cy</a:t>
            </a:r>
            <a:endParaRPr lang="en-GB" sz="2000"/>
          </a:p>
          <a:p>
            <a:pPr marL="457200" lvl="1" indent="0">
              <a:buNone/>
            </a:pPr>
            <a:endParaRPr lang="en-GB" sz="2000"/>
          </a:p>
          <a:p>
            <a:pPr marL="514350" indent="-457200"/>
            <a:r>
              <a:rPr lang="en-GB" sz="2000"/>
              <a:t>Please visit:</a:t>
            </a:r>
          </a:p>
          <a:p>
            <a:pPr marL="457200" lvl="1" indent="0">
              <a:buNone/>
            </a:pPr>
            <a:r>
              <a:rPr lang="en-GB" sz="2000">
                <a:hlinkClick r:id="rId4"/>
              </a:rPr>
              <a:t>www.algea.com.cy</a:t>
            </a:r>
            <a:endParaRPr lang="en-GB" sz="2000"/>
          </a:p>
          <a:p>
            <a:pPr marL="457200" lvl="1" indent="0">
              <a:buNone/>
            </a:pPr>
            <a:r>
              <a:rPr lang="en-GB" sz="2000">
                <a:hlinkClick r:id="rId5"/>
              </a:rPr>
              <a:t>www.acthealty.org</a:t>
            </a:r>
            <a:endParaRPr lang="en-GB" sz="2000"/>
          </a:p>
          <a:p>
            <a:pPr marL="457200" lvl="1" indent="0">
              <a:buNone/>
            </a:pPr>
            <a:r>
              <a:rPr lang="en-GB" sz="2000">
                <a:hlinkClick r:id="rId6"/>
              </a:rPr>
              <a:t>www.algeapp.com</a:t>
            </a:r>
            <a:endParaRPr lang="en-GB" sz="2000"/>
          </a:p>
          <a:p>
            <a:pPr marL="457200" lvl="1" indent="0">
              <a:buNone/>
            </a:pPr>
            <a:endParaRPr lang="en-GB"/>
          </a:p>
        </p:txBody>
      </p:sp>
      <p:sp>
        <p:nvSpPr>
          <p:cNvPr id="4" name="TextBox 3"/>
          <p:cNvSpPr txBox="1"/>
          <p:nvPr/>
        </p:nvSpPr>
        <p:spPr>
          <a:xfrm>
            <a:off x="862272" y="567970"/>
            <a:ext cx="2163518" cy="523220"/>
          </a:xfrm>
          <a:prstGeom prst="rect">
            <a:avLst/>
          </a:prstGeom>
          <a:noFill/>
        </p:spPr>
        <p:txBody>
          <a:bodyPr wrap="square" rtlCol="0">
            <a:spAutoFit/>
          </a:bodyPr>
          <a:lstStyle/>
          <a:p>
            <a:r>
              <a:rPr lang="en-GB" sz="2800"/>
              <a:t>Thanks to:</a:t>
            </a:r>
            <a:endParaRPr lang="en-US" sz="2800"/>
          </a:p>
        </p:txBody>
      </p:sp>
      <p:pic>
        <p:nvPicPr>
          <p:cNvPr id="5" name="8 - Εικόνα" descr="C:\Users\VSV\Dropbox\ALGEA\GENERAL FILES\Σχέδιο Επικοινωνιακών δράσεων\logo_na mpainei panta.jpg"/>
          <p:cNvPicPr/>
          <p:nvPr/>
        </p:nvPicPr>
        <p:blipFill>
          <a:blip r:embed="rId7" cstate="print"/>
          <a:srcRect/>
          <a:stretch>
            <a:fillRect/>
          </a:stretch>
        </p:blipFill>
        <p:spPr bwMode="auto">
          <a:xfrm>
            <a:off x="313554" y="1267765"/>
            <a:ext cx="2518047" cy="1260273"/>
          </a:xfrm>
          <a:prstGeom prst="rect">
            <a:avLst/>
          </a:prstGeom>
          <a:noFill/>
          <a:ln w="9525">
            <a:noFill/>
            <a:miter lim="800000"/>
            <a:headEnd/>
            <a:tailEnd/>
          </a:ln>
        </p:spPr>
      </p:pic>
      <p:pic>
        <p:nvPicPr>
          <p:cNvPr id="6" name="5 - Εικόνα" descr="C:\Users\VSV\Dropbox\ALGEA\GENERAL FILES\Σχέδιο Επικοινωνιακών δράσεων\neurology.jpg"/>
          <p:cNvPicPr/>
          <p:nvPr/>
        </p:nvPicPr>
        <p:blipFill>
          <a:blip r:embed="rId8" cstate="print"/>
          <a:srcRect/>
          <a:stretch>
            <a:fillRect/>
          </a:stretch>
        </p:blipFill>
        <p:spPr bwMode="auto">
          <a:xfrm>
            <a:off x="580074" y="2528038"/>
            <a:ext cx="1923301" cy="1207353"/>
          </a:xfrm>
          <a:prstGeom prst="rect">
            <a:avLst/>
          </a:prstGeom>
          <a:noFill/>
          <a:ln w="9525">
            <a:noFill/>
            <a:miter lim="800000"/>
            <a:headEnd/>
            <a:tailEnd/>
          </a:ln>
        </p:spPr>
      </p:pic>
      <p:pic>
        <p:nvPicPr>
          <p:cNvPr id="7" name="1 - Εικόνα" descr="acthealthy-stay-tuned.png"/>
          <p:cNvPicPr/>
          <p:nvPr/>
        </p:nvPicPr>
        <p:blipFill>
          <a:blip r:embed="rId9" cstate="print"/>
          <a:srcRect/>
          <a:stretch>
            <a:fillRect/>
          </a:stretch>
        </p:blipFill>
        <p:spPr bwMode="auto">
          <a:xfrm>
            <a:off x="5252019" y="5344786"/>
            <a:ext cx="2560317" cy="1033780"/>
          </a:xfrm>
          <a:prstGeom prst="rect">
            <a:avLst/>
          </a:prstGeom>
          <a:noFill/>
          <a:ln w="9525">
            <a:noFill/>
            <a:miter lim="800000"/>
            <a:headEnd/>
            <a:tailEnd/>
          </a:ln>
        </p:spPr>
      </p:pic>
      <p:pic>
        <p:nvPicPr>
          <p:cNvPr id="8" name="4 - Εικόνα" descr="C:\Users\VSV\Dropbox\ALGEA\GENERAL FILES\Σχέδιο Επικοινωνιακών δράσεων\sima_uoc.jpg"/>
          <p:cNvPicPr/>
          <p:nvPr/>
        </p:nvPicPr>
        <p:blipFill>
          <a:blip r:embed="rId10" cstate="print"/>
          <a:srcRect/>
          <a:stretch>
            <a:fillRect/>
          </a:stretch>
        </p:blipFill>
        <p:spPr bwMode="auto">
          <a:xfrm>
            <a:off x="862272" y="3963860"/>
            <a:ext cx="1374583" cy="1207353"/>
          </a:xfrm>
          <a:prstGeom prst="rect">
            <a:avLst/>
          </a:prstGeom>
          <a:noFill/>
          <a:ln w="9525">
            <a:noFill/>
            <a:miter lim="800000"/>
            <a:headEnd/>
            <a:tailEnd/>
          </a:ln>
        </p:spPr>
      </p:pic>
      <p:pic>
        <p:nvPicPr>
          <p:cNvPr id="9" name="Picture 8" descr="ALGEA Logo Samples-8.jpg"/>
          <p:cNvPicPr/>
          <p:nvPr/>
        </p:nvPicPr>
        <p:blipFill>
          <a:blip r:embed="rId11"/>
          <a:stretch>
            <a:fillRect/>
          </a:stretch>
        </p:blipFill>
        <p:spPr>
          <a:xfrm>
            <a:off x="8458200" y="6224925"/>
            <a:ext cx="685800" cy="633075"/>
          </a:xfrm>
          <a:prstGeom prst="rect">
            <a:avLst/>
          </a:prstGeom>
        </p:spPr>
      </p:pic>
    </p:spTree>
    <p:extLst>
      <p:ext uri="{BB962C8B-B14F-4D97-AF65-F5344CB8AC3E}">
        <p14:creationId xmlns:p14="http://schemas.microsoft.com/office/powerpoint/2010/main" val="173773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P-HANA-Ques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687"/>
            <a:ext cx="9144000" cy="6067313"/>
          </a:xfrm>
          <a:prstGeom prst="rect">
            <a:avLst/>
          </a:prstGeom>
        </p:spPr>
      </p:pic>
      <p:pic>
        <p:nvPicPr>
          <p:cNvPr id="3" name="Picture 2" descr="ALGEA Logo Samples-8.jpg"/>
          <p:cNvPicPr/>
          <p:nvPr/>
        </p:nvPicPr>
        <p:blipFill>
          <a:blip r:embed="rId3"/>
          <a:stretch>
            <a:fillRect/>
          </a:stretch>
        </p:blipFill>
        <p:spPr>
          <a:xfrm>
            <a:off x="8458200" y="6224925"/>
            <a:ext cx="685800" cy="633075"/>
          </a:xfrm>
          <a:prstGeom prst="rect">
            <a:avLst/>
          </a:prstGeom>
        </p:spPr>
      </p:pic>
    </p:spTree>
    <p:extLst>
      <p:ext uri="{BB962C8B-B14F-4D97-AF65-F5344CB8AC3E}">
        <p14:creationId xmlns:p14="http://schemas.microsoft.com/office/powerpoint/2010/main" val="16630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7786" y="6055938"/>
            <a:ext cx="2531462" cy="276999"/>
          </a:xfrm>
          <a:prstGeom prst="rect">
            <a:avLst/>
          </a:prstGeom>
          <a:noFill/>
        </p:spPr>
        <p:txBody>
          <a:bodyPr wrap="none" rtlCol="0">
            <a:spAutoFit/>
          </a:bodyPr>
          <a:lstStyle/>
          <a:p>
            <a:r>
              <a:rPr lang="en-US" sz="1200" dirty="0" smtClean="0"/>
              <a:t>Source: </a:t>
            </a:r>
            <a:r>
              <a:rPr lang="en-US" sz="1200" dirty="0" err="1" smtClean="0"/>
              <a:t>www.internetlivestats.com</a:t>
            </a:r>
            <a:endParaRPr lang="en-US" sz="1200" dirty="0"/>
          </a:p>
        </p:txBody>
      </p:sp>
      <p:sp>
        <p:nvSpPr>
          <p:cNvPr id="7" name="Title 1"/>
          <p:cNvSpPr>
            <a:spLocks noGrp="1"/>
          </p:cNvSpPr>
          <p:nvPr>
            <p:ph type="title"/>
          </p:nvPr>
        </p:nvSpPr>
        <p:spPr>
          <a:xfrm>
            <a:off x="582621" y="274638"/>
            <a:ext cx="7467600" cy="1143000"/>
          </a:xfrm>
          <a:effectLst>
            <a:outerShdw blurRad="50800" dist="38100" dir="2700000" algn="tl" rotWithShape="0">
              <a:prstClr val="black">
                <a:alpha val="40000"/>
              </a:prstClr>
            </a:outerShdw>
            <a:reflection blurRad="6350" stA="50000" endA="300" endPos="55000" dir="5400000" sy="-100000" algn="bl" rotWithShape="0"/>
          </a:effectLst>
        </p:spPr>
        <p:txBody>
          <a:bodyPr>
            <a:normAutofit/>
          </a:bodyPr>
          <a:lstStyle/>
          <a:p>
            <a:pPr algn="ctr"/>
            <a:r>
              <a:rPr lang="en-GB"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Internet Usage (1)</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9" name="Picture 8" descr="Screen Shot 2014-12-07 at 16.59.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5546"/>
            <a:ext cx="9144000" cy="4110789"/>
          </a:xfrm>
          <a:prstGeom prst="rect">
            <a:avLst/>
          </a:prstGeom>
        </p:spPr>
      </p:pic>
      <p:pic>
        <p:nvPicPr>
          <p:cNvPr id="6" name="Picture 5" descr="ALGEA Logo Samples-8.jpg"/>
          <p:cNvPicPr/>
          <p:nvPr/>
        </p:nvPicPr>
        <p:blipFill>
          <a:blip r:embed="rId3"/>
          <a:stretch>
            <a:fillRect/>
          </a:stretch>
        </p:blipFill>
        <p:spPr>
          <a:xfrm>
            <a:off x="8246453" y="6055939"/>
            <a:ext cx="897547" cy="802062"/>
          </a:xfrm>
          <a:prstGeom prst="rect">
            <a:avLst/>
          </a:prstGeom>
        </p:spPr>
      </p:pic>
    </p:spTree>
    <p:extLst>
      <p:ext uri="{BB962C8B-B14F-4D97-AF65-F5344CB8AC3E}">
        <p14:creationId xmlns:p14="http://schemas.microsoft.com/office/powerpoint/2010/main" val="15255741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12-07 at 17.01.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07" y="1438151"/>
            <a:ext cx="8622718" cy="4399175"/>
          </a:xfrm>
          <a:prstGeom prst="rect">
            <a:avLst/>
          </a:prstGeom>
        </p:spPr>
      </p:pic>
      <p:sp>
        <p:nvSpPr>
          <p:cNvPr id="10" name="TextBox 9"/>
          <p:cNvSpPr txBox="1"/>
          <p:nvPr/>
        </p:nvSpPr>
        <p:spPr>
          <a:xfrm>
            <a:off x="223407" y="5913071"/>
            <a:ext cx="2531462" cy="276999"/>
          </a:xfrm>
          <a:prstGeom prst="rect">
            <a:avLst/>
          </a:prstGeom>
          <a:noFill/>
        </p:spPr>
        <p:txBody>
          <a:bodyPr wrap="none" rtlCol="0">
            <a:spAutoFit/>
          </a:bodyPr>
          <a:lstStyle/>
          <a:p>
            <a:r>
              <a:rPr lang="en-US" sz="1200" dirty="0" smtClean="0"/>
              <a:t>Source: </a:t>
            </a:r>
            <a:r>
              <a:rPr lang="en-US" sz="1200" dirty="0" err="1" smtClean="0"/>
              <a:t>www.internetlivestats.com</a:t>
            </a:r>
            <a:endParaRPr lang="en-US" sz="1200" dirty="0"/>
          </a:p>
        </p:txBody>
      </p:sp>
      <p:sp>
        <p:nvSpPr>
          <p:cNvPr id="11" name="Title 1"/>
          <p:cNvSpPr>
            <a:spLocks noGrp="1"/>
          </p:cNvSpPr>
          <p:nvPr>
            <p:ph type="title"/>
          </p:nvPr>
        </p:nvSpPr>
        <p:spPr>
          <a:xfrm>
            <a:off x="582621" y="274638"/>
            <a:ext cx="7467600" cy="1143000"/>
          </a:xfrm>
          <a:effectLst>
            <a:outerShdw blurRad="50800" dist="38100" dir="5400000" algn="t" rotWithShape="0">
              <a:prstClr val="black">
                <a:alpha val="40000"/>
              </a:prstClr>
            </a:outerShdw>
          </a:effectLst>
        </p:spPr>
        <p:txBody>
          <a:bodyPr>
            <a:normAutofit/>
          </a:bodyPr>
          <a:lstStyle/>
          <a:p>
            <a:pPr algn="ctr"/>
            <a:r>
              <a:rPr lang="en-GB"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Internet Usage (2)</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Picture 4" descr="ALGEA Logo Samples-8.jpg"/>
          <p:cNvPicPr/>
          <p:nvPr/>
        </p:nvPicPr>
        <p:blipFill>
          <a:blip r:embed="rId3"/>
          <a:stretch>
            <a:fillRect/>
          </a:stretch>
        </p:blipFill>
        <p:spPr>
          <a:xfrm>
            <a:off x="8277809" y="6190071"/>
            <a:ext cx="866191" cy="667930"/>
          </a:xfrm>
          <a:prstGeom prst="rect">
            <a:avLst/>
          </a:prstGeom>
        </p:spPr>
      </p:pic>
    </p:spTree>
    <p:extLst>
      <p:ext uri="{BB962C8B-B14F-4D97-AF65-F5344CB8AC3E}">
        <p14:creationId xmlns:p14="http://schemas.microsoft.com/office/powerpoint/2010/main" val="4382199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normAutofit/>
          </a:bodyPr>
          <a:lstStyle/>
          <a:p>
            <a:r>
              <a:rPr lang="en-GB"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Smartphone Usage - Worldwide</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Picture 4" descr="Screen Shot 2014-12-07 at 17.08.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28" y="1574437"/>
            <a:ext cx="7431215" cy="3465258"/>
          </a:xfrm>
          <a:prstGeom prst="rect">
            <a:avLst/>
          </a:prstGeom>
        </p:spPr>
      </p:pic>
      <p:sp>
        <p:nvSpPr>
          <p:cNvPr id="6" name="TextBox 5"/>
          <p:cNvSpPr txBox="1"/>
          <p:nvPr/>
        </p:nvSpPr>
        <p:spPr>
          <a:xfrm>
            <a:off x="1050404" y="5039695"/>
            <a:ext cx="3122369" cy="369332"/>
          </a:xfrm>
          <a:prstGeom prst="rect">
            <a:avLst/>
          </a:prstGeom>
          <a:noFill/>
        </p:spPr>
        <p:txBody>
          <a:bodyPr wrap="none" rtlCol="0">
            <a:spAutoFit/>
          </a:bodyPr>
          <a:lstStyle/>
          <a:p>
            <a:r>
              <a:rPr lang="en-US" dirty="0" smtClean="0"/>
              <a:t>Source: </a:t>
            </a:r>
            <a:r>
              <a:rPr lang="en-US" dirty="0" err="1" smtClean="0"/>
              <a:t>www.emarketer.com</a:t>
            </a:r>
            <a:endParaRPr lang="en-US" dirty="0"/>
          </a:p>
        </p:txBody>
      </p:sp>
      <p:pic>
        <p:nvPicPr>
          <p:cNvPr id="7" name="Picture 6" descr="ALGEA Logo Samples-8.jpg"/>
          <p:cNvPicPr/>
          <p:nvPr/>
        </p:nvPicPr>
        <p:blipFill>
          <a:blip r:embed="rId4"/>
          <a:stretch>
            <a:fillRect/>
          </a:stretch>
        </p:blipFill>
        <p:spPr>
          <a:xfrm>
            <a:off x="8183743" y="6099485"/>
            <a:ext cx="960257" cy="758516"/>
          </a:xfrm>
          <a:prstGeom prst="rect">
            <a:avLst/>
          </a:prstGeom>
        </p:spPr>
      </p:pic>
      <p:sp>
        <p:nvSpPr>
          <p:cNvPr id="8" name="TextBox 7"/>
          <p:cNvSpPr txBox="1"/>
          <p:nvPr/>
        </p:nvSpPr>
        <p:spPr>
          <a:xfrm>
            <a:off x="457200" y="5629087"/>
            <a:ext cx="7889149" cy="646331"/>
          </a:xfrm>
          <a:prstGeom prst="rect">
            <a:avLst/>
          </a:prstGeom>
          <a:noFill/>
        </p:spPr>
        <p:txBody>
          <a:bodyPr wrap="none" rtlCol="0">
            <a:spAutoFit/>
          </a:bodyPr>
          <a:lstStyle/>
          <a:p>
            <a:r>
              <a:rPr lang="en-US"/>
              <a:t>According to a recent data from the European Commision, Smartphones are being</a:t>
            </a:r>
          </a:p>
          <a:p>
            <a:r>
              <a:rPr lang="en-US"/>
              <a:t> used by 52% of the population in Cyprus and 53% of the population in Greece.</a:t>
            </a:r>
          </a:p>
        </p:txBody>
      </p:sp>
    </p:spTree>
    <p:extLst>
      <p:ext uri="{BB962C8B-B14F-4D97-AF65-F5344CB8AC3E}">
        <p14:creationId xmlns:p14="http://schemas.microsoft.com/office/powerpoint/2010/main" val="136647613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normAutofit fontScale="90000"/>
          </a:bodyPr>
          <a:lstStyle/>
          <a:p>
            <a:pPr algn="ctr"/>
            <a:r>
              <a:rPr lang="en-GB"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Digitalized interventions in </a:t>
            </a:r>
            <a:br>
              <a:rPr lang="en-GB"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GB"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Health Context</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a:xfrm>
            <a:off x="457199" y="1600200"/>
            <a:ext cx="8290939" cy="4525963"/>
          </a:xfrm>
        </p:spPr>
        <p:txBody>
          <a:bodyPr>
            <a:normAutofit fontScale="92500" lnSpcReduction="20000"/>
          </a:bodyPr>
          <a:lstStyle/>
          <a:p>
            <a:pPr>
              <a:lnSpc>
                <a:spcPct val="110000"/>
              </a:lnSpc>
            </a:pPr>
            <a:r>
              <a:rPr lang="en-GB" dirty="0" err="1"/>
              <a:t>Internet-supported based Interventions </a:t>
            </a:r>
            <a:r>
              <a:rPr lang="en-GB" sz="2200" dirty="0" err="1"/>
              <a:t>(Barak et al., 2009)</a:t>
            </a:r>
            <a:r>
              <a:rPr lang="en-GB" dirty="0" smtClean="0"/>
              <a:t>:</a:t>
            </a:r>
          </a:p>
          <a:p>
            <a:pPr lvl="1">
              <a:lnSpc>
                <a:spcPct val="110000"/>
              </a:lnSpc>
              <a:buClr>
                <a:schemeClr val="accent6"/>
              </a:buClr>
              <a:buFont typeface="Wingdings" charset="2"/>
              <a:buChar char="ü"/>
            </a:pPr>
            <a:r>
              <a:rPr lang="en-GB" sz="2200" dirty="0"/>
              <a:t>Self-directed program</a:t>
            </a:r>
            <a:endParaRPr lang="el-GR" sz="2200" dirty="0"/>
          </a:p>
          <a:p>
            <a:pPr lvl="1">
              <a:lnSpc>
                <a:spcPct val="110000"/>
              </a:lnSpc>
              <a:buClr>
                <a:schemeClr val="accent6"/>
              </a:buClr>
              <a:buFont typeface="Wingdings" charset="2"/>
              <a:buChar char="ü"/>
            </a:pPr>
            <a:r>
              <a:rPr lang="en-GB" sz="2200" dirty="0"/>
              <a:t>Easily accessible</a:t>
            </a:r>
            <a:endParaRPr lang="el-GR" sz="2200" dirty="0"/>
          </a:p>
          <a:p>
            <a:pPr lvl="1">
              <a:lnSpc>
                <a:spcPct val="110000"/>
              </a:lnSpc>
              <a:buClr>
                <a:schemeClr val="accent6"/>
              </a:buClr>
              <a:buFont typeface="Wingdings" charset="2"/>
              <a:buChar char="ü"/>
            </a:pPr>
            <a:r>
              <a:rPr lang="en-GB" sz="2200" dirty="0"/>
              <a:t>People who are looking for help regarding physical and/or mental health</a:t>
            </a:r>
            <a:endParaRPr lang="el-GR" sz="2200" dirty="0" smtClean="0"/>
          </a:p>
          <a:p>
            <a:pPr lvl="1">
              <a:lnSpc>
                <a:spcPct val="110000"/>
              </a:lnSpc>
              <a:buClr>
                <a:schemeClr val="accent6"/>
              </a:buClr>
              <a:buFont typeface="Wingdings" charset="2"/>
              <a:buChar char="ü"/>
            </a:pPr>
            <a:r>
              <a:rPr lang="en-US" sz="2200" dirty="0"/>
              <a:t>A</a:t>
            </a:r>
            <a:r>
              <a:rPr lang="en-GB" sz="2200" dirty="0"/>
              <a:t>iming to improve quality of life (</a:t>
            </a:r>
            <a:r>
              <a:rPr lang="en-GB" sz="2200" dirty="0">
                <a:latin typeface="Wingdings"/>
                <a:ea typeface="Wingdings"/>
                <a:cs typeface="Wingdings"/>
                <a:sym typeface="Wingdings"/>
              </a:rPr>
              <a:t></a:t>
            </a:r>
            <a:r>
              <a:rPr lang="en-GB" sz="2200" dirty="0">
                <a:sym typeface="Wingdings"/>
              </a:rPr>
              <a:t>understanding, knowledge, awareness, insight)</a:t>
            </a:r>
            <a:endParaRPr lang="el-GR" sz="2200" dirty="0"/>
          </a:p>
          <a:p>
            <a:pPr lvl="1">
              <a:lnSpc>
                <a:spcPct val="110000"/>
              </a:lnSpc>
              <a:buClr>
                <a:schemeClr val="accent6"/>
              </a:buClr>
              <a:buFont typeface="Wingdings" charset="2"/>
              <a:buChar char="ü"/>
            </a:pPr>
            <a:r>
              <a:rPr lang="en-GB" sz="2200" dirty="0"/>
              <a:t>Using audio-visual content at one’s own space and time</a:t>
            </a:r>
            <a:endParaRPr lang="el-GR" sz="2200" dirty="0"/>
          </a:p>
          <a:p>
            <a:pPr lvl="1">
              <a:buFont typeface="Wingdings" charset="2"/>
              <a:buChar char="ü"/>
            </a:pPr>
            <a:endParaRPr lang="el-GR" sz="2200" dirty="0" smtClean="0"/>
          </a:p>
          <a:p>
            <a:r>
              <a:rPr lang="en-GB" i="1" dirty="0" err="1" smtClean="0"/>
              <a:t>Smartphone Interventions</a:t>
            </a:r>
            <a:r>
              <a:rPr lang="en-GB" i="1" dirty="0" smtClean="0"/>
              <a:t>:</a:t>
            </a:r>
          </a:p>
          <a:p>
            <a:pPr lvl="1">
              <a:buClr>
                <a:schemeClr val="accent6"/>
              </a:buClr>
              <a:buFont typeface="Wingdings" charset="2"/>
              <a:buChar char="ü"/>
            </a:pPr>
            <a:r>
              <a:rPr lang="en-GB" sz="2200" i="1" dirty="0" err="1"/>
              <a:t>Same goals/targets</a:t>
            </a:r>
            <a:endParaRPr lang="el-GR" sz="2200" i="1" dirty="0" smtClean="0"/>
          </a:p>
          <a:p>
            <a:pPr lvl="1">
              <a:buClr>
                <a:schemeClr val="accent6"/>
              </a:buClr>
              <a:buFont typeface="Wingdings" charset="2"/>
              <a:buChar char="ü"/>
            </a:pPr>
            <a:r>
              <a:rPr lang="en-GB" sz="2200" i="1" dirty="0" err="1" smtClean="0"/>
              <a:t>Different device</a:t>
            </a:r>
            <a:r>
              <a:rPr lang="el-GR" sz="2200" i="1" dirty="0" smtClean="0"/>
              <a:t>= </a:t>
            </a:r>
            <a:r>
              <a:rPr lang="en-GB" sz="2200" i="1" dirty="0" err="1" smtClean="0"/>
              <a:t>Different properties</a:t>
            </a:r>
            <a:endParaRPr lang="el-GR" sz="2200" i="1" dirty="0" smtClean="0"/>
          </a:p>
        </p:txBody>
      </p:sp>
      <p:pic>
        <p:nvPicPr>
          <p:cNvPr id="4" name="Picture 3" descr="ALGEA Logo Samples-8.jpg"/>
          <p:cNvPicPr/>
          <p:nvPr/>
        </p:nvPicPr>
        <p:blipFill>
          <a:blip r:embed="rId3"/>
          <a:stretch>
            <a:fillRect/>
          </a:stretch>
        </p:blipFill>
        <p:spPr>
          <a:xfrm>
            <a:off x="8199420" y="6126163"/>
            <a:ext cx="944580" cy="731837"/>
          </a:xfrm>
          <a:prstGeom prst="rect">
            <a:avLst/>
          </a:prstGeom>
        </p:spPr>
      </p:pic>
    </p:spTree>
    <p:extLst>
      <p:ext uri="{BB962C8B-B14F-4D97-AF65-F5344CB8AC3E}">
        <p14:creationId xmlns:p14="http://schemas.microsoft.com/office/powerpoint/2010/main" val="176491951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04" y="-1"/>
            <a:ext cx="8200792" cy="878075"/>
          </a:xfrm>
          <a:effectLst>
            <a:outerShdw blurRad="50800" dist="38100" dir="5400000" algn="t" rotWithShape="0">
              <a:prstClr val="black">
                <a:alpha val="40000"/>
              </a:prstClr>
            </a:outerShdw>
          </a:effectLst>
        </p:spPr>
        <p:txBody>
          <a:bodyPr>
            <a:noAutofit/>
          </a:bodyPr>
          <a:lstStyle/>
          <a:p>
            <a:r>
              <a:rPr lang="en-GB" sz="3500" b="1" dirty="0" err="1"/>
              <a:t>Comparison</a:t>
            </a:r>
            <a:r>
              <a:rPr lang="en-GB" sz="3500" b="1" dirty="0" smtClean="0"/>
              <a:t>:</a:t>
            </a:r>
            <a:r>
              <a:rPr lang="en-GB" sz="3500" b="1" dirty="0" err="1"/>
              <a:t> Web-based</a:t>
            </a:r>
            <a:r>
              <a:rPr lang="el-GR" sz="3500" b="1" dirty="0" smtClean="0"/>
              <a:t> &amp; </a:t>
            </a:r>
            <a:r>
              <a:rPr lang="en-GB" sz="3500" b="1" dirty="0" err="1" smtClean="0"/>
              <a:t>Smart-phone</a:t>
            </a:r>
            <a:endParaRPr lang="en-US" sz="3500" b="1" dirty="0"/>
          </a:p>
        </p:txBody>
      </p:sp>
      <p:pic>
        <p:nvPicPr>
          <p:cNvPr id="5" name="Picture 4" descr="ALGEA Logo Samples-8.jpg"/>
          <p:cNvPicPr/>
          <p:nvPr/>
        </p:nvPicPr>
        <p:blipFill>
          <a:blip r:embed="rId3"/>
          <a:stretch>
            <a:fillRect/>
          </a:stretch>
        </p:blipFill>
        <p:spPr>
          <a:xfrm>
            <a:off x="8458200" y="6224925"/>
            <a:ext cx="685800" cy="63307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614454533"/>
              </p:ext>
            </p:extLst>
          </p:nvPr>
        </p:nvGraphicFramePr>
        <p:xfrm>
          <a:off x="592933" y="298783"/>
          <a:ext cx="7865267" cy="5952723"/>
        </p:xfrm>
        <a:graphic>
          <a:graphicData uri="http://schemas.openxmlformats.org/presentationml/2006/ole">
            <mc:AlternateContent xmlns:mc="http://schemas.openxmlformats.org/markup-compatibility/2006">
              <mc:Choice xmlns:v="urn:schemas-microsoft-com:vml" Requires="v">
                <p:oleObj spid="_x0000_s1080" name="Document" r:id="rId4" imgW="5651500" imgH="4876800" progId="Word.Document.12">
                  <p:embed/>
                </p:oleObj>
              </mc:Choice>
              <mc:Fallback>
                <p:oleObj name="Document" r:id="rId4" imgW="5651500" imgH="4876800" progId="Word.Document.12">
                  <p:embed/>
                  <p:pic>
                    <p:nvPicPr>
                      <p:cNvPr id="0" name=""/>
                      <p:cNvPicPr/>
                      <p:nvPr/>
                    </p:nvPicPr>
                    <p:blipFill>
                      <a:blip r:embed="rId5"/>
                      <a:stretch>
                        <a:fillRect/>
                      </a:stretch>
                    </p:blipFill>
                    <p:spPr>
                      <a:xfrm>
                        <a:off x="592933" y="298783"/>
                        <a:ext cx="7865267" cy="5952723"/>
                      </a:xfrm>
                      <a:prstGeom prst="rect">
                        <a:avLst/>
                      </a:prstGeom>
                    </p:spPr>
                  </p:pic>
                </p:oleObj>
              </mc:Fallback>
            </mc:AlternateContent>
          </a:graphicData>
        </a:graphic>
      </p:graphicFrame>
    </p:spTree>
    <p:extLst>
      <p:ext uri="{BB962C8B-B14F-4D97-AF65-F5344CB8AC3E}">
        <p14:creationId xmlns:p14="http://schemas.microsoft.com/office/powerpoint/2010/main" val="184712441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334375" cy="1143000"/>
          </a:xfrm>
          <a:effectLst>
            <a:outerShdw blurRad="50800" dist="38100" dir="5400000" algn="t" rotWithShape="0">
              <a:prstClr val="black">
                <a:alpha val="40000"/>
              </a:prstClr>
            </a:outerShdw>
          </a:effectLst>
        </p:spPr>
        <p:txBody>
          <a:bodyPr>
            <a:normAutofit/>
          </a:bodyPr>
          <a:lstStyle/>
          <a:p>
            <a:r>
              <a:rPr lang="en-GB" sz="3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Web-based/ smartphone vs</a:t>
            </a:r>
            <a:r>
              <a:rPr lang="en-GB" sz="3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 </a:t>
            </a:r>
            <a:r>
              <a:rPr lang="en-GB" sz="3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Face to Face:</a:t>
            </a:r>
            <a:br>
              <a:rPr lang="en-GB" sz="3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br>
            <a:r>
              <a:rPr lang="en-GB" sz="3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PROS and CONS</a:t>
            </a:r>
            <a:endParaRPr lang="en-US" sz="3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endParaRPr>
          </a:p>
        </p:txBody>
      </p:sp>
      <p:sp>
        <p:nvSpPr>
          <p:cNvPr id="3" name="Content Placeholder 2"/>
          <p:cNvSpPr>
            <a:spLocks noGrp="1"/>
          </p:cNvSpPr>
          <p:nvPr>
            <p:ph sz="half" idx="1"/>
          </p:nvPr>
        </p:nvSpPr>
        <p:spPr>
          <a:xfrm>
            <a:off x="359217" y="3470524"/>
            <a:ext cx="3880386" cy="3072003"/>
          </a:xfrm>
        </p:spPr>
        <p:txBody>
          <a:bodyPr>
            <a:normAutofit fontScale="92500"/>
          </a:bodyPr>
          <a:lstStyle/>
          <a:p>
            <a:pPr marL="379413">
              <a:buClr>
                <a:schemeClr val="accent6"/>
              </a:buClr>
              <a:buFont typeface="Wingdings" charset="2"/>
              <a:buChar char="Ø"/>
            </a:pPr>
            <a:r>
              <a:rPr lang="en-GB" sz="2400" dirty="0" err="1">
                <a:latin typeface="Calibri" charset="0"/>
              </a:rPr>
              <a:t>Therapist time reduction</a:t>
            </a:r>
            <a:endParaRPr lang="en-US" sz="2400" dirty="0">
              <a:latin typeface="Calibri" charset="0"/>
            </a:endParaRPr>
          </a:p>
          <a:p>
            <a:pPr marL="379413">
              <a:buClr>
                <a:schemeClr val="accent6"/>
              </a:buClr>
              <a:buFont typeface="Wingdings" charset="2"/>
              <a:buChar char="Ø"/>
            </a:pPr>
            <a:r>
              <a:rPr lang="en-GB" sz="2400" dirty="0" err="1">
                <a:latin typeface="Calibri" charset="0"/>
              </a:rPr>
              <a:t>Waiting list reduction</a:t>
            </a:r>
            <a:endParaRPr lang="el-GR" sz="2400" dirty="0">
              <a:latin typeface="Calibri" charset="0"/>
            </a:endParaRPr>
          </a:p>
          <a:p>
            <a:pPr marL="379413">
              <a:buClr>
                <a:schemeClr val="accent6"/>
              </a:buClr>
              <a:buFont typeface="Wingdings" charset="2"/>
              <a:buChar char="Ø"/>
            </a:pPr>
            <a:r>
              <a:rPr lang="en-GB" sz="2400" dirty="0" err="1">
                <a:latin typeface="Calibri" charset="0"/>
              </a:rPr>
              <a:t>Preferred time and space</a:t>
            </a:r>
            <a:endParaRPr lang="el-GR" sz="2400" dirty="0">
              <a:latin typeface="Calibri" charset="0"/>
            </a:endParaRPr>
          </a:p>
          <a:p>
            <a:pPr marL="379413">
              <a:buClr>
                <a:schemeClr val="accent6"/>
              </a:buClr>
              <a:buFont typeface="Wingdings" charset="2"/>
              <a:buChar char="Ø"/>
            </a:pPr>
            <a:r>
              <a:rPr lang="en-GB" sz="2400" dirty="0" err="1">
                <a:latin typeface="Calibri" charset="0"/>
              </a:rPr>
              <a:t>Reduced economic burden</a:t>
            </a:r>
            <a:endParaRPr lang="en-GB" sz="2400" dirty="0">
              <a:latin typeface="Calibri" charset="0"/>
              <a:sym typeface="Wingdings" charset="0"/>
            </a:endParaRPr>
          </a:p>
          <a:p>
            <a:pPr marL="379413">
              <a:buClr>
                <a:schemeClr val="accent6"/>
              </a:buClr>
              <a:buFont typeface="Wingdings" charset="2"/>
              <a:buChar char="Ø"/>
            </a:pPr>
            <a:r>
              <a:rPr lang="en-GB" sz="2400" dirty="0" err="1">
                <a:latin typeface="Calibri" charset="0"/>
                <a:sym typeface="Wingdings" charset="0"/>
              </a:rPr>
              <a:t>Fascilitated access for disabled people</a:t>
            </a:r>
          </a:p>
          <a:p>
            <a:pPr marL="379413">
              <a:buClr>
                <a:schemeClr val="accent6"/>
              </a:buClr>
              <a:buFont typeface="Wingdings" charset="2"/>
              <a:buChar char="Ø"/>
            </a:pPr>
            <a:r>
              <a:rPr lang="en-GB" sz="2400" dirty="0" err="1">
                <a:latin typeface="Calibri" charset="0"/>
                <a:sym typeface="Wingdings" charset="0"/>
              </a:rPr>
              <a:t>A way to overcome stigma?</a:t>
            </a:r>
          </a:p>
        </p:txBody>
      </p:sp>
      <p:sp>
        <p:nvSpPr>
          <p:cNvPr id="2" name="Content Placeholder 1"/>
          <p:cNvSpPr>
            <a:spLocks noGrp="1"/>
          </p:cNvSpPr>
          <p:nvPr>
            <p:ph sz="half" idx="2"/>
          </p:nvPr>
        </p:nvSpPr>
        <p:spPr>
          <a:xfrm>
            <a:off x="4689475" y="3470524"/>
            <a:ext cx="3995882" cy="2666843"/>
          </a:xfrm>
        </p:spPr>
        <p:txBody>
          <a:bodyPr>
            <a:normAutofit fontScale="92500"/>
          </a:bodyPr>
          <a:lstStyle/>
          <a:p>
            <a:pPr marL="379413">
              <a:buClr>
                <a:schemeClr val="accent6"/>
              </a:buClr>
              <a:buFont typeface="Wingdings" charset="2"/>
              <a:buChar char="Ø"/>
            </a:pPr>
            <a:r>
              <a:rPr lang="en-GB" sz="2400" dirty="0" err="1">
                <a:latin typeface="Calibri" charset="0"/>
              </a:rPr>
              <a:t>Therapeutic alliance?</a:t>
            </a:r>
          </a:p>
          <a:p>
            <a:pPr marL="379413">
              <a:buClr>
                <a:schemeClr val="accent6"/>
              </a:buClr>
              <a:buFont typeface="Wingdings" charset="2"/>
              <a:buChar char="Ø"/>
            </a:pPr>
            <a:r>
              <a:rPr lang="en-GB" sz="2400" dirty="0" err="1">
                <a:latin typeface="Calibri" charset="0"/>
              </a:rPr>
              <a:t>Reinforcement of Pain behaviors?</a:t>
            </a:r>
            <a:endParaRPr lang="el-GR" sz="2400" dirty="0">
              <a:latin typeface="Calibri" charset="0"/>
            </a:endParaRPr>
          </a:p>
          <a:p>
            <a:pPr marL="379413">
              <a:buClr>
                <a:schemeClr val="accent6"/>
              </a:buClr>
              <a:buFont typeface="Wingdings" charset="2"/>
              <a:buChar char="Ø"/>
            </a:pPr>
            <a:r>
              <a:rPr lang="en-GB" sz="2400" dirty="0" err="1">
                <a:latin typeface="Calibri" charset="0"/>
              </a:rPr>
              <a:t>To what extend can it be tailored to needs?</a:t>
            </a:r>
          </a:p>
          <a:p>
            <a:pPr marL="379413">
              <a:buClr>
                <a:schemeClr val="accent6"/>
              </a:buClr>
              <a:buFont typeface="Wingdings" charset="2"/>
              <a:buChar char="Ø"/>
            </a:pPr>
            <a:r>
              <a:rPr lang="en-GB" sz="2400" dirty="0" err="1">
                <a:latin typeface="Calibri" charset="0"/>
              </a:rPr>
              <a:t>Adherence rates</a:t>
            </a:r>
            <a:endParaRPr lang="en-US" sz="2400" dirty="0">
              <a:latin typeface="Calibri" charset="0"/>
            </a:endParaRPr>
          </a:p>
        </p:txBody>
      </p:sp>
      <p:pic>
        <p:nvPicPr>
          <p:cNvPr id="6" name="Picture 5" descr="ALGEA Logo Samples-8.jpg"/>
          <p:cNvPicPr/>
          <p:nvPr/>
        </p:nvPicPr>
        <p:blipFill>
          <a:blip r:embed="rId3"/>
          <a:stretch>
            <a:fillRect/>
          </a:stretch>
        </p:blipFill>
        <p:spPr>
          <a:xfrm>
            <a:off x="8230776" y="6126163"/>
            <a:ext cx="913224" cy="731837"/>
          </a:xfrm>
          <a:prstGeom prst="rect">
            <a:avLst/>
          </a:prstGeom>
        </p:spPr>
      </p:pic>
      <p:pic>
        <p:nvPicPr>
          <p:cNvPr id="4" name="Picture 3" descr="happy_business_wom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17638"/>
            <a:ext cx="3650349" cy="1640793"/>
          </a:xfrm>
          <a:prstGeom prst="rect">
            <a:avLst/>
          </a:prstGeom>
        </p:spPr>
      </p:pic>
      <p:pic>
        <p:nvPicPr>
          <p:cNvPr id="5" name="Picture 4" descr="MLM-Tip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475" y="1364267"/>
            <a:ext cx="3541301" cy="1694164"/>
          </a:xfrm>
          <a:prstGeom prst="rect">
            <a:avLst/>
          </a:prstGeom>
        </p:spPr>
      </p:pic>
    </p:spTree>
    <p:extLst>
      <p:ext uri="{BB962C8B-B14F-4D97-AF65-F5344CB8AC3E}">
        <p14:creationId xmlns:p14="http://schemas.microsoft.com/office/powerpoint/2010/main" val="273153540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800" decel="100000"/>
                                        <p:tgtEl>
                                          <p:spTgt spid="3">
                                            <p:txEl>
                                              <p:pRg st="1" end="1"/>
                                            </p:txEl>
                                          </p:spTgt>
                                        </p:tgtEl>
                                      </p:cBhvr>
                                    </p:animEffect>
                                    <p:anim calcmode="lin" valueType="num">
                                      <p:cBhvr>
                                        <p:cTn id="2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800" decel="100000"/>
                                        <p:tgtEl>
                                          <p:spTgt spid="3">
                                            <p:txEl>
                                              <p:pRg st="2" end="2"/>
                                            </p:txEl>
                                          </p:spTgt>
                                        </p:tgtEl>
                                      </p:cBhvr>
                                    </p:animEffect>
                                    <p:anim calcmode="lin" valueType="num">
                                      <p:cBhvr>
                                        <p:cTn id="3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800" decel="100000"/>
                                        <p:tgtEl>
                                          <p:spTgt spid="3">
                                            <p:txEl>
                                              <p:pRg st="3" end="3"/>
                                            </p:txEl>
                                          </p:spTgt>
                                        </p:tgtEl>
                                      </p:cBhvr>
                                    </p:animEffect>
                                    <p:anim calcmode="lin" valueType="num">
                                      <p:cBhvr>
                                        <p:cTn id="4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800" decel="100000"/>
                                        <p:tgtEl>
                                          <p:spTgt spid="3">
                                            <p:txEl>
                                              <p:pRg st="4" end="4"/>
                                            </p:txEl>
                                          </p:spTgt>
                                        </p:tgtEl>
                                      </p:cBhvr>
                                    </p:animEffect>
                                    <p:anim calcmode="lin" valueType="num">
                                      <p:cBhvr>
                                        <p:cTn id="5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800" decel="100000"/>
                                        <p:tgtEl>
                                          <p:spTgt spid="3">
                                            <p:txEl>
                                              <p:pRg st="5" end="5"/>
                                            </p:txEl>
                                          </p:spTgt>
                                        </p:tgtEl>
                                      </p:cBhvr>
                                    </p:animEffect>
                                    <p:anim calcmode="lin" valueType="num">
                                      <p:cBhvr>
                                        <p:cTn id="6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80">
                                          <p:stCondLst>
                                            <p:cond delay="0"/>
                                          </p:stCondLst>
                                        </p:cTn>
                                        <p:tgtEl>
                                          <p:spTgt spid="5"/>
                                        </p:tgtEl>
                                      </p:cBhvr>
                                    </p:animEffect>
                                    <p:anim calcmode="lin" valueType="num">
                                      <p:cBhvr>
                                        <p:cTn id="7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3" dur="26">
                                          <p:stCondLst>
                                            <p:cond delay="650"/>
                                          </p:stCondLst>
                                        </p:cTn>
                                        <p:tgtEl>
                                          <p:spTgt spid="5"/>
                                        </p:tgtEl>
                                      </p:cBhvr>
                                      <p:to x="100000" y="60000"/>
                                    </p:animScale>
                                    <p:animScale>
                                      <p:cBhvr>
                                        <p:cTn id="84" dur="166" decel="50000">
                                          <p:stCondLst>
                                            <p:cond delay="676"/>
                                          </p:stCondLst>
                                        </p:cTn>
                                        <p:tgtEl>
                                          <p:spTgt spid="5"/>
                                        </p:tgtEl>
                                      </p:cBhvr>
                                      <p:to x="100000" y="100000"/>
                                    </p:animScale>
                                    <p:animScale>
                                      <p:cBhvr>
                                        <p:cTn id="85" dur="26">
                                          <p:stCondLst>
                                            <p:cond delay="1312"/>
                                          </p:stCondLst>
                                        </p:cTn>
                                        <p:tgtEl>
                                          <p:spTgt spid="5"/>
                                        </p:tgtEl>
                                      </p:cBhvr>
                                      <p:to x="100000" y="80000"/>
                                    </p:animScale>
                                    <p:animScale>
                                      <p:cBhvr>
                                        <p:cTn id="86" dur="166" decel="50000">
                                          <p:stCondLst>
                                            <p:cond delay="1338"/>
                                          </p:stCondLst>
                                        </p:cTn>
                                        <p:tgtEl>
                                          <p:spTgt spid="5"/>
                                        </p:tgtEl>
                                      </p:cBhvr>
                                      <p:to x="100000" y="100000"/>
                                    </p:animScale>
                                    <p:animScale>
                                      <p:cBhvr>
                                        <p:cTn id="87" dur="26">
                                          <p:stCondLst>
                                            <p:cond delay="1642"/>
                                          </p:stCondLst>
                                        </p:cTn>
                                        <p:tgtEl>
                                          <p:spTgt spid="5"/>
                                        </p:tgtEl>
                                      </p:cBhvr>
                                      <p:to x="100000" y="90000"/>
                                    </p:animScale>
                                    <p:animScale>
                                      <p:cBhvr>
                                        <p:cTn id="88" dur="166" decel="50000">
                                          <p:stCondLst>
                                            <p:cond delay="1668"/>
                                          </p:stCondLst>
                                        </p:cTn>
                                        <p:tgtEl>
                                          <p:spTgt spid="5"/>
                                        </p:tgtEl>
                                      </p:cBhvr>
                                      <p:to x="100000" y="100000"/>
                                    </p:animScale>
                                    <p:animScale>
                                      <p:cBhvr>
                                        <p:cTn id="89" dur="26">
                                          <p:stCondLst>
                                            <p:cond delay="1808"/>
                                          </p:stCondLst>
                                        </p:cTn>
                                        <p:tgtEl>
                                          <p:spTgt spid="5"/>
                                        </p:tgtEl>
                                      </p:cBhvr>
                                      <p:to x="100000" y="95000"/>
                                    </p:animScale>
                                    <p:animScale>
                                      <p:cBhvr>
                                        <p:cTn id="90" dur="166" decel="50000">
                                          <p:stCondLst>
                                            <p:cond delay="1834"/>
                                          </p:stCondLst>
                                        </p:cTn>
                                        <p:tgtEl>
                                          <p:spTgt spid="5"/>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2">
                                            <p:txEl>
                                              <p:pRg st="0" end="0"/>
                                            </p:txEl>
                                          </p:spTgt>
                                        </p:tgtEl>
                                        <p:attrNameLst>
                                          <p:attrName>style.visibility</p:attrName>
                                        </p:attrNameLst>
                                      </p:cBhvr>
                                      <p:to>
                                        <p:strVal val="visible"/>
                                      </p:to>
                                    </p:set>
                                    <p:animEffect transition="in" filter="wipe(down)">
                                      <p:cBhvr>
                                        <p:cTn id="95" dur="580">
                                          <p:stCondLst>
                                            <p:cond delay="0"/>
                                          </p:stCondLst>
                                        </p:cTn>
                                        <p:tgtEl>
                                          <p:spTgt spid="2">
                                            <p:txEl>
                                              <p:pRg st="0" end="0"/>
                                            </p:txEl>
                                          </p:spTgt>
                                        </p:tgtEl>
                                      </p:cBhvr>
                                    </p:animEffect>
                                    <p:anim calcmode="lin" valueType="num">
                                      <p:cBhvr>
                                        <p:cTn id="9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2">
                                            <p:txEl>
                                              <p:pRg st="0" end="0"/>
                                            </p:txEl>
                                          </p:spTgt>
                                        </p:tgtEl>
                                      </p:cBhvr>
                                      <p:to x="100000" y="60000"/>
                                    </p:animScale>
                                    <p:animScale>
                                      <p:cBhvr>
                                        <p:cTn id="102" dur="166" decel="50000">
                                          <p:stCondLst>
                                            <p:cond delay="676"/>
                                          </p:stCondLst>
                                        </p:cTn>
                                        <p:tgtEl>
                                          <p:spTgt spid="2">
                                            <p:txEl>
                                              <p:pRg st="0" end="0"/>
                                            </p:txEl>
                                          </p:spTgt>
                                        </p:tgtEl>
                                      </p:cBhvr>
                                      <p:to x="100000" y="100000"/>
                                    </p:animScale>
                                    <p:animScale>
                                      <p:cBhvr>
                                        <p:cTn id="103" dur="26">
                                          <p:stCondLst>
                                            <p:cond delay="1312"/>
                                          </p:stCondLst>
                                        </p:cTn>
                                        <p:tgtEl>
                                          <p:spTgt spid="2">
                                            <p:txEl>
                                              <p:pRg st="0" end="0"/>
                                            </p:txEl>
                                          </p:spTgt>
                                        </p:tgtEl>
                                      </p:cBhvr>
                                      <p:to x="100000" y="80000"/>
                                    </p:animScale>
                                    <p:animScale>
                                      <p:cBhvr>
                                        <p:cTn id="104" dur="166" decel="50000">
                                          <p:stCondLst>
                                            <p:cond delay="1338"/>
                                          </p:stCondLst>
                                        </p:cTn>
                                        <p:tgtEl>
                                          <p:spTgt spid="2">
                                            <p:txEl>
                                              <p:pRg st="0" end="0"/>
                                            </p:txEl>
                                          </p:spTgt>
                                        </p:tgtEl>
                                      </p:cBhvr>
                                      <p:to x="100000" y="100000"/>
                                    </p:animScale>
                                    <p:animScale>
                                      <p:cBhvr>
                                        <p:cTn id="105" dur="26">
                                          <p:stCondLst>
                                            <p:cond delay="1642"/>
                                          </p:stCondLst>
                                        </p:cTn>
                                        <p:tgtEl>
                                          <p:spTgt spid="2">
                                            <p:txEl>
                                              <p:pRg st="0" end="0"/>
                                            </p:txEl>
                                          </p:spTgt>
                                        </p:tgtEl>
                                      </p:cBhvr>
                                      <p:to x="100000" y="90000"/>
                                    </p:animScale>
                                    <p:animScale>
                                      <p:cBhvr>
                                        <p:cTn id="106" dur="166" decel="50000">
                                          <p:stCondLst>
                                            <p:cond delay="1668"/>
                                          </p:stCondLst>
                                        </p:cTn>
                                        <p:tgtEl>
                                          <p:spTgt spid="2">
                                            <p:txEl>
                                              <p:pRg st="0" end="0"/>
                                            </p:txEl>
                                          </p:spTgt>
                                        </p:tgtEl>
                                      </p:cBhvr>
                                      <p:to x="100000" y="100000"/>
                                    </p:animScale>
                                    <p:animScale>
                                      <p:cBhvr>
                                        <p:cTn id="107" dur="26">
                                          <p:stCondLst>
                                            <p:cond delay="1808"/>
                                          </p:stCondLst>
                                        </p:cTn>
                                        <p:tgtEl>
                                          <p:spTgt spid="2">
                                            <p:txEl>
                                              <p:pRg st="0" end="0"/>
                                            </p:txEl>
                                          </p:spTgt>
                                        </p:tgtEl>
                                      </p:cBhvr>
                                      <p:to x="100000" y="95000"/>
                                    </p:animScale>
                                    <p:animScale>
                                      <p:cBhvr>
                                        <p:cTn id="108" dur="166" decel="50000">
                                          <p:stCondLst>
                                            <p:cond delay="1834"/>
                                          </p:stCondLst>
                                        </p:cTn>
                                        <p:tgtEl>
                                          <p:spTgt spid="2">
                                            <p:txEl>
                                              <p:pRg st="0" end="0"/>
                                            </p:tx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2">
                                            <p:txEl>
                                              <p:pRg st="1" end="1"/>
                                            </p:txEl>
                                          </p:spTgt>
                                        </p:tgtEl>
                                        <p:attrNameLst>
                                          <p:attrName>style.visibility</p:attrName>
                                        </p:attrNameLst>
                                      </p:cBhvr>
                                      <p:to>
                                        <p:strVal val="visible"/>
                                      </p:to>
                                    </p:set>
                                    <p:animEffect transition="in" filter="wipe(down)">
                                      <p:cBhvr>
                                        <p:cTn id="113" dur="580">
                                          <p:stCondLst>
                                            <p:cond delay="0"/>
                                          </p:stCondLst>
                                        </p:cTn>
                                        <p:tgtEl>
                                          <p:spTgt spid="2">
                                            <p:txEl>
                                              <p:pRg st="1" end="1"/>
                                            </p:txEl>
                                          </p:spTgt>
                                        </p:tgtEl>
                                      </p:cBhvr>
                                    </p:animEffect>
                                    <p:anim calcmode="lin" valueType="num">
                                      <p:cBhvr>
                                        <p:cTn id="11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2">
                                            <p:txEl>
                                              <p:pRg st="1" end="1"/>
                                            </p:txEl>
                                          </p:spTgt>
                                        </p:tgtEl>
                                      </p:cBhvr>
                                      <p:to x="100000" y="60000"/>
                                    </p:animScale>
                                    <p:animScale>
                                      <p:cBhvr>
                                        <p:cTn id="120" dur="166" decel="50000">
                                          <p:stCondLst>
                                            <p:cond delay="676"/>
                                          </p:stCondLst>
                                        </p:cTn>
                                        <p:tgtEl>
                                          <p:spTgt spid="2">
                                            <p:txEl>
                                              <p:pRg st="1" end="1"/>
                                            </p:txEl>
                                          </p:spTgt>
                                        </p:tgtEl>
                                      </p:cBhvr>
                                      <p:to x="100000" y="100000"/>
                                    </p:animScale>
                                    <p:animScale>
                                      <p:cBhvr>
                                        <p:cTn id="121" dur="26">
                                          <p:stCondLst>
                                            <p:cond delay="1312"/>
                                          </p:stCondLst>
                                        </p:cTn>
                                        <p:tgtEl>
                                          <p:spTgt spid="2">
                                            <p:txEl>
                                              <p:pRg st="1" end="1"/>
                                            </p:txEl>
                                          </p:spTgt>
                                        </p:tgtEl>
                                      </p:cBhvr>
                                      <p:to x="100000" y="80000"/>
                                    </p:animScale>
                                    <p:animScale>
                                      <p:cBhvr>
                                        <p:cTn id="122" dur="166" decel="50000">
                                          <p:stCondLst>
                                            <p:cond delay="1338"/>
                                          </p:stCondLst>
                                        </p:cTn>
                                        <p:tgtEl>
                                          <p:spTgt spid="2">
                                            <p:txEl>
                                              <p:pRg st="1" end="1"/>
                                            </p:txEl>
                                          </p:spTgt>
                                        </p:tgtEl>
                                      </p:cBhvr>
                                      <p:to x="100000" y="100000"/>
                                    </p:animScale>
                                    <p:animScale>
                                      <p:cBhvr>
                                        <p:cTn id="123" dur="26">
                                          <p:stCondLst>
                                            <p:cond delay="1642"/>
                                          </p:stCondLst>
                                        </p:cTn>
                                        <p:tgtEl>
                                          <p:spTgt spid="2">
                                            <p:txEl>
                                              <p:pRg st="1" end="1"/>
                                            </p:txEl>
                                          </p:spTgt>
                                        </p:tgtEl>
                                      </p:cBhvr>
                                      <p:to x="100000" y="90000"/>
                                    </p:animScale>
                                    <p:animScale>
                                      <p:cBhvr>
                                        <p:cTn id="124" dur="166" decel="50000">
                                          <p:stCondLst>
                                            <p:cond delay="1668"/>
                                          </p:stCondLst>
                                        </p:cTn>
                                        <p:tgtEl>
                                          <p:spTgt spid="2">
                                            <p:txEl>
                                              <p:pRg st="1" end="1"/>
                                            </p:txEl>
                                          </p:spTgt>
                                        </p:tgtEl>
                                      </p:cBhvr>
                                      <p:to x="100000" y="100000"/>
                                    </p:animScale>
                                    <p:animScale>
                                      <p:cBhvr>
                                        <p:cTn id="125" dur="26">
                                          <p:stCondLst>
                                            <p:cond delay="1808"/>
                                          </p:stCondLst>
                                        </p:cTn>
                                        <p:tgtEl>
                                          <p:spTgt spid="2">
                                            <p:txEl>
                                              <p:pRg st="1" end="1"/>
                                            </p:txEl>
                                          </p:spTgt>
                                        </p:tgtEl>
                                      </p:cBhvr>
                                      <p:to x="100000" y="95000"/>
                                    </p:animScale>
                                    <p:animScale>
                                      <p:cBhvr>
                                        <p:cTn id="126" dur="166" decel="50000">
                                          <p:stCondLst>
                                            <p:cond delay="1834"/>
                                          </p:stCondLst>
                                        </p:cTn>
                                        <p:tgtEl>
                                          <p:spTgt spid="2">
                                            <p:txEl>
                                              <p:pRg st="1" end="1"/>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nodeType="clickEffect">
                                  <p:stCondLst>
                                    <p:cond delay="0"/>
                                  </p:stCondLst>
                                  <p:childTnLst>
                                    <p:set>
                                      <p:cBhvr>
                                        <p:cTn id="130" dur="1" fill="hold">
                                          <p:stCondLst>
                                            <p:cond delay="0"/>
                                          </p:stCondLst>
                                        </p:cTn>
                                        <p:tgtEl>
                                          <p:spTgt spid="2">
                                            <p:txEl>
                                              <p:pRg st="2" end="2"/>
                                            </p:txEl>
                                          </p:spTgt>
                                        </p:tgtEl>
                                        <p:attrNameLst>
                                          <p:attrName>style.visibility</p:attrName>
                                        </p:attrNameLst>
                                      </p:cBhvr>
                                      <p:to>
                                        <p:strVal val="visible"/>
                                      </p:to>
                                    </p:set>
                                    <p:animEffect transition="in" filter="wipe(down)">
                                      <p:cBhvr>
                                        <p:cTn id="131" dur="580">
                                          <p:stCondLst>
                                            <p:cond delay="0"/>
                                          </p:stCondLst>
                                        </p:cTn>
                                        <p:tgtEl>
                                          <p:spTgt spid="2">
                                            <p:txEl>
                                              <p:pRg st="2" end="2"/>
                                            </p:txEl>
                                          </p:spTgt>
                                        </p:tgtEl>
                                      </p:cBhvr>
                                    </p:animEffect>
                                    <p:anim calcmode="lin" valueType="num">
                                      <p:cBhvr>
                                        <p:cTn id="132"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2">
                                            <p:txEl>
                                              <p:pRg st="2" end="2"/>
                                            </p:txEl>
                                          </p:spTgt>
                                        </p:tgtEl>
                                      </p:cBhvr>
                                      <p:to x="100000" y="60000"/>
                                    </p:animScale>
                                    <p:animScale>
                                      <p:cBhvr>
                                        <p:cTn id="138" dur="166" decel="50000">
                                          <p:stCondLst>
                                            <p:cond delay="676"/>
                                          </p:stCondLst>
                                        </p:cTn>
                                        <p:tgtEl>
                                          <p:spTgt spid="2">
                                            <p:txEl>
                                              <p:pRg st="2" end="2"/>
                                            </p:txEl>
                                          </p:spTgt>
                                        </p:tgtEl>
                                      </p:cBhvr>
                                      <p:to x="100000" y="100000"/>
                                    </p:animScale>
                                    <p:animScale>
                                      <p:cBhvr>
                                        <p:cTn id="139" dur="26">
                                          <p:stCondLst>
                                            <p:cond delay="1312"/>
                                          </p:stCondLst>
                                        </p:cTn>
                                        <p:tgtEl>
                                          <p:spTgt spid="2">
                                            <p:txEl>
                                              <p:pRg st="2" end="2"/>
                                            </p:txEl>
                                          </p:spTgt>
                                        </p:tgtEl>
                                      </p:cBhvr>
                                      <p:to x="100000" y="80000"/>
                                    </p:animScale>
                                    <p:animScale>
                                      <p:cBhvr>
                                        <p:cTn id="140" dur="166" decel="50000">
                                          <p:stCondLst>
                                            <p:cond delay="1338"/>
                                          </p:stCondLst>
                                        </p:cTn>
                                        <p:tgtEl>
                                          <p:spTgt spid="2">
                                            <p:txEl>
                                              <p:pRg st="2" end="2"/>
                                            </p:txEl>
                                          </p:spTgt>
                                        </p:tgtEl>
                                      </p:cBhvr>
                                      <p:to x="100000" y="100000"/>
                                    </p:animScale>
                                    <p:animScale>
                                      <p:cBhvr>
                                        <p:cTn id="141" dur="26">
                                          <p:stCondLst>
                                            <p:cond delay="1642"/>
                                          </p:stCondLst>
                                        </p:cTn>
                                        <p:tgtEl>
                                          <p:spTgt spid="2">
                                            <p:txEl>
                                              <p:pRg st="2" end="2"/>
                                            </p:txEl>
                                          </p:spTgt>
                                        </p:tgtEl>
                                      </p:cBhvr>
                                      <p:to x="100000" y="90000"/>
                                    </p:animScale>
                                    <p:animScale>
                                      <p:cBhvr>
                                        <p:cTn id="142" dur="166" decel="50000">
                                          <p:stCondLst>
                                            <p:cond delay="1668"/>
                                          </p:stCondLst>
                                        </p:cTn>
                                        <p:tgtEl>
                                          <p:spTgt spid="2">
                                            <p:txEl>
                                              <p:pRg st="2" end="2"/>
                                            </p:txEl>
                                          </p:spTgt>
                                        </p:tgtEl>
                                      </p:cBhvr>
                                      <p:to x="100000" y="100000"/>
                                    </p:animScale>
                                    <p:animScale>
                                      <p:cBhvr>
                                        <p:cTn id="143" dur="26">
                                          <p:stCondLst>
                                            <p:cond delay="1808"/>
                                          </p:stCondLst>
                                        </p:cTn>
                                        <p:tgtEl>
                                          <p:spTgt spid="2">
                                            <p:txEl>
                                              <p:pRg st="2" end="2"/>
                                            </p:txEl>
                                          </p:spTgt>
                                        </p:tgtEl>
                                      </p:cBhvr>
                                      <p:to x="100000" y="95000"/>
                                    </p:animScale>
                                    <p:animScale>
                                      <p:cBhvr>
                                        <p:cTn id="144" dur="166" decel="50000">
                                          <p:stCondLst>
                                            <p:cond delay="1834"/>
                                          </p:stCondLst>
                                        </p:cTn>
                                        <p:tgtEl>
                                          <p:spTgt spid="2">
                                            <p:txEl>
                                              <p:pRg st="2" end="2"/>
                                            </p:txEl>
                                          </p:spTgt>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nodeType="clickEffect">
                                  <p:stCondLst>
                                    <p:cond delay="0"/>
                                  </p:stCondLst>
                                  <p:childTnLst>
                                    <p:set>
                                      <p:cBhvr>
                                        <p:cTn id="148" dur="1" fill="hold">
                                          <p:stCondLst>
                                            <p:cond delay="0"/>
                                          </p:stCondLst>
                                        </p:cTn>
                                        <p:tgtEl>
                                          <p:spTgt spid="2">
                                            <p:txEl>
                                              <p:pRg st="3" end="3"/>
                                            </p:txEl>
                                          </p:spTgt>
                                        </p:tgtEl>
                                        <p:attrNameLst>
                                          <p:attrName>style.visibility</p:attrName>
                                        </p:attrNameLst>
                                      </p:cBhvr>
                                      <p:to>
                                        <p:strVal val="visible"/>
                                      </p:to>
                                    </p:set>
                                    <p:animEffect transition="in" filter="wipe(down)">
                                      <p:cBhvr>
                                        <p:cTn id="149" dur="580">
                                          <p:stCondLst>
                                            <p:cond delay="0"/>
                                          </p:stCondLst>
                                        </p:cTn>
                                        <p:tgtEl>
                                          <p:spTgt spid="2">
                                            <p:txEl>
                                              <p:pRg st="3" end="3"/>
                                            </p:txEl>
                                          </p:spTgt>
                                        </p:tgtEl>
                                      </p:cBhvr>
                                    </p:animEffect>
                                    <p:anim calcmode="lin" valueType="num">
                                      <p:cBhvr>
                                        <p:cTn id="150"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2">
                                            <p:txEl>
                                              <p:pRg st="3" end="3"/>
                                            </p:txEl>
                                          </p:spTgt>
                                        </p:tgtEl>
                                      </p:cBhvr>
                                      <p:to x="100000" y="60000"/>
                                    </p:animScale>
                                    <p:animScale>
                                      <p:cBhvr>
                                        <p:cTn id="156" dur="166" decel="50000">
                                          <p:stCondLst>
                                            <p:cond delay="676"/>
                                          </p:stCondLst>
                                        </p:cTn>
                                        <p:tgtEl>
                                          <p:spTgt spid="2">
                                            <p:txEl>
                                              <p:pRg st="3" end="3"/>
                                            </p:txEl>
                                          </p:spTgt>
                                        </p:tgtEl>
                                      </p:cBhvr>
                                      <p:to x="100000" y="100000"/>
                                    </p:animScale>
                                    <p:animScale>
                                      <p:cBhvr>
                                        <p:cTn id="157" dur="26">
                                          <p:stCondLst>
                                            <p:cond delay="1312"/>
                                          </p:stCondLst>
                                        </p:cTn>
                                        <p:tgtEl>
                                          <p:spTgt spid="2">
                                            <p:txEl>
                                              <p:pRg st="3" end="3"/>
                                            </p:txEl>
                                          </p:spTgt>
                                        </p:tgtEl>
                                      </p:cBhvr>
                                      <p:to x="100000" y="80000"/>
                                    </p:animScale>
                                    <p:animScale>
                                      <p:cBhvr>
                                        <p:cTn id="158" dur="166" decel="50000">
                                          <p:stCondLst>
                                            <p:cond delay="1338"/>
                                          </p:stCondLst>
                                        </p:cTn>
                                        <p:tgtEl>
                                          <p:spTgt spid="2">
                                            <p:txEl>
                                              <p:pRg st="3" end="3"/>
                                            </p:txEl>
                                          </p:spTgt>
                                        </p:tgtEl>
                                      </p:cBhvr>
                                      <p:to x="100000" y="100000"/>
                                    </p:animScale>
                                    <p:animScale>
                                      <p:cBhvr>
                                        <p:cTn id="159" dur="26">
                                          <p:stCondLst>
                                            <p:cond delay="1642"/>
                                          </p:stCondLst>
                                        </p:cTn>
                                        <p:tgtEl>
                                          <p:spTgt spid="2">
                                            <p:txEl>
                                              <p:pRg st="3" end="3"/>
                                            </p:txEl>
                                          </p:spTgt>
                                        </p:tgtEl>
                                      </p:cBhvr>
                                      <p:to x="100000" y="90000"/>
                                    </p:animScale>
                                    <p:animScale>
                                      <p:cBhvr>
                                        <p:cTn id="160" dur="166" decel="50000">
                                          <p:stCondLst>
                                            <p:cond delay="1668"/>
                                          </p:stCondLst>
                                        </p:cTn>
                                        <p:tgtEl>
                                          <p:spTgt spid="2">
                                            <p:txEl>
                                              <p:pRg st="3" end="3"/>
                                            </p:txEl>
                                          </p:spTgt>
                                        </p:tgtEl>
                                      </p:cBhvr>
                                      <p:to x="100000" y="100000"/>
                                    </p:animScale>
                                    <p:animScale>
                                      <p:cBhvr>
                                        <p:cTn id="161" dur="26">
                                          <p:stCondLst>
                                            <p:cond delay="1808"/>
                                          </p:stCondLst>
                                        </p:cTn>
                                        <p:tgtEl>
                                          <p:spTgt spid="2">
                                            <p:txEl>
                                              <p:pRg st="3" end="3"/>
                                            </p:txEl>
                                          </p:spTgt>
                                        </p:tgtEl>
                                      </p:cBhvr>
                                      <p:to x="100000" y="95000"/>
                                    </p:animScale>
                                    <p:animScale>
                                      <p:cBhvr>
                                        <p:cTn id="162"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normAutofit fontScale="90000"/>
          </a:bodyPr>
          <a:lstStyle/>
          <a:p>
            <a:r>
              <a:rPr lang="en-GB" sz="37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Web-based / Smartphones</a:t>
            </a:r>
            <a:r>
              <a:rPr lang="en-US" sz="3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
            </a:r>
            <a:br>
              <a:rPr lang="en-US" sz="3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br>
            <a:r>
              <a:rPr lang="el-GR" sz="3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&amp; </a:t>
            </a:r>
            <a:r>
              <a:rPr lang="en-GB" sz="37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rPr>
              <a:t>Chronic Pain</a:t>
            </a:r>
            <a:endParaRPr lang="en-US" sz="3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endParaRPr>
          </a:p>
        </p:txBody>
      </p:sp>
      <p:sp>
        <p:nvSpPr>
          <p:cNvPr id="10243" name="Content Placeholder 2"/>
          <p:cNvSpPr>
            <a:spLocks noGrp="1"/>
          </p:cNvSpPr>
          <p:nvPr>
            <p:ph idx="1"/>
          </p:nvPr>
        </p:nvSpPr>
        <p:spPr>
          <a:xfrm>
            <a:off x="457200" y="1600200"/>
            <a:ext cx="8112694" cy="4875213"/>
          </a:xfrm>
        </p:spPr>
        <p:txBody>
          <a:bodyPr/>
          <a:lstStyle/>
          <a:p>
            <a:pPr>
              <a:buClr>
                <a:schemeClr val="accent6"/>
              </a:buClr>
              <a:buFont typeface="Wingdings" charset="2"/>
              <a:buChar char="Ø"/>
            </a:pPr>
            <a:r>
              <a:rPr lang="en-GB" sz="2400" dirty="0">
                <a:latin typeface="Calibri" charset="0"/>
                <a:sym typeface="Wingdings" charset="0"/>
              </a:rPr>
              <a:t>E-CBT: Promising results in </a:t>
            </a:r>
            <a:r>
              <a:rPr lang="en-US" sz="2400">
                <a:latin typeface="Wingdings"/>
                <a:ea typeface="Wingdings"/>
                <a:cs typeface="Wingdings"/>
              </a:rPr>
              <a:t></a:t>
            </a:r>
            <a:r>
              <a:rPr lang="en-GB" sz="2400" dirty="0">
                <a:latin typeface="Calibri" charset="0"/>
                <a:sym typeface="Wingdings" charset="0"/>
              </a:rPr>
              <a:t> of activities, </a:t>
            </a:r>
            <a:r>
              <a:rPr lang="en-US" sz="2400">
                <a:latin typeface="Wingdings"/>
                <a:ea typeface="Wingdings"/>
                <a:cs typeface="Wingdings"/>
              </a:rPr>
              <a:t></a:t>
            </a:r>
            <a:r>
              <a:rPr lang="en-GB" sz="2400" dirty="0">
                <a:latin typeface="Calibri" charset="0"/>
                <a:sym typeface="Wingdings" charset="0"/>
              </a:rPr>
              <a:t> quality of life, </a:t>
            </a:r>
            <a:r>
              <a:rPr lang="en-US" sz="2400">
                <a:latin typeface="Wingdings"/>
                <a:ea typeface="Wingdings"/>
                <a:cs typeface="Wingdings"/>
              </a:rPr>
              <a:t></a:t>
            </a:r>
            <a:r>
              <a:rPr lang="en-GB" sz="2400" dirty="0">
                <a:latin typeface="Calibri" charset="0"/>
                <a:sym typeface="Wingdings" charset="0"/>
              </a:rPr>
              <a:t>cost,</a:t>
            </a:r>
            <a:r>
              <a:rPr lang="en-US" sz="2400">
                <a:latin typeface="Wingdings"/>
                <a:ea typeface="Wingdings"/>
                <a:cs typeface="Wingdings"/>
              </a:rPr>
              <a:t></a:t>
            </a:r>
            <a:r>
              <a:rPr lang="en-GB" sz="2400" dirty="0">
                <a:latin typeface="Calibri" charset="0"/>
                <a:sym typeface="Wingdings" charset="0"/>
              </a:rPr>
              <a:t> intensity of pain </a:t>
            </a:r>
            <a:r>
              <a:rPr lang="el-GR" sz="1600" dirty="0">
                <a:latin typeface="Calibri" charset="0"/>
                <a:sym typeface="Wingdings" charset="0"/>
              </a:rPr>
              <a:t>(</a:t>
            </a:r>
            <a:r>
              <a:rPr lang="en-GB" sz="1600" dirty="0">
                <a:latin typeface="Calibri" charset="0"/>
                <a:sym typeface="Wingdings" charset="0"/>
              </a:rPr>
              <a:t>Bender et al., 2011; </a:t>
            </a:r>
            <a:r>
              <a:rPr lang="en-GB" sz="1600" dirty="0" err="1">
                <a:latin typeface="Calibri" charset="0"/>
                <a:sym typeface="Wingdings" charset="0"/>
              </a:rPr>
              <a:t>Cuijpers</a:t>
            </a:r>
            <a:r>
              <a:rPr lang="en-GB" sz="1600" dirty="0">
                <a:latin typeface="Calibri" charset="0"/>
                <a:sym typeface="Wingdings" charset="0"/>
              </a:rPr>
              <a:t> et al., 2008; </a:t>
            </a:r>
            <a:r>
              <a:rPr lang="en-GB" sz="1600" dirty="0" err="1">
                <a:latin typeface="Calibri" charset="0"/>
                <a:sym typeface="Wingdings" charset="0"/>
              </a:rPr>
              <a:t>Macea</a:t>
            </a:r>
            <a:r>
              <a:rPr lang="en-GB" sz="1600" dirty="0">
                <a:latin typeface="Calibri" charset="0"/>
                <a:sym typeface="Wingdings" charset="0"/>
              </a:rPr>
              <a:t> et al., 2010)</a:t>
            </a:r>
            <a:endParaRPr lang="el-GR" sz="1600" dirty="0">
              <a:latin typeface="Calibri" charset="0"/>
              <a:sym typeface="Wingdings" charset="0"/>
            </a:endParaRPr>
          </a:p>
          <a:p>
            <a:pPr>
              <a:buClr>
                <a:schemeClr val="accent6"/>
              </a:buClr>
              <a:buFont typeface="Wingdings" charset="2"/>
              <a:buChar char="Ø"/>
            </a:pPr>
            <a:r>
              <a:rPr lang="en-GB" sz="2400" dirty="0">
                <a:latin typeface="Calibri" charset="0"/>
                <a:sym typeface="Wingdings" charset="0"/>
              </a:rPr>
              <a:t>E-ACT </a:t>
            </a:r>
            <a:r>
              <a:rPr lang="el-GR" sz="2400" dirty="0">
                <a:latin typeface="Calibri" charset="0"/>
                <a:sym typeface="Wingdings" charset="0"/>
              </a:rPr>
              <a:t> </a:t>
            </a:r>
            <a:r>
              <a:rPr lang="en-US" sz="2400">
                <a:latin typeface="Wingdings"/>
                <a:ea typeface="Wingdings"/>
                <a:cs typeface="Wingdings"/>
              </a:rPr>
              <a:t></a:t>
            </a:r>
            <a:r>
              <a:rPr lang="en-GB" sz="2400" dirty="0" err="1">
                <a:latin typeface="Calibri" charset="0"/>
                <a:sym typeface="Wingdings" charset="0"/>
              </a:rPr>
              <a:t>in depressive symptoms</a:t>
            </a:r>
            <a:r>
              <a:rPr lang="el-GR" sz="2400" dirty="0">
                <a:latin typeface="Calibri" charset="0"/>
                <a:sym typeface="Wingdings" charset="0"/>
              </a:rPr>
              <a:t>, </a:t>
            </a:r>
            <a:r>
              <a:rPr lang="en-US" sz="2400">
                <a:latin typeface="Wingdings"/>
                <a:ea typeface="Wingdings"/>
                <a:cs typeface="Wingdings"/>
              </a:rPr>
              <a:t></a:t>
            </a:r>
            <a:r>
              <a:rPr lang="en-GB" sz="2400" dirty="0" err="1">
                <a:latin typeface="Calibri" charset="0"/>
                <a:sym typeface="Wingdings" charset="0"/>
              </a:rPr>
              <a:t>pain intensity</a:t>
            </a:r>
            <a:r>
              <a:rPr lang="el-GR" sz="2400" dirty="0">
                <a:latin typeface="Calibri" charset="0"/>
                <a:sym typeface="Wingdings" charset="0"/>
              </a:rPr>
              <a:t>, </a:t>
            </a:r>
            <a:r>
              <a:rPr lang="en-US" sz="2400">
                <a:latin typeface="Wingdings"/>
                <a:ea typeface="Wingdings"/>
                <a:cs typeface="Wingdings"/>
              </a:rPr>
              <a:t></a:t>
            </a:r>
            <a:r>
              <a:rPr lang="en-GB" sz="2400" dirty="0" err="1">
                <a:latin typeface="Calibri" charset="0"/>
                <a:sym typeface="Wingdings" charset="0"/>
              </a:rPr>
              <a:t> of psychological inflexibility and </a:t>
            </a:r>
            <a:r>
              <a:rPr lang="en-US" sz="2400">
                <a:latin typeface="Wingdings"/>
                <a:ea typeface="Wingdings"/>
                <a:cs typeface="Wingdings"/>
              </a:rPr>
              <a:t></a:t>
            </a:r>
            <a:r>
              <a:rPr lang="en-GB" sz="2400" dirty="0" err="1">
                <a:latin typeface="Calibri" charset="0"/>
                <a:sym typeface="Wingdings" charset="0"/>
              </a:rPr>
              <a:t> pain catastrophizing</a:t>
            </a:r>
            <a:r>
              <a:rPr lang="el-GR" sz="2400" dirty="0">
                <a:latin typeface="Calibri" charset="0"/>
                <a:sym typeface="Wingdings" charset="0"/>
              </a:rPr>
              <a:t> </a:t>
            </a:r>
            <a:r>
              <a:rPr lang="el-GR" sz="1600" dirty="0">
                <a:latin typeface="Calibri" charset="0"/>
                <a:sym typeface="Wingdings" charset="0"/>
              </a:rPr>
              <a:t>(</a:t>
            </a:r>
            <a:r>
              <a:rPr lang="en-GB" sz="1600" dirty="0" err="1">
                <a:latin typeface="Calibri" charset="0"/>
                <a:sym typeface="Wingdings" charset="0"/>
              </a:rPr>
              <a:t>Buhrman</a:t>
            </a:r>
            <a:r>
              <a:rPr lang="en-GB" sz="1600" dirty="0">
                <a:latin typeface="Calibri" charset="0"/>
                <a:sym typeface="Wingdings" charset="0"/>
              </a:rPr>
              <a:t> et al., 2013; Hester et al., 2014, Lappalainen et al., 2014)</a:t>
            </a:r>
            <a:r>
              <a:rPr lang="el-GR" sz="1600" dirty="0">
                <a:latin typeface="Calibri" charset="0"/>
                <a:sym typeface="Wingdings" charset="0"/>
              </a:rPr>
              <a:t> </a:t>
            </a:r>
          </a:p>
          <a:p>
            <a:pPr>
              <a:buClr>
                <a:schemeClr val="accent6"/>
              </a:buClr>
              <a:buFont typeface="Wingdings" charset="2"/>
              <a:buChar char="Ø"/>
            </a:pPr>
            <a:r>
              <a:rPr lang="en-GB" sz="2400" dirty="0" err="1">
                <a:latin typeface="Calibri" charset="0"/>
                <a:sym typeface="Wingdings" charset="0"/>
              </a:rPr>
              <a:t>But . . .</a:t>
            </a:r>
            <a:r>
              <a:rPr lang="en-US" sz="2400">
                <a:latin typeface="Wingdings"/>
                <a:ea typeface="Wingdings"/>
                <a:cs typeface="Wingdings"/>
              </a:rPr>
              <a:t> </a:t>
            </a:r>
          </a:p>
          <a:p>
            <a:pPr lvl="1">
              <a:buClr>
                <a:schemeClr val="accent6"/>
              </a:buClr>
              <a:buFont typeface="Wingdings" charset="2"/>
              <a:buChar char="Ø"/>
            </a:pPr>
            <a:r>
              <a:rPr lang="en-GB" sz="2000" dirty="0" err="1">
                <a:latin typeface="Calibri" charset="0"/>
                <a:sym typeface="Wingdings" charset="0"/>
              </a:rPr>
              <a:t>Need for culturally sensitive digitalized interventions in the field of Chronic Pain.</a:t>
            </a:r>
            <a:endParaRPr lang="el-GR" sz="2000" dirty="0">
              <a:latin typeface="Calibri" charset="0"/>
              <a:sym typeface="Wingdings" charset="0"/>
            </a:endParaRPr>
          </a:p>
          <a:p>
            <a:pPr lvl="1">
              <a:buClr>
                <a:schemeClr val="accent6"/>
              </a:buClr>
              <a:buFont typeface="Wingdings" charset="0"/>
              <a:buChar char="ü"/>
            </a:pPr>
            <a:r>
              <a:rPr lang="en-GB" sz="2000" dirty="0" err="1">
                <a:latin typeface="Calibri" charset="0"/>
                <a:sym typeface="Wingdings" charset="0"/>
              </a:rPr>
              <a:t>Need </a:t>
            </a:r>
            <a:r>
              <a:rPr lang="en-GB" sz="2000" dirty="0" err="1">
                <a:latin typeface="Calibri" charset="0"/>
                <a:sym typeface="Wingdings" charset="0"/>
              </a:rPr>
              <a:t>to understand which technological properties increase effectiveness and adherence in psychological mental health interventions (Narrowing the gap)</a:t>
            </a:r>
            <a:endParaRPr lang="el-GR" sz="2000" dirty="0">
              <a:latin typeface="Calibri" charset="0"/>
              <a:sym typeface="Wingdings" charset="0"/>
            </a:endParaRPr>
          </a:p>
          <a:p>
            <a:pPr>
              <a:lnSpc>
                <a:spcPct val="80000"/>
              </a:lnSpc>
            </a:pPr>
            <a:endParaRPr lang="el-GR" sz="1800" dirty="0">
              <a:latin typeface="Calibri" charset="0"/>
              <a:sym typeface="Wingdings" charset="0"/>
            </a:endParaRPr>
          </a:p>
          <a:p>
            <a:pPr>
              <a:lnSpc>
                <a:spcPct val="80000"/>
              </a:lnSpc>
            </a:pPr>
            <a:endParaRPr lang="el-GR" sz="1800" dirty="0">
              <a:latin typeface="Calibri" charset="0"/>
              <a:sym typeface="Wingdings" charset="0"/>
            </a:endParaRPr>
          </a:p>
          <a:p>
            <a:pPr>
              <a:lnSpc>
                <a:spcPct val="80000"/>
              </a:lnSpc>
            </a:pPr>
            <a:endParaRPr lang="en-GB" sz="1000" dirty="0">
              <a:latin typeface="Calibri" charset="0"/>
              <a:sym typeface="Wingdings" charset="0"/>
            </a:endParaRPr>
          </a:p>
          <a:p>
            <a:pPr>
              <a:lnSpc>
                <a:spcPct val="80000"/>
              </a:lnSpc>
            </a:pPr>
            <a:endParaRPr lang="en-GB" sz="1300" dirty="0">
              <a:latin typeface="Calibri" charset="0"/>
              <a:sym typeface="Wingdings" charset="0"/>
            </a:endParaRPr>
          </a:p>
          <a:p>
            <a:pPr>
              <a:lnSpc>
                <a:spcPct val="80000"/>
              </a:lnSpc>
            </a:pPr>
            <a:endParaRPr lang="en-US" sz="1900" dirty="0">
              <a:latin typeface="Calibri" charset="0"/>
            </a:endParaRPr>
          </a:p>
        </p:txBody>
      </p:sp>
    </p:spTree>
    <p:extLst>
      <p:ext uri="{BB962C8B-B14F-4D97-AF65-F5344CB8AC3E}">
        <p14:creationId xmlns:p14="http://schemas.microsoft.com/office/powerpoint/2010/main" val="194658213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6137</TotalTime>
  <Words>1445</Words>
  <Application>Microsoft Macintosh PowerPoint</Application>
  <PresentationFormat>On-screen Show (4:3)</PresentationFormat>
  <Paragraphs>208</Paragraphs>
  <Slides>25</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Document</vt:lpstr>
      <vt:lpstr>Adaptation of an ACT-based intervention to a digital intervention for Chronic Pain</vt:lpstr>
      <vt:lpstr>PowerPoint Presentation</vt:lpstr>
      <vt:lpstr>Internet Usage (1)</vt:lpstr>
      <vt:lpstr>Internet Usage (2)</vt:lpstr>
      <vt:lpstr>Smartphone Usage - Worldwide</vt:lpstr>
      <vt:lpstr>Digitalized interventions in  Health Context</vt:lpstr>
      <vt:lpstr>Comparison: Web-based &amp; Smart-phone</vt:lpstr>
      <vt:lpstr>Web-based/ smartphone vs Face to Face: PROS and CONS</vt:lpstr>
      <vt:lpstr>Web-based / Smartphones &amp; Chronic Pain</vt:lpstr>
      <vt:lpstr>Web-based / Smartphones &amp; Chronic Pain (2)</vt:lpstr>
      <vt:lpstr>Our story . . . </vt:lpstr>
      <vt:lpstr>From      to         </vt:lpstr>
      <vt:lpstr>PowerPoint Presentation</vt:lpstr>
      <vt:lpstr>PowerPoint Presentation</vt:lpstr>
      <vt:lpstr>Methodology</vt:lpstr>
      <vt:lpstr>Methodology</vt:lpstr>
      <vt:lpstr>PowerPoint Presentation</vt:lpstr>
      <vt:lpstr>PowerPoint Presentation</vt:lpstr>
      <vt:lpstr>PowerPoint Presentation</vt:lpstr>
      <vt:lpstr>PowerPoint Presentation</vt:lpstr>
      <vt:lpstr>PowerPoint Presentation</vt:lpstr>
      <vt:lpstr>PowerPoint Presentation</vt:lpstr>
      <vt:lpstr>Present Stages</vt:lpstr>
      <vt:lpstr>For further information: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μετατροπή της παρέμβασης του προγράμματος «ΑΛΓΕΑ» σε διαδικτυακή και κινητή εφαρμογή</dc:title>
  <dc:creator>Orestis Kasinopoulos</dc:creator>
  <cp:lastModifiedBy>Orestis Kasinopoulos</cp:lastModifiedBy>
  <cp:revision>123</cp:revision>
  <dcterms:created xsi:type="dcterms:W3CDTF">2014-11-27T12:12:02Z</dcterms:created>
  <dcterms:modified xsi:type="dcterms:W3CDTF">2015-07-18T09:18:33Z</dcterms:modified>
</cp:coreProperties>
</file>